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689864" y="446557"/>
            <a:ext cx="6664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פרויקט בנושא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fNIRS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0145" y="1688756"/>
            <a:ext cx="699903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b="1" dirty="0" smtClean="0">
                <a:solidFill>
                  <a:schemeClr val="bg1"/>
                </a:solidFill>
              </a:rPr>
              <a:t>מטרה</a:t>
            </a:r>
            <a:r>
              <a:rPr lang="he-IL" sz="2000" dirty="0" smtClean="0">
                <a:solidFill>
                  <a:schemeClr val="bg1"/>
                </a:solidFill>
              </a:rPr>
              <a:t> : הפחתת הרעש ובדיקת </a:t>
            </a:r>
            <a:r>
              <a:rPr lang="he-IL" sz="2000" dirty="0" err="1" smtClean="0">
                <a:solidFill>
                  <a:schemeClr val="bg1"/>
                </a:solidFill>
              </a:rPr>
              <a:t>קורילציה</a:t>
            </a:r>
            <a:r>
              <a:rPr lang="he-IL" sz="2000" dirty="0" smtClean="0">
                <a:solidFill>
                  <a:schemeClr val="bg1"/>
                </a:solidFill>
              </a:rPr>
              <a:t> בין 24 ערוצי </a:t>
            </a:r>
            <a:r>
              <a:rPr lang="en-US" sz="2000" dirty="0" err="1" smtClean="0">
                <a:solidFill>
                  <a:schemeClr val="bg1"/>
                </a:solidFill>
              </a:rPr>
              <a:t>fNIRS</a:t>
            </a:r>
            <a:r>
              <a:rPr lang="he-IL" sz="2000" dirty="0" smtClean="0">
                <a:solidFill>
                  <a:schemeClr val="bg1"/>
                </a:solidFill>
              </a:rPr>
              <a:t> במוח </a:t>
            </a:r>
            <a:endParaRPr lang="he-IL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5944" y="5321433"/>
            <a:ext cx="34232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>
                <a:solidFill>
                  <a:schemeClr val="bg1"/>
                </a:solidFill>
              </a:rPr>
              <a:t>מגיש : גולן המר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37" y="2407735"/>
            <a:ext cx="2129014" cy="37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6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981" y="889686"/>
            <a:ext cx="10172977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b="1" dirty="0" smtClean="0">
                <a:solidFill>
                  <a:schemeClr val="bg1"/>
                </a:solidFill>
              </a:rPr>
              <a:t>"</a:t>
            </a:r>
            <a:r>
              <a:rPr lang="he-IL" sz="2000" b="1" dirty="0" err="1" smtClean="0">
                <a:solidFill>
                  <a:schemeClr val="bg1"/>
                </a:solidFill>
              </a:rPr>
              <a:t>קורולציה</a:t>
            </a:r>
            <a:r>
              <a:rPr lang="he-IL" sz="2000" b="1" dirty="0" smtClean="0">
                <a:solidFill>
                  <a:schemeClr val="bg1"/>
                </a:solidFill>
              </a:rPr>
              <a:t> נעה" </a:t>
            </a:r>
            <a:r>
              <a:rPr lang="he-IL" sz="2000" dirty="0" smtClean="0">
                <a:solidFill>
                  <a:schemeClr val="bg1"/>
                </a:solidFill>
              </a:rPr>
              <a:t>מחושבת ע"י חלון נע. בכל פעם החלון זז בצעד אחד ומחשבים קורלציה מחדש.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זה נמשך עד שהקורלציות מחושבות על כל האות ( תהליך זה דומה לחישוב </a:t>
            </a:r>
            <a:r>
              <a:rPr lang="en-US" sz="2000" dirty="0" smtClean="0">
                <a:solidFill>
                  <a:schemeClr val="bg1"/>
                </a:solidFill>
              </a:rPr>
              <a:t>(MAF</a:t>
            </a:r>
            <a:r>
              <a:rPr lang="he-IL" sz="2000" dirty="0" smtClean="0">
                <a:solidFill>
                  <a:schemeClr val="bg1"/>
                </a:solidFill>
              </a:rPr>
              <a:t> .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הפונקציה </a:t>
            </a:r>
            <a:r>
              <a:rPr lang="en-US" sz="2000" dirty="0" err="1" smtClean="0">
                <a:solidFill>
                  <a:schemeClr val="bg1"/>
                </a:solidFill>
              </a:rPr>
              <a:t>corr</a:t>
            </a:r>
            <a:r>
              <a:rPr lang="he-IL" sz="2000" dirty="0" smtClean="0">
                <a:solidFill>
                  <a:schemeClr val="bg1"/>
                </a:solidFill>
              </a:rPr>
              <a:t> מחזירה את מקדם המתאם בין שני משתנים</a:t>
            </a:r>
            <a:r>
              <a:rPr lang="en-US" sz="2000" dirty="0" smtClean="0">
                <a:solidFill>
                  <a:schemeClr val="bg1"/>
                </a:solidFill>
              </a:rPr>
              <a:t>/</a:t>
            </a:r>
            <a:r>
              <a:rPr lang="he-IL" sz="2000" dirty="0" smtClean="0">
                <a:solidFill>
                  <a:schemeClr val="bg1"/>
                </a:solidFill>
              </a:rPr>
              <a:t>סיגנלים (נע בין </a:t>
            </a:r>
            <a:r>
              <a:rPr lang="en-US" sz="2000" dirty="0" smtClean="0">
                <a:solidFill>
                  <a:schemeClr val="bg1"/>
                </a:solidFill>
              </a:rPr>
              <a:t>-1</a:t>
            </a:r>
            <a:r>
              <a:rPr lang="he-IL" sz="2000" dirty="0" smtClean="0">
                <a:solidFill>
                  <a:schemeClr val="bg1"/>
                </a:solidFill>
              </a:rPr>
              <a:t> ל 1) .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b="1" dirty="0" smtClean="0">
                <a:solidFill>
                  <a:schemeClr val="bg1"/>
                </a:solidFill>
              </a:rPr>
              <a:t>דוגמא</a:t>
            </a:r>
            <a:r>
              <a:rPr lang="he-IL" sz="2000" dirty="0">
                <a:solidFill>
                  <a:schemeClr val="bg1"/>
                </a:solidFill>
              </a:rPr>
              <a:t>: מדד של המתאם הליניארי בין שני משתנים </a:t>
            </a:r>
            <a:r>
              <a:rPr lang="en-US" sz="2000" dirty="0" smtClean="0">
                <a:solidFill>
                  <a:schemeClr val="bg1"/>
                </a:solidFill>
              </a:rPr>
              <a:t> X </a:t>
            </a:r>
            <a:r>
              <a:rPr lang="he-IL" sz="2000" dirty="0">
                <a:solidFill>
                  <a:schemeClr val="bg1"/>
                </a:solidFill>
              </a:rPr>
              <a:t>ו- </a:t>
            </a:r>
            <a:r>
              <a:rPr lang="en-US" sz="2000" dirty="0">
                <a:solidFill>
                  <a:schemeClr val="bg1"/>
                </a:solidFill>
              </a:rPr>
              <a:t>Y</a:t>
            </a:r>
            <a:endParaRPr lang="he-IL" sz="2000" b="1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04" y="2582819"/>
            <a:ext cx="6820930" cy="37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0704" y="813015"/>
                <a:ext cx="9467400" cy="409342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2000" b="1" dirty="0" smtClean="0">
                    <a:solidFill>
                      <a:schemeClr val="bg1"/>
                    </a:solidFill>
                  </a:rPr>
                  <a:t>מקדם המתאם של </a:t>
                </a:r>
                <a:r>
                  <a:rPr lang="he-IL" sz="2000" b="1" dirty="0" err="1" smtClean="0">
                    <a:solidFill>
                      <a:schemeClr val="bg1"/>
                    </a:solidFill>
                  </a:rPr>
                  <a:t>פירסון</a:t>
                </a:r>
                <a:r>
                  <a:rPr lang="he-IL" sz="20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he-IL" sz="2000" dirty="0" smtClean="0">
                    <a:solidFill>
                      <a:schemeClr val="bg1"/>
                    </a:solidFill>
                  </a:rPr>
                  <a:t>הוא השונות של שני משתנים חלקי סטיית התקן שלהם :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he-IL" sz="2000" dirty="0" smtClean="0">
                    <a:solidFill>
                      <a:schemeClr val="bg1"/>
                    </a:solidFill>
                  </a:rPr>
                  <a:t>אפשר לרשום את הנוסחה גם בצורה הבאה :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endParaRPr lang="he-IL" sz="2000" dirty="0" smtClean="0">
                  <a:solidFill>
                    <a:schemeClr val="bg1"/>
                  </a:solidFill>
                </a:endParaRPr>
              </a:p>
              <a:p>
                <a:pPr algn="r" rtl="1"/>
                <a:r>
                  <a:rPr lang="he-IL" sz="2000" dirty="0" smtClean="0">
                    <a:solidFill>
                      <a:schemeClr val="bg1"/>
                    </a:solidFill>
                  </a:rPr>
                  <a:t>אם יש לנו סיגנל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e-IL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2000" dirty="0" smtClean="0">
                    <a:solidFill>
                      <a:schemeClr val="bg1"/>
                    </a:solidFill>
                  </a:rPr>
                  <a:t>} עם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n</a:t>
                </a:r>
                <a:r>
                  <a:rPr lang="he-IL" sz="2000" dirty="0" smtClean="0">
                    <a:solidFill>
                      <a:schemeClr val="bg1"/>
                    </a:solidFill>
                  </a:rPr>
                  <a:t> ערכים וסיגנל אחר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e-I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he-IL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e-IL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2000" dirty="0">
                    <a:solidFill>
                      <a:schemeClr val="bg1"/>
                    </a:solidFill>
                  </a:rPr>
                  <a:t>} </a:t>
                </a:r>
                <a:r>
                  <a:rPr lang="he-IL" sz="2000" dirty="0" smtClean="0">
                    <a:solidFill>
                      <a:schemeClr val="bg1"/>
                    </a:solidFill>
                  </a:rPr>
                  <a:t>עם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n</a:t>
                </a:r>
                <a:r>
                  <a:rPr lang="he-IL" sz="2000" dirty="0" smtClean="0">
                    <a:solidFill>
                      <a:schemeClr val="bg1"/>
                    </a:solidFill>
                  </a:rPr>
                  <a:t> ערכים הנוסחה תראה : </a:t>
                </a:r>
                <a:endParaRPr lang="he-IL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704" y="813015"/>
                <a:ext cx="9467400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451" t="-744" r="-708" b="-16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45" y="1474573"/>
            <a:ext cx="2783084" cy="95118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41" y="3087312"/>
            <a:ext cx="5501908" cy="103160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99" y="5033903"/>
            <a:ext cx="5110375" cy="12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1778" y="337360"/>
            <a:ext cx="7678705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בחרתי חלון נע בגודל 500.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חישבתי קורלציה נעה בין שני כל ערוצים וקיבלתי וקטור של מקדמי מתאם. 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dirty="0" smtClean="0">
                <a:solidFill>
                  <a:schemeClr val="bg1"/>
                </a:solidFill>
              </a:rPr>
              <a:t>חישבתי את ה </a:t>
            </a:r>
            <a:r>
              <a:rPr lang="en-US" sz="2000" dirty="0" smtClean="0">
                <a:solidFill>
                  <a:schemeClr val="bg1"/>
                </a:solidFill>
              </a:rPr>
              <a:t>median</a:t>
            </a:r>
            <a:r>
              <a:rPr lang="he-IL" sz="2000" dirty="0" smtClean="0">
                <a:solidFill>
                  <a:schemeClr val="bg1"/>
                </a:solidFill>
              </a:rPr>
              <a:t> של </a:t>
            </a:r>
            <a:r>
              <a:rPr lang="he-IL" sz="2000" dirty="0" err="1" smtClean="0">
                <a:solidFill>
                  <a:schemeClr val="bg1"/>
                </a:solidFill>
              </a:rPr>
              <a:t>הוקטור</a:t>
            </a:r>
            <a:r>
              <a:rPr lang="he-IL" sz="2000" dirty="0" smtClean="0">
                <a:solidFill>
                  <a:schemeClr val="bg1"/>
                </a:solidFill>
              </a:rPr>
              <a:t> והכנסתי למטריצה.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המטריצה מייצגת את רמת המתאם בין כל שני אותות.</a:t>
            </a: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3" y="1660799"/>
            <a:ext cx="9514703" cy="514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037" y="667265"/>
            <a:ext cx="8796062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dirty="0" smtClean="0">
                <a:solidFill>
                  <a:schemeClr val="bg1"/>
                </a:solidFill>
              </a:rPr>
              <a:t>אפשר לבחור בהתחלת הקוד 2 ערוצים. לפי הטבלה לבדוק רמת התאמה בניהם.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נראה בגרף את שני הסיגנלים ואם רמת ההתאמה בניהם נראית לעין. </a:t>
            </a:r>
          </a:p>
          <a:p>
            <a:pPr algn="r" rtl="1"/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     נראה לדוגמא את ערוצים 1 ו 3 עם רמת התאמה 0.7994 (לפי </a:t>
            </a:r>
            <a:r>
              <a:rPr lang="he-IL" sz="2000" dirty="0" err="1" smtClean="0">
                <a:solidFill>
                  <a:schemeClr val="bg1"/>
                </a:solidFill>
              </a:rPr>
              <a:t>המטריצת</a:t>
            </a:r>
            <a:r>
              <a:rPr lang="he-IL" sz="2000" dirty="0" smtClean="0">
                <a:solidFill>
                  <a:schemeClr val="bg1"/>
                </a:solidFill>
              </a:rPr>
              <a:t> קורלציה). </a:t>
            </a: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1" y="1990704"/>
            <a:ext cx="8164316" cy="46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71" y="1313502"/>
            <a:ext cx="6807577" cy="50708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6444" y="823784"/>
            <a:ext cx="956223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הצגתי את מטריצת הקורלציה בצבעים בתצוגה של ערכים מ 0 עד 1 כאשר אין חשיבות לכיוון :</a:t>
            </a:r>
            <a:endParaRPr lang="he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69" y="980303"/>
            <a:ext cx="10124303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 smtClean="0">
                <a:solidFill>
                  <a:schemeClr val="bg1"/>
                </a:solidFill>
              </a:rPr>
              <a:t>רקע</a:t>
            </a:r>
            <a:r>
              <a:rPr lang="he-IL" sz="2400" dirty="0" smtClean="0">
                <a:solidFill>
                  <a:schemeClr val="bg1"/>
                </a:solidFill>
              </a:rPr>
              <a:t>: באמצעות </a:t>
            </a:r>
            <a:r>
              <a:rPr lang="en-US" sz="2400" dirty="0" err="1" smtClean="0">
                <a:solidFill>
                  <a:schemeClr val="bg1"/>
                </a:solidFill>
              </a:rPr>
              <a:t>fNIR</a:t>
            </a:r>
            <a:r>
              <a:rPr lang="he-IL" sz="2400" dirty="0" smtClean="0">
                <a:solidFill>
                  <a:schemeClr val="bg1"/>
                </a:solidFill>
              </a:rPr>
              <a:t> , פעילות המוח נמדדת באמצעות תגובות הקשורות להתנהגות נוירונים.</a:t>
            </a:r>
          </a:p>
          <a:p>
            <a:pPr algn="r" rtl="1"/>
            <a:endParaRPr lang="he-IL" sz="2400" dirty="0" smtClean="0">
              <a:solidFill>
                <a:schemeClr val="bg1"/>
              </a:solidFill>
            </a:endParaRPr>
          </a:p>
          <a:p>
            <a:pPr algn="r" rtl="1"/>
            <a:r>
              <a:rPr lang="en-US" sz="2400" dirty="0" err="1" smtClean="0">
                <a:solidFill>
                  <a:schemeClr val="bg1"/>
                </a:solidFill>
              </a:rPr>
              <a:t>fNIR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smtClean="0">
                <a:solidFill>
                  <a:schemeClr val="bg1"/>
                </a:solidFill>
              </a:rPr>
              <a:t>היא שיטת הדמיה לא פולשנית שנמדדת לפי אור </a:t>
            </a:r>
            <a:r>
              <a:rPr lang="he-IL" sz="2400" dirty="0" err="1" smtClean="0">
                <a:solidFill>
                  <a:schemeClr val="bg1"/>
                </a:solidFill>
              </a:rPr>
              <a:t>אינפרא</a:t>
            </a:r>
            <a:r>
              <a:rPr lang="he-IL" sz="2400" dirty="0" smtClean="0">
                <a:solidFill>
                  <a:schemeClr val="bg1"/>
                </a:solidFill>
              </a:rPr>
              <a:t> אדום הקרוב</a:t>
            </a:r>
          </a:p>
          <a:p>
            <a:pPr algn="r" rtl="1"/>
            <a:r>
              <a:rPr lang="he-IL" sz="2400" dirty="0" smtClean="0">
                <a:solidFill>
                  <a:schemeClr val="bg1"/>
                </a:solidFill>
              </a:rPr>
              <a:t> ( </a:t>
            </a:r>
            <a:r>
              <a:rPr lang="en-US" sz="2400" dirty="0" smtClean="0">
                <a:solidFill>
                  <a:schemeClr val="bg1"/>
                </a:solidFill>
              </a:rPr>
              <a:t>NIR – near infrared</a:t>
            </a:r>
            <a:r>
              <a:rPr lang="he-IL" sz="2400" dirty="0" smtClean="0">
                <a:solidFill>
                  <a:schemeClr val="bg1"/>
                </a:solidFill>
              </a:rPr>
              <a:t> ).</a:t>
            </a:r>
          </a:p>
          <a:p>
            <a:pPr algn="r" rtl="1"/>
            <a:endParaRPr lang="he-IL" sz="2400" dirty="0" smtClean="0">
              <a:solidFill>
                <a:schemeClr val="bg1"/>
              </a:solidFill>
            </a:endParaRPr>
          </a:p>
          <a:p>
            <a:pPr algn="r" rtl="1"/>
            <a:r>
              <a:rPr lang="he-IL" sz="2400" dirty="0" smtClean="0">
                <a:solidFill>
                  <a:schemeClr val="bg1"/>
                </a:solidFill>
              </a:rPr>
              <a:t>השימוש ב </a:t>
            </a:r>
            <a:r>
              <a:rPr lang="en-US" sz="2400" dirty="0" err="1" smtClean="0">
                <a:solidFill>
                  <a:schemeClr val="bg1"/>
                </a:solidFill>
              </a:rPr>
              <a:t>fNIR</a:t>
            </a:r>
            <a:r>
              <a:rPr lang="he-IL" sz="2400" dirty="0" smtClean="0">
                <a:solidFill>
                  <a:schemeClr val="bg1"/>
                </a:solidFill>
              </a:rPr>
              <a:t> כשיטת הדמיה תפקודית מסתמך על רמת חמצן בדם. </a:t>
            </a:r>
          </a:p>
          <a:p>
            <a:pPr algn="r" rtl="1"/>
            <a:r>
              <a:rPr lang="he-IL" sz="2400" u="sng" dirty="0" smtClean="0">
                <a:solidFill>
                  <a:schemeClr val="bg1"/>
                </a:solidFill>
              </a:rPr>
              <a:t>הסבר</a:t>
            </a:r>
            <a:r>
              <a:rPr lang="he-IL" sz="2400" dirty="0" smtClean="0">
                <a:solidFill>
                  <a:schemeClr val="bg1"/>
                </a:solidFill>
              </a:rPr>
              <a:t>: הפעילות העצבית קשורה לשינויים הקשורים למקום זרימת הדם במוח. 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114" y="815547"/>
            <a:ext cx="9897141" cy="7540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400" b="1" u="sng" dirty="0" smtClean="0">
                <a:solidFill>
                  <a:schemeClr val="bg1"/>
                </a:solidFill>
              </a:rPr>
              <a:t>הפחתת רעשים ל-24 הערוצים</a:t>
            </a:r>
          </a:p>
          <a:p>
            <a:pPr algn="r" rtl="1"/>
            <a:endParaRPr lang="he-IL" sz="2000" dirty="0">
              <a:solidFill>
                <a:schemeClr val="bg1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dirty="0" err="1" smtClean="0">
                <a:solidFill>
                  <a:schemeClr val="bg1"/>
                </a:solidFill>
              </a:rPr>
              <a:t>פילטור</a:t>
            </a:r>
            <a:r>
              <a:rPr lang="he-IL" sz="2000" dirty="0" smtClean="0">
                <a:solidFill>
                  <a:schemeClr val="bg1"/>
                </a:solidFill>
              </a:rPr>
              <a:t> תדרים של דפיקות לב ונשימה.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endParaRPr lang="he-IL" sz="2000" dirty="0">
              <a:solidFill>
                <a:schemeClr val="bg1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dirty="0" smtClean="0">
                <a:solidFill>
                  <a:schemeClr val="bg1"/>
                </a:solidFill>
              </a:rPr>
              <a:t>ביצוע </a:t>
            </a:r>
            <a:r>
              <a:rPr lang="en-US" sz="2000" dirty="0" err="1" smtClean="0">
                <a:solidFill>
                  <a:schemeClr val="bg1"/>
                </a:solidFill>
              </a:rPr>
              <a:t>detrand</a:t>
            </a:r>
            <a:r>
              <a:rPr lang="he-IL" sz="2000" dirty="0" smtClean="0">
                <a:solidFill>
                  <a:schemeClr val="bg1"/>
                </a:solidFill>
              </a:rPr>
              <a:t> : לחסר את הממוצע מהנתונים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( הנחתה של הסיגנל לציר ה-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r>
              <a:rPr lang="he-IL" sz="2000" dirty="0" smtClean="0">
                <a:solidFill>
                  <a:schemeClr val="bg1"/>
                </a:solidFill>
              </a:rPr>
              <a:t> ).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זה מאפשר למקד את הניתוח של הנתונים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ולהשוות בין הערוצים השונים.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במקרה שלנו המשימה היא להנחית את הסיגנל בעזרת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 . DCT (discrete cosine transform)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DCT</a:t>
            </a:r>
            <a:r>
              <a:rPr lang="he-IL" sz="2000" dirty="0">
                <a:solidFill>
                  <a:schemeClr val="bg1"/>
                </a:solidFill>
              </a:rPr>
              <a:t> מבטא רצף סופי של </a:t>
            </a:r>
            <a:r>
              <a:rPr lang="he-IL" sz="2000" dirty="0" smtClean="0">
                <a:solidFill>
                  <a:schemeClr val="bg1"/>
                </a:solidFill>
              </a:rPr>
              <a:t>נתונים בצורה </a:t>
            </a:r>
            <a:r>
              <a:rPr lang="he-IL" sz="2000" dirty="0">
                <a:solidFill>
                  <a:schemeClr val="bg1"/>
                </a:solidFill>
              </a:rPr>
              <a:t>של </a:t>
            </a:r>
            <a:r>
              <a:rPr lang="he-IL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     סכום </a:t>
            </a:r>
            <a:r>
              <a:rPr lang="he-IL" sz="2000" dirty="0">
                <a:solidFill>
                  <a:schemeClr val="bg1"/>
                </a:solidFill>
              </a:rPr>
              <a:t>של פונקציות קוסינוס </a:t>
            </a:r>
            <a:r>
              <a:rPr lang="he-IL" sz="2000" dirty="0" smtClean="0">
                <a:solidFill>
                  <a:schemeClr val="bg1"/>
                </a:solidFill>
              </a:rPr>
              <a:t>מתנדנדות </a:t>
            </a:r>
            <a:r>
              <a:rPr lang="he-IL" sz="2000" dirty="0">
                <a:solidFill>
                  <a:schemeClr val="bg1"/>
                </a:solidFill>
              </a:rPr>
              <a:t>בתדרים </a:t>
            </a:r>
            <a:r>
              <a:rPr lang="he-IL" sz="2000" dirty="0" smtClean="0">
                <a:solidFill>
                  <a:schemeClr val="bg1"/>
                </a:solidFill>
              </a:rPr>
              <a:t>שונים.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 rtl="1"/>
            <a:endParaRPr lang="en-US" sz="2000" dirty="0">
              <a:solidFill>
                <a:schemeClr val="bg1"/>
              </a:solidFill>
            </a:endParaRP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dirty="0" smtClean="0">
                <a:solidFill>
                  <a:schemeClr val="bg1"/>
                </a:solidFill>
              </a:rPr>
              <a:t>שימוש ב </a:t>
            </a:r>
            <a:r>
              <a:rPr lang="en-US" sz="2000" dirty="0" smtClean="0">
                <a:solidFill>
                  <a:schemeClr val="bg1"/>
                </a:solidFill>
              </a:rPr>
              <a:t>AMAF</a:t>
            </a:r>
            <a:r>
              <a:rPr lang="he-IL" sz="2000" dirty="0" smtClean="0">
                <a:solidFill>
                  <a:schemeClr val="bg1"/>
                </a:solidFill>
              </a:rPr>
              <a:t> </a:t>
            </a:r>
            <a:r>
              <a:rPr lang="he-IL" sz="2000" dirty="0" err="1" smtClean="0">
                <a:solidFill>
                  <a:schemeClr val="bg1"/>
                </a:solidFill>
              </a:rPr>
              <a:t>לפילטור</a:t>
            </a:r>
            <a:r>
              <a:rPr lang="he-IL" sz="2000" dirty="0" smtClean="0">
                <a:solidFill>
                  <a:schemeClr val="bg1"/>
                </a:solidFill>
              </a:rPr>
              <a:t> נוסף של רעשים.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נעשה זאת כדי לשמור על מידע חיוני מהאות, כך שבאזורים עם פחות רעש סדר </a:t>
            </a:r>
            <a:r>
              <a:rPr lang="he-IL" sz="2000" dirty="0" err="1" smtClean="0">
                <a:solidFill>
                  <a:schemeClr val="bg1"/>
                </a:solidFill>
              </a:rPr>
              <a:t>הפילטור</a:t>
            </a:r>
            <a:r>
              <a:rPr lang="he-IL" sz="2000" dirty="0" smtClean="0">
                <a:solidFill>
                  <a:schemeClr val="bg1"/>
                </a:solidFill>
              </a:rPr>
              <a:t> יהיה  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 </a:t>
            </a:r>
            <a:r>
              <a:rPr lang="he-IL" sz="2000" dirty="0" smtClean="0">
                <a:solidFill>
                  <a:schemeClr val="bg1"/>
                </a:solidFill>
              </a:rPr>
              <a:t>   נמוך יותר.</a:t>
            </a:r>
            <a:endParaRPr lang="he-IL" sz="2000" dirty="0">
              <a:solidFill>
                <a:schemeClr val="bg1"/>
              </a:solidFill>
            </a:endParaRP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endParaRPr lang="he-IL" sz="2000" dirty="0">
              <a:solidFill>
                <a:schemeClr val="bg1"/>
              </a:solidFill>
            </a:endParaRP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endParaRPr lang="he-IL" sz="2000" dirty="0">
              <a:solidFill>
                <a:schemeClr val="bg1"/>
              </a:solidFill>
            </a:endParaRP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endParaRPr lang="he-IL" sz="2000" dirty="0">
              <a:solidFill>
                <a:schemeClr val="bg1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6" y="2123596"/>
            <a:ext cx="3739979" cy="28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4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0564" y="551935"/>
            <a:ext cx="438774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he-IL" sz="2400" b="1" u="sng" dirty="0" smtClean="0">
                <a:solidFill>
                  <a:schemeClr val="bg1"/>
                </a:solidFill>
              </a:rPr>
              <a:t>בדיקת קורלציה בין 24 הערוצים</a:t>
            </a:r>
            <a:endParaRPr lang="he-IL" sz="24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161881"/>
            <a:ext cx="11359979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dirty="0" smtClean="0">
                <a:solidFill>
                  <a:schemeClr val="bg1"/>
                </a:solidFill>
              </a:rPr>
              <a:t>נבצע "</a:t>
            </a:r>
            <a:r>
              <a:rPr lang="he-IL" sz="2000" dirty="0" err="1" smtClean="0">
                <a:solidFill>
                  <a:schemeClr val="bg1"/>
                </a:solidFill>
              </a:rPr>
              <a:t>קורולציה</a:t>
            </a:r>
            <a:r>
              <a:rPr lang="he-IL" sz="2000" dirty="0" smtClean="0">
                <a:solidFill>
                  <a:schemeClr val="bg1"/>
                </a:solidFill>
              </a:rPr>
              <a:t> נעה" בין כל שני סיגנלים </a:t>
            </a:r>
            <a:r>
              <a:rPr lang="he-IL" sz="2000" dirty="0" err="1" smtClean="0">
                <a:solidFill>
                  <a:schemeClr val="bg1"/>
                </a:solidFill>
              </a:rPr>
              <a:t>שפילטרנו</a:t>
            </a:r>
            <a:r>
              <a:rPr lang="he-IL" sz="2000" dirty="0" smtClean="0">
                <a:solidFill>
                  <a:schemeClr val="bg1"/>
                </a:solidFill>
              </a:rPr>
              <a:t> (הסבר בהמשך).</a:t>
            </a: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dirty="0" smtClean="0">
                <a:solidFill>
                  <a:schemeClr val="bg1"/>
                </a:solidFill>
              </a:rPr>
              <a:t>נחשב </a:t>
            </a:r>
            <a:r>
              <a:rPr lang="en-US" sz="2000" dirty="0" smtClean="0">
                <a:solidFill>
                  <a:schemeClr val="bg1"/>
                </a:solidFill>
              </a:rPr>
              <a:t>median</a:t>
            </a:r>
            <a:r>
              <a:rPr lang="he-IL" sz="2000" dirty="0" smtClean="0">
                <a:solidFill>
                  <a:schemeClr val="bg1"/>
                </a:solidFill>
              </a:rPr>
              <a:t> לכל "</a:t>
            </a:r>
            <a:r>
              <a:rPr lang="he-IL" sz="2000" dirty="0" err="1" smtClean="0">
                <a:solidFill>
                  <a:schemeClr val="bg1"/>
                </a:solidFill>
              </a:rPr>
              <a:t>קורולציה</a:t>
            </a:r>
            <a:r>
              <a:rPr lang="he-IL" sz="2000" dirty="0" smtClean="0">
                <a:solidFill>
                  <a:schemeClr val="bg1"/>
                </a:solidFill>
              </a:rPr>
              <a:t> נעה".</a:t>
            </a: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dirty="0" smtClean="0">
                <a:solidFill>
                  <a:schemeClr val="bg1"/>
                </a:solidFill>
              </a:rPr>
              <a:t>נציג את מטריצת </a:t>
            </a:r>
            <a:r>
              <a:rPr lang="he-IL" sz="2000" dirty="0" err="1" smtClean="0">
                <a:solidFill>
                  <a:schemeClr val="bg1"/>
                </a:solidFill>
              </a:rPr>
              <a:t>הקורילציה</a:t>
            </a:r>
            <a:r>
              <a:rPr lang="he-IL" sz="2000" dirty="0" smtClean="0">
                <a:solidFill>
                  <a:schemeClr val="bg1"/>
                </a:solidFill>
              </a:rPr>
              <a:t> במפת צבעים.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המטריצה תהיה בגודל 24*24 ותייצג את מידת </a:t>
            </a:r>
            <a:r>
              <a:rPr lang="he-IL" sz="2000" dirty="0" err="1" smtClean="0">
                <a:solidFill>
                  <a:schemeClr val="bg1"/>
                </a:solidFill>
              </a:rPr>
              <a:t>הקורילציה</a:t>
            </a:r>
            <a:r>
              <a:rPr lang="he-IL" sz="2000" dirty="0" smtClean="0">
                <a:solidFill>
                  <a:schemeClr val="bg1"/>
                </a:solidFill>
              </a:rPr>
              <a:t> (התאמה) בין כל שני סיגנלים.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מקדם המתאם בין שני משתנים נע בין </a:t>
            </a:r>
            <a:r>
              <a:rPr lang="en-US" sz="2000" dirty="0" smtClean="0">
                <a:solidFill>
                  <a:schemeClr val="bg1"/>
                </a:solidFill>
              </a:rPr>
              <a:t>-1</a:t>
            </a:r>
            <a:r>
              <a:rPr lang="he-IL" sz="2000" dirty="0" smtClean="0">
                <a:solidFill>
                  <a:schemeClr val="bg1"/>
                </a:solidFill>
              </a:rPr>
              <a:t> ל </a:t>
            </a:r>
            <a:r>
              <a:rPr lang="en-US" sz="2000" dirty="0" smtClean="0">
                <a:solidFill>
                  <a:schemeClr val="bg1"/>
                </a:solidFill>
              </a:rPr>
              <a:t>1</a:t>
            </a:r>
            <a:r>
              <a:rPr lang="he-IL" sz="2000" dirty="0" smtClean="0">
                <a:solidFill>
                  <a:schemeClr val="bg1"/>
                </a:solidFill>
              </a:rPr>
              <a:t> כאשר :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1    זהו מתאם ליניארי מקסימלי חיובי .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0    אין מתאם ליניארי.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-1</a:t>
            </a:r>
            <a:r>
              <a:rPr lang="he-IL" sz="2000" dirty="0" smtClean="0">
                <a:solidFill>
                  <a:schemeClr val="bg1"/>
                </a:solidFill>
              </a:rPr>
              <a:t>  מתאם ליניארי מקסימלי שלילי. </a:t>
            </a: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he-IL" sz="2000" dirty="0">
                <a:solidFill>
                  <a:schemeClr val="bg1"/>
                </a:solidFill>
              </a:rPr>
              <a:t>    </a:t>
            </a:r>
            <a:r>
              <a:rPr lang="he-IL" sz="2000" u="sng" dirty="0">
                <a:solidFill>
                  <a:schemeClr val="bg1"/>
                </a:solidFill>
              </a:rPr>
              <a:t>המתאם החיובי</a:t>
            </a:r>
            <a:r>
              <a:rPr lang="he-IL" sz="2000" dirty="0">
                <a:solidFill>
                  <a:schemeClr val="bg1"/>
                </a:solidFill>
              </a:rPr>
              <a:t> משמעו שיש קשר חיובי בין </a:t>
            </a:r>
            <a:r>
              <a:rPr lang="he-IL" sz="2000" dirty="0" smtClean="0">
                <a:solidFill>
                  <a:schemeClr val="bg1"/>
                </a:solidFill>
              </a:rPr>
              <a:t>המשתנים. </a:t>
            </a:r>
            <a:r>
              <a:rPr lang="he-IL" sz="2000" dirty="0">
                <a:solidFill>
                  <a:schemeClr val="bg1"/>
                </a:solidFill>
              </a:rPr>
              <a:t>כאשר משתנה אחד עולה או יורד, </a:t>
            </a:r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      השני </a:t>
            </a:r>
            <a:r>
              <a:rPr lang="he-IL" sz="2000" dirty="0">
                <a:solidFill>
                  <a:schemeClr val="bg1"/>
                </a:solidFill>
              </a:rPr>
              <a:t>נוטה </a:t>
            </a:r>
            <a:r>
              <a:rPr lang="he-IL" sz="2000" dirty="0" smtClean="0">
                <a:solidFill>
                  <a:schemeClr val="bg1"/>
                </a:solidFill>
              </a:rPr>
              <a:t>לעלות </a:t>
            </a:r>
            <a:r>
              <a:rPr lang="he-IL" sz="2000" dirty="0">
                <a:solidFill>
                  <a:schemeClr val="bg1"/>
                </a:solidFill>
              </a:rPr>
              <a:t>או </a:t>
            </a:r>
            <a:r>
              <a:rPr lang="he-IL" sz="2000" dirty="0" smtClean="0">
                <a:solidFill>
                  <a:schemeClr val="bg1"/>
                </a:solidFill>
              </a:rPr>
              <a:t>לרדת בהתאמה. </a:t>
            </a:r>
            <a:r>
              <a:rPr lang="he-IL" sz="2000" u="sng" dirty="0">
                <a:solidFill>
                  <a:schemeClr val="bg1"/>
                </a:solidFill>
              </a:rPr>
              <a:t>המתאם השלילי</a:t>
            </a:r>
            <a:r>
              <a:rPr lang="he-IL" sz="2000" dirty="0">
                <a:solidFill>
                  <a:schemeClr val="bg1"/>
                </a:solidFill>
              </a:rPr>
              <a:t> משמעו שאחד המשתנים עולה, השני נוטה לרדת, </a:t>
            </a:r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 ולהיפך</a:t>
            </a:r>
            <a:r>
              <a:rPr lang="he-IL" sz="2000" dirty="0" smtClean="0">
                <a:solidFill>
                  <a:schemeClr val="bg1"/>
                </a:solidFill>
              </a:rPr>
              <a:t>.   </a:t>
            </a:r>
          </a:p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   </a:t>
            </a:r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      מטריצה זו תהיה סימטרית שכן התאמה בין סיגנל 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r>
              <a:rPr lang="he-IL" sz="2000" dirty="0" smtClean="0">
                <a:solidFill>
                  <a:schemeClr val="bg1"/>
                </a:solidFill>
              </a:rPr>
              <a:t> ו </a:t>
            </a:r>
            <a:r>
              <a:rPr lang="en-US" sz="2000" dirty="0" smtClean="0">
                <a:solidFill>
                  <a:schemeClr val="bg1"/>
                </a:solidFill>
              </a:rPr>
              <a:t>y</a:t>
            </a:r>
            <a:r>
              <a:rPr lang="he-IL" sz="2000" dirty="0" smtClean="0">
                <a:solidFill>
                  <a:schemeClr val="bg1"/>
                </a:solidFill>
              </a:rPr>
              <a:t> מקבילה להתאמה בין </a:t>
            </a:r>
            <a:r>
              <a:rPr lang="en-US" sz="2000" dirty="0" smtClean="0">
                <a:solidFill>
                  <a:schemeClr val="bg1"/>
                </a:solidFill>
              </a:rPr>
              <a:t>y</a:t>
            </a:r>
            <a:r>
              <a:rPr lang="he-IL" sz="2000" dirty="0" smtClean="0">
                <a:solidFill>
                  <a:schemeClr val="bg1"/>
                </a:solidFill>
              </a:rPr>
              <a:t> ו 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r>
              <a:rPr lang="he-IL" sz="2000" dirty="0" smtClean="0">
                <a:solidFill>
                  <a:schemeClr val="bg1"/>
                </a:solidFill>
              </a:rPr>
              <a:t> . </a:t>
            </a:r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 </a:t>
            </a:r>
            <a:r>
              <a:rPr lang="he-IL" sz="2000" b="1" dirty="0" smtClean="0">
                <a:solidFill>
                  <a:schemeClr val="bg1"/>
                </a:solidFill>
              </a:rPr>
              <a:t>נפרט על כל שלב</a:t>
            </a:r>
            <a:r>
              <a:rPr lang="he-IL" sz="2000" dirty="0" smtClean="0">
                <a:solidFill>
                  <a:schemeClr val="bg1"/>
                </a:solidFill>
              </a:rPr>
              <a:t>. </a:t>
            </a:r>
            <a:endParaRPr lang="he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028" y="518983"/>
            <a:ext cx="1078682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000" b="1" dirty="0" err="1" smtClean="0">
                <a:solidFill>
                  <a:schemeClr val="bg1"/>
                </a:solidFill>
              </a:rPr>
              <a:t>פלטור</a:t>
            </a:r>
            <a:r>
              <a:rPr lang="he-IL" sz="2000" b="1" dirty="0" smtClean="0">
                <a:solidFill>
                  <a:schemeClr val="bg1"/>
                </a:solidFill>
              </a:rPr>
              <a:t> תדרים של דפיקות לב ונשימה</a:t>
            </a:r>
          </a:p>
          <a:p>
            <a:pPr algn="r" rtl="1"/>
            <a:r>
              <a:rPr lang="he-IL" sz="2000" b="1" dirty="0">
                <a:solidFill>
                  <a:schemeClr val="bg1"/>
                </a:solidFill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</a:rPr>
              <a:t>    </a:t>
            </a:r>
            <a:r>
              <a:rPr lang="he-IL" sz="2000" dirty="0" smtClean="0">
                <a:solidFill>
                  <a:schemeClr val="bg1"/>
                </a:solidFill>
              </a:rPr>
              <a:t>תדירות קצב הלב         </a:t>
            </a:r>
            <a:r>
              <a:rPr lang="en-US" sz="2000" dirty="0" smtClean="0">
                <a:solidFill>
                  <a:schemeClr val="bg1"/>
                </a:solidFill>
              </a:rPr>
              <a:t>HZ</a:t>
            </a:r>
            <a:r>
              <a:rPr lang="he-IL" sz="2000" dirty="0" smtClean="0">
                <a:solidFill>
                  <a:schemeClr val="bg1"/>
                </a:solidFill>
              </a:rPr>
              <a:t>  0.9 - 1.6 </a:t>
            </a:r>
          </a:p>
          <a:p>
            <a:pPr algn="r" rtl="1"/>
            <a:r>
              <a:rPr lang="he-IL" sz="2000" b="1" dirty="0">
                <a:solidFill>
                  <a:schemeClr val="bg1"/>
                </a:solidFill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</a:rPr>
              <a:t>    </a:t>
            </a:r>
            <a:r>
              <a:rPr lang="he-IL" sz="2000" dirty="0" smtClean="0">
                <a:solidFill>
                  <a:schemeClr val="bg1"/>
                </a:solidFill>
              </a:rPr>
              <a:t>תדירות קצב הנשימה    </a:t>
            </a:r>
            <a:r>
              <a:rPr lang="en-US" sz="2000" dirty="0" smtClean="0">
                <a:solidFill>
                  <a:schemeClr val="bg1"/>
                </a:solidFill>
              </a:rPr>
              <a:t>HZ</a:t>
            </a:r>
            <a:r>
              <a:rPr lang="he-IL" sz="2000" dirty="0" smtClean="0">
                <a:solidFill>
                  <a:schemeClr val="bg1"/>
                </a:solidFill>
              </a:rPr>
              <a:t>  0.15 – 0.35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השתמשתי ב ( </a:t>
            </a:r>
            <a:r>
              <a:rPr lang="en-US" sz="2000" dirty="0" smtClean="0">
                <a:solidFill>
                  <a:schemeClr val="bg1"/>
                </a:solidFill>
              </a:rPr>
              <a:t>Band Stop Filter</a:t>
            </a:r>
            <a:r>
              <a:rPr lang="he-IL" sz="2000" dirty="0" smtClean="0">
                <a:solidFill>
                  <a:schemeClr val="bg1"/>
                </a:solidFill>
              </a:rPr>
              <a:t> ) </a:t>
            </a:r>
            <a:r>
              <a:rPr lang="en-US" sz="2000" dirty="0" smtClean="0">
                <a:solidFill>
                  <a:schemeClr val="bg1"/>
                </a:solidFill>
              </a:rPr>
              <a:t>  BSF</a:t>
            </a:r>
            <a:r>
              <a:rPr lang="he-IL" sz="2000" dirty="0" smtClean="0">
                <a:solidFill>
                  <a:schemeClr val="bg1"/>
                </a:solidFill>
              </a:rPr>
              <a:t> שמשמר תדרים שמחוץ לטווח הנקבע ומעוות תדרים בתוך 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הטווח הנקבע.</a:t>
            </a:r>
            <a:endParaRPr lang="he-IL" sz="2000" b="1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45" y="2235022"/>
            <a:ext cx="8780394" cy="41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556" y="716692"/>
            <a:ext cx="912278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1"/>
                </a:solidFill>
              </a:rPr>
              <a:t>Detrand</a:t>
            </a:r>
            <a:r>
              <a:rPr lang="he-IL" sz="2000" b="1" dirty="0" smtClean="0">
                <a:solidFill>
                  <a:schemeClr val="bg1"/>
                </a:solidFill>
              </a:rPr>
              <a:t> לסיגנלים באמצעות </a:t>
            </a:r>
            <a:r>
              <a:rPr lang="en-US" sz="2000" b="1" dirty="0" err="1" smtClean="0">
                <a:solidFill>
                  <a:schemeClr val="bg1"/>
                </a:solidFill>
              </a:rPr>
              <a:t>dct</a:t>
            </a:r>
            <a:r>
              <a:rPr lang="he-IL" sz="2000" b="1" dirty="0" smtClean="0">
                <a:solidFill>
                  <a:schemeClr val="bg1"/>
                </a:solidFill>
              </a:rPr>
              <a:t> </a:t>
            </a:r>
          </a:p>
          <a:p>
            <a:pPr algn="r" rtl="1"/>
            <a:r>
              <a:rPr lang="he-IL" sz="2000" b="1" dirty="0">
                <a:solidFill>
                  <a:schemeClr val="bg1"/>
                </a:solidFill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</a:rPr>
              <a:t>dct</a:t>
            </a:r>
            <a:r>
              <a:rPr lang="he-IL" sz="2000" dirty="0" smtClean="0">
                <a:solidFill>
                  <a:schemeClr val="bg1"/>
                </a:solidFill>
              </a:rPr>
              <a:t> דומה להתמרת </a:t>
            </a:r>
            <a:r>
              <a:rPr lang="he-IL" sz="2000" dirty="0" err="1" smtClean="0">
                <a:solidFill>
                  <a:schemeClr val="bg1"/>
                </a:solidFill>
              </a:rPr>
              <a:t>פוריה</a:t>
            </a:r>
            <a:r>
              <a:rPr lang="he-IL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dft</a:t>
            </a:r>
            <a:r>
              <a:rPr lang="he-IL" sz="2000" dirty="0" smtClean="0">
                <a:solidFill>
                  <a:schemeClr val="bg1"/>
                </a:solidFill>
              </a:rPr>
              <a:t> , אבל משתמש רק במספרים ממשיים.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רוב </a:t>
            </a:r>
            <a:r>
              <a:rPr lang="he-IL" sz="2000" dirty="0">
                <a:solidFill>
                  <a:schemeClr val="bg1"/>
                </a:solidFill>
              </a:rPr>
              <a:t>מידע האות נוטה להיות מרוכז בכמה רכיבים </a:t>
            </a:r>
            <a:r>
              <a:rPr lang="he-IL" sz="2000" dirty="0" smtClean="0">
                <a:solidFill>
                  <a:schemeClr val="bg1"/>
                </a:solidFill>
              </a:rPr>
              <a:t>בתדרים נמוכים </a:t>
            </a:r>
            <a:r>
              <a:rPr lang="he-IL" sz="2000" dirty="0">
                <a:solidFill>
                  <a:schemeClr val="bg1"/>
                </a:solidFill>
              </a:rPr>
              <a:t>של </a:t>
            </a:r>
            <a:r>
              <a:rPr lang="en-US" sz="2000" dirty="0" smtClean="0">
                <a:solidFill>
                  <a:schemeClr val="bg1"/>
                </a:solidFill>
              </a:rPr>
              <a:t>DCT</a:t>
            </a:r>
            <a:r>
              <a:rPr lang="he-IL" sz="2000" dirty="0" smtClean="0">
                <a:solidFill>
                  <a:schemeClr val="bg1"/>
                </a:solidFill>
              </a:rPr>
              <a:t> .</a:t>
            </a:r>
          </a:p>
          <a:p>
            <a:pPr algn="r" rtl="1"/>
            <a:r>
              <a:rPr lang="he-IL" sz="2000" b="1" dirty="0">
                <a:solidFill>
                  <a:schemeClr val="bg1"/>
                </a:solidFill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</a:rPr>
              <a:t>    </a:t>
            </a:r>
            <a:r>
              <a:rPr lang="he-IL" sz="2000" dirty="0" smtClean="0">
                <a:solidFill>
                  <a:schemeClr val="bg1"/>
                </a:solidFill>
              </a:rPr>
              <a:t>נעבור למרחב התדרים באמצעות </a:t>
            </a:r>
            <a:r>
              <a:rPr lang="he-IL" sz="2000" dirty="0" err="1" smtClean="0">
                <a:solidFill>
                  <a:schemeClr val="bg1"/>
                </a:solidFill>
              </a:rPr>
              <a:t>פונקצית</a:t>
            </a:r>
            <a:r>
              <a:rPr lang="he-IL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dct</a:t>
            </a:r>
            <a:r>
              <a:rPr lang="he-IL" sz="2000" dirty="0" smtClean="0">
                <a:solidFill>
                  <a:schemeClr val="bg1"/>
                </a:solidFill>
              </a:rPr>
              <a:t> (נראה גרף).</a:t>
            </a:r>
          </a:p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     </a:t>
            </a: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86" y="2347908"/>
            <a:ext cx="6862451" cy="38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990" y="724930"/>
            <a:ext cx="10056022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השתמשתי ב </a:t>
            </a:r>
            <a:r>
              <a:rPr lang="en-US" sz="2000" dirty="0" smtClean="0">
                <a:solidFill>
                  <a:schemeClr val="bg1"/>
                </a:solidFill>
              </a:rPr>
              <a:t>HPF</a:t>
            </a:r>
            <a:r>
              <a:rPr lang="he-IL" sz="2000" dirty="0" smtClean="0">
                <a:solidFill>
                  <a:schemeClr val="bg1"/>
                </a:solidFill>
              </a:rPr>
              <a:t> שישמר תדרים גבוהים ויעוות תדרים נמוכים ( תדרים אלו יונחתו לכיוון ציר ה 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r>
              <a:rPr lang="he-IL" sz="2000" dirty="0" smtClean="0">
                <a:solidFill>
                  <a:schemeClr val="bg1"/>
                </a:solidFill>
              </a:rPr>
              <a:t> ).</a:t>
            </a:r>
          </a:p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בחרתי </a:t>
            </a:r>
            <a:r>
              <a:rPr lang="en-US" sz="2000" dirty="0" smtClean="0">
                <a:solidFill>
                  <a:schemeClr val="bg1"/>
                </a:solidFill>
              </a:rPr>
              <a:t>cutoff = 0.0001</a:t>
            </a:r>
            <a:r>
              <a:rPr lang="he-IL" sz="2000" dirty="0" smtClean="0">
                <a:solidFill>
                  <a:schemeClr val="bg1"/>
                </a:solidFill>
              </a:rPr>
              <a:t>. </a:t>
            </a:r>
          </a:p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נראה את הסיגנל אחרי </a:t>
            </a:r>
            <a:r>
              <a:rPr lang="en-US" sz="2000" dirty="0" smtClean="0">
                <a:solidFill>
                  <a:schemeClr val="bg1"/>
                </a:solidFill>
              </a:rPr>
              <a:t>HPF</a:t>
            </a:r>
            <a:r>
              <a:rPr lang="he-IL" sz="2000" dirty="0" smtClean="0">
                <a:solidFill>
                  <a:schemeClr val="bg1"/>
                </a:solidFill>
              </a:rPr>
              <a:t> (נראה גרף) . </a:t>
            </a: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57" y="1933939"/>
            <a:ext cx="9080688" cy="42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35" y="988541"/>
            <a:ext cx="11131637" cy="470898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AMAF ( Adaptive Moving Average Filter)</a:t>
            </a:r>
          </a:p>
          <a:p>
            <a:pPr algn="r" rtl="1"/>
            <a:endParaRPr lang="en-US" sz="2000" b="1" dirty="0" smtClean="0">
              <a:solidFill>
                <a:schemeClr val="bg1"/>
              </a:solidFill>
            </a:endParaRPr>
          </a:p>
          <a:p>
            <a:pPr algn="r" rtl="1"/>
            <a:r>
              <a:rPr lang="he-IL" sz="2000" b="1" dirty="0">
                <a:solidFill>
                  <a:schemeClr val="bg1"/>
                </a:solidFill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</a:rPr>
              <a:t>    </a:t>
            </a:r>
            <a:r>
              <a:rPr lang="he-IL" sz="2000" dirty="0" smtClean="0">
                <a:solidFill>
                  <a:schemeClr val="bg1"/>
                </a:solidFill>
              </a:rPr>
              <a:t>שיטה זו תגדיל את גודל החלון של </a:t>
            </a:r>
            <a:r>
              <a:rPr lang="en-US" sz="2000" dirty="0" smtClean="0">
                <a:solidFill>
                  <a:schemeClr val="bg1"/>
                </a:solidFill>
              </a:rPr>
              <a:t>MAF</a:t>
            </a:r>
            <a:r>
              <a:rPr lang="he-IL" sz="2000" dirty="0" smtClean="0">
                <a:solidFill>
                  <a:schemeClr val="bg1"/>
                </a:solidFill>
              </a:rPr>
              <a:t> באזורים עם הרבה </a:t>
            </a:r>
            <a:r>
              <a:rPr lang="he-IL" sz="2000" dirty="0" err="1" smtClean="0">
                <a:solidFill>
                  <a:schemeClr val="bg1"/>
                </a:solidFill>
              </a:rPr>
              <a:t>נק</a:t>
            </a:r>
            <a:r>
              <a:rPr lang="en-US" sz="2000" dirty="0" smtClean="0">
                <a:solidFill>
                  <a:schemeClr val="bg1"/>
                </a:solidFill>
              </a:rPr>
              <a:t>'</a:t>
            </a:r>
            <a:r>
              <a:rPr lang="he-IL" sz="2000" dirty="0" smtClean="0">
                <a:solidFill>
                  <a:schemeClr val="bg1"/>
                </a:solidFill>
              </a:rPr>
              <a:t> קיצון ותפחית את גודל החלון באזורים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     עם מעט </a:t>
            </a:r>
            <a:r>
              <a:rPr lang="he-IL" sz="2000" dirty="0" err="1" smtClean="0">
                <a:solidFill>
                  <a:schemeClr val="bg1"/>
                </a:solidFill>
              </a:rPr>
              <a:t>נק</a:t>
            </a:r>
            <a:r>
              <a:rPr lang="en-US" sz="2000" dirty="0" smtClean="0">
                <a:solidFill>
                  <a:schemeClr val="bg1"/>
                </a:solidFill>
              </a:rPr>
              <a:t>'</a:t>
            </a:r>
            <a:r>
              <a:rPr lang="he-IL" sz="2000" dirty="0" smtClean="0">
                <a:solidFill>
                  <a:schemeClr val="bg1"/>
                </a:solidFill>
              </a:rPr>
              <a:t> קיצון. </a:t>
            </a:r>
          </a:p>
          <a:p>
            <a:pPr algn="r" rtl="1"/>
            <a:endParaRPr lang="he-IL" sz="2000" dirty="0" smtClean="0">
              <a:solidFill>
                <a:schemeClr val="bg1"/>
              </a:solidFill>
            </a:endParaRPr>
          </a:p>
          <a:p>
            <a:pPr algn="r" rtl="1"/>
            <a:r>
              <a:rPr lang="he-IL" sz="2000" b="1" dirty="0">
                <a:solidFill>
                  <a:schemeClr val="bg1"/>
                </a:solidFill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</a:rPr>
              <a:t>    </a:t>
            </a:r>
            <a:r>
              <a:rPr lang="he-IL" sz="2000" dirty="0" smtClean="0">
                <a:solidFill>
                  <a:schemeClr val="bg1"/>
                </a:solidFill>
              </a:rPr>
              <a:t>הפונקציה תקבל את האות, סדר גודל חלון מקסימלי לביצוע </a:t>
            </a:r>
            <a:r>
              <a:rPr lang="en-US" sz="2000" dirty="0" smtClean="0">
                <a:solidFill>
                  <a:schemeClr val="bg1"/>
                </a:solidFill>
              </a:rPr>
              <a:t>MAF</a:t>
            </a:r>
            <a:r>
              <a:rPr lang="he-IL" sz="2000" dirty="0" smtClean="0">
                <a:solidFill>
                  <a:schemeClr val="bg1"/>
                </a:solidFill>
              </a:rPr>
              <a:t> וגודל חלון לחיפוש </a:t>
            </a:r>
            <a:r>
              <a:rPr lang="he-IL" sz="2000" dirty="0" err="1" smtClean="0">
                <a:solidFill>
                  <a:schemeClr val="bg1"/>
                </a:solidFill>
              </a:rPr>
              <a:t>נק</a:t>
            </a:r>
            <a:r>
              <a:rPr lang="en-US" sz="2000" dirty="0" smtClean="0">
                <a:solidFill>
                  <a:schemeClr val="bg1"/>
                </a:solidFill>
              </a:rPr>
              <a:t>'</a:t>
            </a:r>
            <a:r>
              <a:rPr lang="he-IL" sz="2000" dirty="0" smtClean="0">
                <a:solidFill>
                  <a:schemeClr val="bg1"/>
                </a:solidFill>
              </a:rPr>
              <a:t> הקיצון. </a:t>
            </a:r>
          </a:p>
          <a:p>
            <a:pPr algn="r" rtl="1"/>
            <a:r>
              <a:rPr lang="he-IL" sz="2000" b="1" dirty="0">
                <a:solidFill>
                  <a:schemeClr val="bg1"/>
                </a:solidFill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</a:rPr>
              <a:t>    </a:t>
            </a:r>
            <a:r>
              <a:rPr lang="he-IL" sz="2000" dirty="0" smtClean="0">
                <a:solidFill>
                  <a:schemeClr val="bg1"/>
                </a:solidFill>
              </a:rPr>
              <a:t>נחלק את האות למקטעים. כל מקטע בגודל החלון חיפוש.</a:t>
            </a:r>
          </a:p>
          <a:p>
            <a:pPr algn="r" rtl="1"/>
            <a:r>
              <a:rPr lang="he-IL" sz="2000" b="1" dirty="0">
                <a:solidFill>
                  <a:schemeClr val="bg1"/>
                </a:solidFill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</a:rPr>
              <a:t>    </a:t>
            </a:r>
            <a:r>
              <a:rPr lang="he-IL" sz="2000" dirty="0" smtClean="0">
                <a:solidFill>
                  <a:schemeClr val="bg1"/>
                </a:solidFill>
              </a:rPr>
              <a:t>בכל חלון כזה </a:t>
            </a:r>
            <a:r>
              <a:rPr lang="he-IL" sz="2000" dirty="0" err="1" smtClean="0">
                <a:solidFill>
                  <a:schemeClr val="bg1"/>
                </a:solidFill>
              </a:rPr>
              <a:t>נסכום</a:t>
            </a:r>
            <a:r>
              <a:rPr lang="he-IL" sz="2000" dirty="0" smtClean="0">
                <a:solidFill>
                  <a:schemeClr val="bg1"/>
                </a:solidFill>
              </a:rPr>
              <a:t> את </a:t>
            </a:r>
            <a:r>
              <a:rPr lang="he-IL" sz="2000" dirty="0" err="1" smtClean="0">
                <a:solidFill>
                  <a:schemeClr val="bg1"/>
                </a:solidFill>
              </a:rPr>
              <a:t>הנק</a:t>
            </a:r>
            <a:r>
              <a:rPr lang="en-US" sz="2000" dirty="0" smtClean="0">
                <a:solidFill>
                  <a:schemeClr val="bg1"/>
                </a:solidFill>
              </a:rPr>
              <a:t>'</a:t>
            </a:r>
            <a:r>
              <a:rPr lang="he-IL" sz="2000" dirty="0" smtClean="0">
                <a:solidFill>
                  <a:schemeClr val="bg1"/>
                </a:solidFill>
              </a:rPr>
              <a:t> קיצון.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he-IL" sz="2000" dirty="0" smtClean="0">
                <a:solidFill>
                  <a:schemeClr val="bg1"/>
                </a:solidFill>
              </a:rPr>
              <a:t>     </a:t>
            </a:r>
            <a:r>
              <a:rPr lang="he-IL" sz="2000" u="sng" dirty="0" smtClean="0">
                <a:solidFill>
                  <a:schemeClr val="bg1"/>
                </a:solidFill>
              </a:rPr>
              <a:t>נבצע העתקה ליניארית</a:t>
            </a:r>
            <a:r>
              <a:rPr lang="he-IL" sz="2000" dirty="0" smtClean="0">
                <a:solidFill>
                  <a:schemeClr val="bg1"/>
                </a:solidFill>
              </a:rPr>
              <a:t>:    </a:t>
            </a:r>
            <a:r>
              <a:rPr lang="en-US" sz="2000" dirty="0" smtClean="0">
                <a:solidFill>
                  <a:schemeClr val="bg1"/>
                </a:solidFill>
              </a:rPr>
              <a:t>          Max Extremum  points         </a:t>
            </a:r>
            <a:r>
              <a:rPr lang="he-IL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Max Window  2k+1 </a:t>
            </a:r>
            <a:r>
              <a:rPr lang="he-IL" sz="2000" dirty="0" smtClean="0">
                <a:solidFill>
                  <a:schemeClr val="bg1"/>
                </a:solidFill>
              </a:rPr>
              <a:t>  , </a:t>
            </a:r>
            <a:r>
              <a:rPr lang="en-US" sz="2000" dirty="0" smtClean="0">
                <a:solidFill>
                  <a:schemeClr val="bg1"/>
                </a:solidFill>
              </a:rPr>
              <a:t>k-order  </a:t>
            </a:r>
          </a:p>
          <a:p>
            <a:pPr algn="r" rtl="1"/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                    </a:t>
            </a:r>
            <a:r>
              <a:rPr lang="he-IL" sz="2000" b="1" dirty="0" smtClean="0">
                <a:solidFill>
                  <a:schemeClr val="bg1"/>
                </a:solidFill>
              </a:rPr>
              <a:t>                           </a:t>
            </a:r>
            <a:r>
              <a:rPr lang="en-US" sz="2000" dirty="0" smtClean="0">
                <a:solidFill>
                  <a:schemeClr val="bg1"/>
                </a:solidFill>
              </a:rPr>
              <a:t>Min Extremum points  </a:t>
            </a:r>
            <a:r>
              <a:rPr lang="he-IL" sz="2000" dirty="0" smtClean="0">
                <a:solidFill>
                  <a:schemeClr val="bg1"/>
                </a:solidFill>
              </a:rPr>
              <a:t>                   </a:t>
            </a:r>
            <a:r>
              <a:rPr lang="en-US" sz="2000" dirty="0" smtClean="0">
                <a:solidFill>
                  <a:schemeClr val="bg1"/>
                </a:solidFill>
              </a:rPr>
              <a:t>Min Window    1</a:t>
            </a:r>
            <a:r>
              <a:rPr lang="he-IL" sz="2000" dirty="0" smtClean="0">
                <a:solidFill>
                  <a:schemeClr val="bg1"/>
                </a:solidFill>
              </a:rPr>
              <a:t>   </a:t>
            </a:r>
          </a:p>
          <a:p>
            <a:pPr algn="r" rtl="1"/>
            <a:endParaRPr lang="he-IL" sz="2000" dirty="0">
              <a:solidFill>
                <a:schemeClr val="bg1"/>
              </a:solidFill>
            </a:endParaRPr>
          </a:p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     נרפד כל מקטע בצורה סימטרית, בהתאם לגודל החלון של אותו מקטע.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נבצע </a:t>
            </a:r>
            <a:r>
              <a:rPr lang="en-US" sz="2000" dirty="0" smtClean="0">
                <a:solidFill>
                  <a:schemeClr val="bg1"/>
                </a:solidFill>
              </a:rPr>
              <a:t>MAF</a:t>
            </a:r>
            <a:r>
              <a:rPr lang="he-IL" sz="2000" dirty="0" smtClean="0">
                <a:solidFill>
                  <a:schemeClr val="bg1"/>
                </a:solidFill>
              </a:rPr>
              <a:t> על כל מקטע בעזרת ההעתקה הליניארית שהשתמשנו. </a:t>
            </a:r>
          </a:p>
          <a:p>
            <a:pPr algn="r" rtl="1"/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 smtClean="0">
                <a:solidFill>
                  <a:schemeClr val="bg1"/>
                </a:solidFill>
              </a:rPr>
              <a:t>    נחבר בין כל המקטעים בחזרה ונחזיר את האות .                          </a:t>
            </a:r>
            <a:endParaRPr lang="he-IL" sz="2000" b="1" dirty="0">
              <a:solidFill>
                <a:schemeClr val="bg1"/>
              </a:solidFill>
            </a:endParaRPr>
          </a:p>
        </p:txBody>
      </p:sp>
      <p:cxnSp>
        <p:nvCxnSpPr>
          <p:cNvPr id="6" name="מחבר חץ ישר 5"/>
          <p:cNvCxnSpPr/>
          <p:nvPr/>
        </p:nvCxnSpPr>
        <p:spPr>
          <a:xfrm>
            <a:off x="3855308" y="3929449"/>
            <a:ext cx="939114" cy="823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>
            <a:off x="3855308" y="4217773"/>
            <a:ext cx="939114" cy="1647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8830" y="1029730"/>
            <a:ext cx="342914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 smtClean="0">
                <a:solidFill>
                  <a:schemeClr val="bg1"/>
                </a:solidFill>
              </a:rPr>
              <a:t>תמונה של האות אחרי </a:t>
            </a:r>
            <a:r>
              <a:rPr lang="en-US" sz="2000" dirty="0" smtClean="0">
                <a:solidFill>
                  <a:schemeClr val="bg1"/>
                </a:solidFill>
              </a:rPr>
              <a:t>AMAF</a:t>
            </a:r>
            <a:r>
              <a:rPr lang="he-IL" sz="2000" dirty="0" smtClean="0">
                <a:solidFill>
                  <a:schemeClr val="bg1"/>
                </a:solidFill>
              </a:rPr>
              <a:t> : </a:t>
            </a: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8" y="1779373"/>
            <a:ext cx="10043276" cy="44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פרוסות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420</TotalTime>
  <Words>506</Words>
  <Application>Microsoft Office PowerPoint</Application>
  <PresentationFormat>מסך רחב</PresentationFormat>
  <Paragraphs>83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Cambria Math</vt:lpstr>
      <vt:lpstr>Century Gothic</vt:lpstr>
      <vt:lpstr>Gisha</vt:lpstr>
      <vt:lpstr>Wingdings</vt:lpstr>
      <vt:lpstr>Wingdings 3</vt:lpstr>
      <vt:lpstr>פרוסות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golan hammer</dc:creator>
  <cp:lastModifiedBy>golan hammer</cp:lastModifiedBy>
  <cp:revision>40</cp:revision>
  <dcterms:created xsi:type="dcterms:W3CDTF">2018-09-11T11:29:16Z</dcterms:created>
  <dcterms:modified xsi:type="dcterms:W3CDTF">2018-10-08T08:35:40Z</dcterms:modified>
</cp:coreProperties>
</file>