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3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3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3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3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3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3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3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3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Actors</a:t>
            </a:r>
            <a:r>
              <a:t>: asset owners, technical operators, connecting grid operators, 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1" name="Shape 1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Actors</a:t>
            </a:r>
            <a:r>
              <a:t>: asset owners, technical operators, connecting grid operators, …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defRPr spc="-232" sz="11600">
                <a:solidFill>
                  <a:srgbClr val="000000"/>
                </a:solidFill>
              </a:defRPr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buSzTx/>
              <a:buNone/>
              <a:defRPr b="1" sz="8500"/>
            </a:lvl1pPr>
            <a:lvl2pPr marL="0" indent="457200" algn="ctr" defTabSz="825500">
              <a:lnSpc>
                <a:spcPct val="100000"/>
              </a:lnSpc>
              <a:buSzTx/>
              <a:buNone/>
              <a:defRPr b="1" sz="8500"/>
            </a:lvl2pPr>
            <a:lvl3pPr marL="0" indent="914400" algn="ctr" defTabSz="825500">
              <a:lnSpc>
                <a:spcPct val="100000"/>
              </a:lnSpc>
              <a:buSzTx/>
              <a:buNone/>
              <a:defRPr b="1" sz="8500"/>
            </a:lvl3pPr>
            <a:lvl4pPr marL="0" indent="1371600" algn="ctr" defTabSz="825500">
              <a:lnSpc>
                <a:spcPct val="100000"/>
              </a:lnSpc>
              <a:buSzTx/>
              <a:buNone/>
              <a:defRPr b="1" sz="8500"/>
            </a:lvl4pPr>
            <a:lvl5pPr marL="0" indent="1828800" algn="ctr" defTabSz="825500">
              <a:lnSpc>
                <a:spcPct val="100000"/>
              </a:lnSpc>
              <a:buSzTx/>
              <a:buNone/>
              <a:defRPr b="1" sz="8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2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3034988"/>
            <a:ext cx="21971000" cy="9469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9" strike="noStrike" sz="8000" u="none">
          <a:solidFill>
            <a:srgbClr val="79D4FD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9" strike="noStrike" sz="8000" u="none">
          <a:solidFill>
            <a:srgbClr val="79D4FD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9" strike="noStrike" sz="8000" u="none">
          <a:solidFill>
            <a:srgbClr val="79D4FD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9" strike="noStrike" sz="8000" u="none">
          <a:solidFill>
            <a:srgbClr val="79D4FD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9" strike="noStrike" sz="8000" u="none">
          <a:solidFill>
            <a:srgbClr val="79D4FD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9" strike="noStrike" sz="8000" u="none">
          <a:solidFill>
            <a:srgbClr val="79D4FD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9" strike="noStrike" sz="8000" u="none">
          <a:solidFill>
            <a:srgbClr val="79D4FD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9" strike="noStrike" sz="8000" u="none">
          <a:solidFill>
            <a:srgbClr val="79D4FD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59" strike="noStrike" sz="8000" u="none">
          <a:solidFill>
            <a:srgbClr val="79D4FD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609600" marR="0" indent="-609600" algn="l" defTabSz="2438338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19200" marR="0" indent="-609600" algn="l" defTabSz="2438338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828800" marR="0" indent="-609600" algn="l" defTabSz="2438338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438400" marR="0" indent="-609600" algn="l" defTabSz="2438338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048000" marR="0" indent="-609600" algn="l" defTabSz="2438338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3657600" marR="0" indent="-609600" algn="l" defTabSz="2438338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267200" marR="0" indent="-609600" algn="l" defTabSz="2438338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4876800" marR="0" indent="-609600" algn="l" defTabSz="2438338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5486400" marR="0" indent="-609600" algn="l" defTabSz="2438338" latinLnBrk="0">
        <a:lnSpc>
          <a:spcPct val="12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kstatic"/>
          <p:cNvSpPr txBox="1"/>
          <p:nvPr>
            <p:ph type="ctrTitle"/>
          </p:nvPr>
        </p:nvSpPr>
        <p:spPr>
          <a:xfrm>
            <a:off x="1206496" y="3082991"/>
            <a:ext cx="21971004" cy="4648201"/>
          </a:xfrm>
          <a:prstGeom prst="rect">
            <a:avLst/>
          </a:prstGeom>
        </p:spPr>
        <p:txBody>
          <a:bodyPr anchor="t"/>
          <a:lstStyle/>
          <a:p>
            <a:pPr lvl="1">
              <a:defRPr spc="-232" sz="11600">
                <a:solidFill>
                  <a:srgbClr val="25252D"/>
                </a:solidFill>
              </a:defRPr>
            </a:pPr>
            <a:r>
              <a:t>ekstatic</a:t>
            </a:r>
          </a:p>
        </p:txBody>
      </p:sp>
      <p:sp>
        <p:nvSpPr>
          <p:cNvPr id="40" name="building a minimal state machine library in go"/>
          <p:cNvSpPr txBox="1"/>
          <p:nvPr>
            <p:ph type="subTitle" sz="quarter" idx="1"/>
          </p:nvPr>
        </p:nvSpPr>
        <p:spPr>
          <a:xfrm>
            <a:off x="1648382" y="4881310"/>
            <a:ext cx="21087235" cy="1905001"/>
          </a:xfrm>
          <a:prstGeom prst="rect">
            <a:avLst/>
          </a:prstGeom>
        </p:spPr>
        <p:txBody>
          <a:bodyPr/>
          <a:lstStyle/>
          <a:p>
            <a:pPr defTabSz="734694">
              <a:defRPr sz="7565"/>
            </a:pPr>
            <a:r>
              <a:rPr>
                <a:solidFill>
                  <a:srgbClr val="545466"/>
                </a:solidFill>
              </a:rPr>
              <a:t>building a minimal state machine library in</a:t>
            </a:r>
            <a:r>
              <a:t> </a:t>
            </a:r>
            <a:r>
              <a:rPr>
                <a:solidFill>
                  <a:srgbClr val="79D4FD"/>
                </a:solidFill>
              </a:rPr>
              <a:t>go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O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TOC</a:t>
            </a:r>
          </a:p>
        </p:txBody>
      </p:sp>
      <p:sp>
        <p:nvSpPr>
          <p:cNvPr id="43" name="Int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  <a:p>
            <a:pPr/>
            <a:r>
              <a:t>Motivation</a:t>
            </a:r>
          </a:p>
          <a:p>
            <a:pPr/>
            <a:r>
              <a:t>Idea</a:t>
            </a:r>
          </a:p>
          <a:p>
            <a:pPr/>
            <a:r>
              <a:t>Implementation</a:t>
            </a:r>
          </a:p>
          <a:p>
            <a:pPr/>
            <a:r>
              <a:t>Discussion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46" name="Implementation-cente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Implementation-centered</a:t>
            </a:r>
          </a:p>
          <a:p>
            <a:pPr/>
            <a:r>
              <a:t>Driven by practical use case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AIDA - data exchange platform for actors in power grid oper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RAIDA - data exchange platform for actors in power grid operations</a:t>
            </a:r>
          </a:p>
          <a:p>
            <a:pPr>
              <a:spcBef>
                <a:spcPts val="4800"/>
              </a:spcBef>
            </a:pPr>
            <a:r>
              <a:t>A use case: Reporting static data (resource IDs, installed power, connecting power grid, …)</a:t>
            </a:r>
          </a:p>
        </p:txBody>
      </p:sp>
      <p:sp>
        <p:nvSpPr>
          <p:cNvPr id="49" name="Example workflow for reporting static data:"/>
          <p:cNvSpPr txBox="1"/>
          <p:nvPr/>
        </p:nvSpPr>
        <p:spPr>
          <a:xfrm>
            <a:off x="1206500" y="3034988"/>
            <a:ext cx="21971000" cy="9469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20000"/>
              </a:lnSpc>
              <a:spcBef>
                <a:spcPts val="0"/>
              </a:spcBef>
            </a:lvl1pPr>
          </a:lstStyle>
          <a:p>
            <a:pPr/>
            <a:r>
              <a:t>Example workflow for reporting static data:</a:t>
            </a:r>
          </a:p>
        </p:txBody>
      </p:sp>
      <p:sp>
        <p:nvSpPr>
          <p:cNvPr id="50" name="Motivation Reporting static data to RAI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 </a:t>
            </a:r>
            <a:r>
              <a:rPr b="0">
                <a:solidFill>
                  <a:srgbClr val="494959"/>
                </a:solidFill>
              </a:rPr>
              <a:t>Reporting static data to RAIDA</a:t>
            </a:r>
          </a:p>
        </p:txBody>
      </p:sp>
      <p:grpSp>
        <p:nvGrpSpPr>
          <p:cNvPr id="54" name="Group"/>
          <p:cNvGrpSpPr/>
          <p:nvPr/>
        </p:nvGrpSpPr>
        <p:grpSpPr>
          <a:xfrm>
            <a:off x="1604123" y="7947940"/>
            <a:ext cx="5205342" cy="1270001"/>
            <a:chOff x="95248" y="0"/>
            <a:chExt cx="5205341" cy="1270000"/>
          </a:xfrm>
        </p:grpSpPr>
        <p:sp>
          <p:nvSpPr>
            <p:cNvPr id="51" name="Line"/>
            <p:cNvSpPr/>
            <p:nvPr/>
          </p:nvSpPr>
          <p:spPr>
            <a:xfrm flipV="1">
              <a:off x="95248" y="621984"/>
              <a:ext cx="2407598" cy="12117"/>
            </a:xfrm>
            <a:prstGeom prst="line">
              <a:avLst/>
            </a:prstGeom>
            <a:noFill/>
            <a:ln w="63500" cap="flat">
              <a:solidFill>
                <a:srgbClr val="494959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2" name="Static data created"/>
            <p:cNvSpPr/>
            <p:nvPr/>
          </p:nvSpPr>
          <p:spPr>
            <a:xfrm>
              <a:off x="2502026" y="0"/>
              <a:ext cx="2798565" cy="1270000"/>
            </a:xfrm>
            <a:prstGeom prst="roundRect">
              <a:avLst>
                <a:gd name="adj" fmla="val 15000"/>
              </a:avLst>
            </a:prstGeom>
            <a:solidFill>
              <a:srgbClr val="25252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Static data created</a:t>
              </a:r>
            </a:p>
          </p:txBody>
        </p:sp>
        <p:sp>
          <p:nvSpPr>
            <p:cNvPr id="53" name="create via API"/>
            <p:cNvSpPr/>
            <p:nvPr/>
          </p:nvSpPr>
          <p:spPr>
            <a:xfrm>
              <a:off x="616422" y="208484"/>
              <a:ext cx="1381175" cy="852191"/>
            </a:xfrm>
            <a:prstGeom prst="roundRect">
              <a:avLst>
                <a:gd name="adj" fmla="val 22354"/>
              </a:avLst>
            </a:prstGeom>
            <a:solidFill>
              <a:srgbClr val="79D4FD">
                <a:alpha val="7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20000"/>
                </a:lnSpc>
                <a:spcBef>
                  <a:spcPts val="0"/>
                </a:spcBef>
                <a:defRPr baseline="-10000" sz="2000">
                  <a:solidFill>
                    <a:srgbClr val="25252D"/>
                  </a:solidFill>
                </a:defRPr>
              </a:lvl1pPr>
            </a:lstStyle>
            <a:p>
              <a:pPr/>
              <a:r>
                <a:t>create via API</a:t>
              </a:r>
            </a:p>
          </p:txBody>
        </p:sp>
      </p:grpSp>
      <p:grpSp>
        <p:nvGrpSpPr>
          <p:cNvPr id="58" name="Group"/>
          <p:cNvGrpSpPr/>
          <p:nvPr/>
        </p:nvGrpSpPr>
        <p:grpSpPr>
          <a:xfrm>
            <a:off x="6753320" y="7947519"/>
            <a:ext cx="5250445" cy="1270001"/>
            <a:chOff x="0" y="0"/>
            <a:chExt cx="5250443" cy="1270000"/>
          </a:xfrm>
        </p:grpSpPr>
        <p:sp>
          <p:nvSpPr>
            <p:cNvPr id="55" name="Line"/>
            <p:cNvSpPr/>
            <p:nvPr/>
          </p:nvSpPr>
          <p:spPr>
            <a:xfrm>
              <a:off x="0" y="635000"/>
              <a:ext cx="2853327" cy="0"/>
            </a:xfrm>
            <a:prstGeom prst="line">
              <a:avLst/>
            </a:prstGeom>
            <a:noFill/>
            <a:ln w="63500" cap="flat">
              <a:solidFill>
                <a:srgbClr val="49495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56" name="Static data sent"/>
            <p:cNvSpPr/>
            <p:nvPr/>
          </p:nvSpPr>
          <p:spPr>
            <a:xfrm>
              <a:off x="2822623" y="0"/>
              <a:ext cx="2427821" cy="1270000"/>
            </a:xfrm>
            <a:prstGeom prst="roundRect">
              <a:avLst>
                <a:gd name="adj" fmla="val 15000"/>
              </a:avLst>
            </a:prstGeom>
            <a:solidFill>
              <a:srgbClr val="25252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Static data sent</a:t>
              </a:r>
            </a:p>
          </p:txBody>
        </p:sp>
        <p:sp>
          <p:nvSpPr>
            <p:cNvPr id="57" name="trigger send via API"/>
            <p:cNvSpPr/>
            <p:nvPr/>
          </p:nvSpPr>
          <p:spPr>
            <a:xfrm>
              <a:off x="411755" y="208905"/>
              <a:ext cx="1837172" cy="852190"/>
            </a:xfrm>
            <a:prstGeom prst="roundRect">
              <a:avLst>
                <a:gd name="adj" fmla="val 22354"/>
              </a:avLst>
            </a:prstGeom>
            <a:solidFill>
              <a:srgbClr val="79D4FD">
                <a:alpha val="7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20000"/>
                </a:lnSpc>
                <a:spcBef>
                  <a:spcPts val="0"/>
                </a:spcBef>
                <a:defRPr baseline="-10000" sz="2000">
                  <a:solidFill>
                    <a:srgbClr val="25252D"/>
                  </a:solidFill>
                </a:defRPr>
              </a:lvl1pPr>
            </a:lstStyle>
            <a:p>
              <a:pPr/>
              <a:r>
                <a:t>trigger send via API</a:t>
              </a:r>
            </a:p>
          </p:txBody>
        </p:sp>
      </p:grpSp>
      <p:grpSp>
        <p:nvGrpSpPr>
          <p:cNvPr id="62" name="Group"/>
          <p:cNvGrpSpPr/>
          <p:nvPr/>
        </p:nvGrpSpPr>
        <p:grpSpPr>
          <a:xfrm>
            <a:off x="11976724" y="7947519"/>
            <a:ext cx="4992741" cy="1270001"/>
            <a:chOff x="0" y="0"/>
            <a:chExt cx="4992739" cy="1270000"/>
          </a:xfrm>
        </p:grpSpPr>
        <p:sp>
          <p:nvSpPr>
            <p:cNvPr id="59" name="Line"/>
            <p:cNvSpPr/>
            <p:nvPr/>
          </p:nvSpPr>
          <p:spPr>
            <a:xfrm>
              <a:off x="0" y="635000"/>
              <a:ext cx="2798564" cy="0"/>
            </a:xfrm>
            <a:prstGeom prst="line">
              <a:avLst/>
            </a:prstGeom>
            <a:noFill/>
            <a:ln w="63500" cap="flat">
              <a:solidFill>
                <a:srgbClr val="49495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0" name="ACK…"/>
            <p:cNvSpPr/>
            <p:nvPr/>
          </p:nvSpPr>
          <p:spPr>
            <a:xfrm>
              <a:off x="2793519" y="0"/>
              <a:ext cx="2199221" cy="1270000"/>
            </a:xfrm>
            <a:prstGeom prst="roundRect">
              <a:avLst>
                <a:gd name="adj" fmla="val 15000"/>
              </a:avLst>
            </a:prstGeom>
            <a:solidFill>
              <a:srgbClr val="25252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900">
                  <a:solidFill>
                    <a:srgbClr val="FFFFFF"/>
                  </a:solidFill>
                </a:defRPr>
              </a:pPr>
              <a:r>
                <a:t>ACK</a:t>
              </a:r>
            </a:p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900">
                  <a:solidFill>
                    <a:srgbClr val="FFFFFF"/>
                  </a:solidFill>
                </a:defRPr>
              </a:pPr>
              <a:r>
                <a:t>Received</a:t>
              </a:r>
            </a:p>
          </p:txBody>
        </p:sp>
        <p:sp>
          <p:nvSpPr>
            <p:cNvPr id="61" name="receive ACK at API"/>
            <p:cNvSpPr/>
            <p:nvPr/>
          </p:nvSpPr>
          <p:spPr>
            <a:xfrm>
              <a:off x="505249" y="208905"/>
              <a:ext cx="1577665" cy="852190"/>
            </a:xfrm>
            <a:prstGeom prst="roundRect">
              <a:avLst>
                <a:gd name="adj" fmla="val 22354"/>
              </a:avLst>
            </a:prstGeom>
            <a:solidFill>
              <a:srgbClr val="79D4FD">
                <a:alpha val="7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20000"/>
                </a:lnSpc>
                <a:spcBef>
                  <a:spcPts val="0"/>
                </a:spcBef>
                <a:defRPr baseline="-10000" sz="2000">
                  <a:solidFill>
                    <a:srgbClr val="25252D"/>
                  </a:solidFill>
                </a:defRPr>
              </a:lvl1pPr>
            </a:lstStyle>
            <a:p>
              <a:pPr/>
              <a:r>
                <a:t>receive ACK at API</a:t>
              </a:r>
            </a:p>
          </p:txBody>
        </p:sp>
      </p:grpSp>
      <p:grpSp>
        <p:nvGrpSpPr>
          <p:cNvPr id="72" name="Group"/>
          <p:cNvGrpSpPr/>
          <p:nvPr/>
        </p:nvGrpSpPr>
        <p:grpSpPr>
          <a:xfrm>
            <a:off x="16899872" y="6385419"/>
            <a:ext cx="5902018" cy="4703521"/>
            <a:chOff x="0" y="0"/>
            <a:chExt cx="5902017" cy="4703520"/>
          </a:xfrm>
        </p:grpSpPr>
        <p:sp>
          <p:nvSpPr>
            <p:cNvPr id="63" name="Line"/>
            <p:cNvSpPr/>
            <p:nvPr/>
          </p:nvSpPr>
          <p:spPr>
            <a:xfrm>
              <a:off x="4418860" y="1248015"/>
              <a:ext cx="1" cy="846421"/>
            </a:xfrm>
            <a:prstGeom prst="line">
              <a:avLst/>
            </a:prstGeom>
            <a:noFill/>
            <a:ln w="63500" cap="flat">
              <a:solidFill>
                <a:srgbClr val="49495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4" name="Line"/>
            <p:cNvSpPr/>
            <p:nvPr/>
          </p:nvSpPr>
          <p:spPr>
            <a:xfrm rot="19371339">
              <a:off x="-161285" y="1128347"/>
              <a:ext cx="3172896" cy="53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0" y="2893"/>
                  </a:moveTo>
                  <a:cubicBezTo>
                    <a:pt x="1903" y="9352"/>
                    <a:pt x="4126" y="11874"/>
                    <a:pt x="6306" y="10090"/>
                  </a:cubicBezTo>
                  <a:cubicBezTo>
                    <a:pt x="8851" y="8005"/>
                    <a:pt x="11200" y="25"/>
                    <a:pt x="13799" y="0"/>
                  </a:cubicBezTo>
                  <a:cubicBezTo>
                    <a:pt x="16769" y="-29"/>
                    <a:pt x="19379" y="9939"/>
                    <a:pt x="21600" y="21571"/>
                  </a:cubicBezTo>
                </a:path>
              </a:pathLst>
            </a:custGeom>
            <a:noFill/>
            <a:ln w="63500" cap="flat">
              <a:solidFill>
                <a:srgbClr val="49495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5" name="Static data approved"/>
            <p:cNvSpPr/>
            <p:nvPr/>
          </p:nvSpPr>
          <p:spPr>
            <a:xfrm>
              <a:off x="2871728" y="0"/>
              <a:ext cx="3030290" cy="1270000"/>
            </a:xfrm>
            <a:prstGeom prst="roundRect">
              <a:avLst>
                <a:gd name="adj" fmla="val 15000"/>
              </a:avLst>
            </a:prstGeom>
            <a:solidFill>
              <a:srgbClr val="25252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Static data approved</a:t>
              </a:r>
            </a:p>
          </p:txBody>
        </p:sp>
        <p:sp>
          <p:nvSpPr>
            <p:cNvPr id="66" name="Static data declined"/>
            <p:cNvSpPr/>
            <p:nvPr/>
          </p:nvSpPr>
          <p:spPr>
            <a:xfrm>
              <a:off x="2871728" y="3352800"/>
              <a:ext cx="3030290" cy="1270000"/>
            </a:xfrm>
            <a:prstGeom prst="roundRect">
              <a:avLst>
                <a:gd name="adj" fmla="val 15000"/>
              </a:avLst>
            </a:prstGeom>
            <a:solidFill>
              <a:srgbClr val="25252D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Static data declined</a:t>
              </a:r>
            </a:p>
          </p:txBody>
        </p:sp>
        <p:sp>
          <p:nvSpPr>
            <p:cNvPr id="67" name="Line"/>
            <p:cNvSpPr/>
            <p:nvPr/>
          </p:nvSpPr>
          <p:spPr>
            <a:xfrm rot="19371339">
              <a:off x="876887" y="1534358"/>
              <a:ext cx="1138654" cy="314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69" y="2188"/>
                    <a:pt x="5170" y="4724"/>
                    <a:pt x="4583" y="7257"/>
                  </a:cubicBezTo>
                  <a:cubicBezTo>
                    <a:pt x="4017" y="9696"/>
                    <a:pt x="1439" y="12129"/>
                    <a:pt x="3240" y="14505"/>
                  </a:cubicBezTo>
                  <a:cubicBezTo>
                    <a:pt x="5691" y="17742"/>
                    <a:pt x="14700" y="19403"/>
                    <a:pt x="21600" y="21600"/>
                  </a:cubicBezTo>
                </a:path>
              </a:pathLst>
            </a:custGeom>
            <a:noFill/>
            <a:ln w="63500" cap="flat">
              <a:solidFill>
                <a:srgbClr val="49495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68" name="parse as approved"/>
            <p:cNvSpPr/>
            <p:nvPr/>
          </p:nvSpPr>
          <p:spPr>
            <a:xfrm>
              <a:off x="587731" y="821538"/>
              <a:ext cx="1857065" cy="852191"/>
            </a:xfrm>
            <a:prstGeom prst="roundRect">
              <a:avLst>
                <a:gd name="adj" fmla="val 22354"/>
              </a:avLst>
            </a:prstGeom>
            <a:solidFill>
              <a:srgbClr val="79D4FD">
                <a:alpha val="7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20000"/>
                </a:lnSpc>
                <a:spcBef>
                  <a:spcPts val="0"/>
                </a:spcBef>
                <a:defRPr baseline="-10000" sz="2000">
                  <a:solidFill>
                    <a:srgbClr val="25252D"/>
                  </a:solidFill>
                </a:defRPr>
              </a:lvl1pPr>
            </a:lstStyle>
            <a:p>
              <a:pPr/>
              <a:r>
                <a:t>parse as approved</a:t>
              </a:r>
            </a:p>
          </p:txBody>
        </p:sp>
        <p:sp>
          <p:nvSpPr>
            <p:cNvPr id="69" name="parse as declined"/>
            <p:cNvSpPr/>
            <p:nvPr/>
          </p:nvSpPr>
          <p:spPr>
            <a:xfrm>
              <a:off x="587731" y="2840838"/>
              <a:ext cx="1857065" cy="852191"/>
            </a:xfrm>
            <a:prstGeom prst="roundRect">
              <a:avLst>
                <a:gd name="adj" fmla="val 22354"/>
              </a:avLst>
            </a:prstGeom>
            <a:solidFill>
              <a:srgbClr val="79D4FD">
                <a:alpha val="70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20000"/>
                </a:lnSpc>
                <a:spcBef>
                  <a:spcPts val="0"/>
                </a:spcBef>
                <a:defRPr baseline="-10000" sz="2000">
                  <a:solidFill>
                    <a:srgbClr val="25252D"/>
                  </a:solidFill>
                </a:defRPr>
              </a:lvl1pPr>
            </a:lstStyle>
            <a:p>
              <a:pPr/>
              <a:r>
                <a:t>parse as declined</a:t>
              </a:r>
            </a:p>
          </p:txBody>
        </p:sp>
        <p:sp>
          <p:nvSpPr>
            <p:cNvPr id="70" name="Circle"/>
            <p:cNvSpPr/>
            <p:nvPr/>
          </p:nvSpPr>
          <p:spPr>
            <a:xfrm>
              <a:off x="4318655" y="2085604"/>
              <a:ext cx="200410" cy="200410"/>
            </a:xfrm>
            <a:prstGeom prst="ellipse">
              <a:avLst/>
            </a:prstGeom>
            <a:solidFill>
              <a:srgbClr val="494959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1" name="Line"/>
            <p:cNvSpPr/>
            <p:nvPr/>
          </p:nvSpPr>
          <p:spPr>
            <a:xfrm flipV="1">
              <a:off x="4418861" y="2298677"/>
              <a:ext cx="1" cy="1100394"/>
            </a:xfrm>
            <a:prstGeom prst="line">
              <a:avLst/>
            </a:prstGeom>
            <a:noFill/>
            <a:ln w="63500" cap="flat">
              <a:solidFill>
                <a:srgbClr val="494959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73" name="Group"/>
          <p:cNvSpPr/>
          <p:nvPr/>
        </p:nvSpPr>
        <p:spPr>
          <a:xfrm>
            <a:off x="4006227" y="7948150"/>
            <a:ext cx="2798564" cy="1270001"/>
          </a:xfrm>
          <a:prstGeom prst="roundRect">
            <a:avLst>
              <a:gd name="adj" fmla="val 15000"/>
            </a:avLst>
          </a:prstGeom>
          <a:solidFill>
            <a:srgbClr val="25252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Static data created</a:t>
            </a:r>
          </a:p>
        </p:txBody>
      </p:sp>
      <p:sp>
        <p:nvSpPr>
          <p:cNvPr id="74" name="Line"/>
          <p:cNvSpPr/>
          <p:nvPr/>
        </p:nvSpPr>
        <p:spPr>
          <a:xfrm>
            <a:off x="6803410" y="8582729"/>
            <a:ext cx="2798564" cy="1"/>
          </a:xfrm>
          <a:prstGeom prst="line">
            <a:avLst/>
          </a:prstGeom>
          <a:ln w="63500">
            <a:solidFill>
              <a:srgbClr val="49495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75" name="Static data sent"/>
          <p:cNvSpPr/>
          <p:nvPr/>
        </p:nvSpPr>
        <p:spPr>
          <a:xfrm>
            <a:off x="9571270" y="7947729"/>
            <a:ext cx="2427821" cy="1270001"/>
          </a:xfrm>
          <a:prstGeom prst="roundRect">
            <a:avLst>
              <a:gd name="adj" fmla="val 15000"/>
            </a:avLst>
          </a:prstGeom>
          <a:solidFill>
            <a:srgbClr val="25252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Static data sent</a:t>
            </a:r>
          </a:p>
        </p:txBody>
      </p:sp>
      <p:sp>
        <p:nvSpPr>
          <p:cNvPr id="76" name="trigger send via API"/>
          <p:cNvSpPr/>
          <p:nvPr/>
        </p:nvSpPr>
        <p:spPr>
          <a:xfrm>
            <a:off x="7160402" y="8156634"/>
            <a:ext cx="1837172" cy="852191"/>
          </a:xfrm>
          <a:prstGeom prst="roundRect">
            <a:avLst>
              <a:gd name="adj" fmla="val 22354"/>
            </a:avLst>
          </a:prstGeom>
          <a:solidFill>
            <a:srgbClr val="79D4FD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20000"/>
              </a:lnSpc>
              <a:spcBef>
                <a:spcPts val="0"/>
              </a:spcBef>
              <a:defRPr baseline="-10000" sz="2000">
                <a:solidFill>
                  <a:srgbClr val="25252D"/>
                </a:solidFill>
              </a:defRPr>
            </a:lvl1pPr>
          </a:lstStyle>
          <a:p>
            <a:pPr/>
            <a:r>
              <a:t>trigger send via API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30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xit" nodeType="with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nodeType="with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"/>
                            </p:stCondLst>
                            <p:childTnLst>
                              <p:par>
                                <p:cTn id="34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Class="entr" nodeType="with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"/>
                            </p:stCondLst>
                            <p:childTnLst>
                              <p:par>
                                <p:cTn id="67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2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800"/>
                            </p:stCondLst>
                            <p:childTnLst>
                              <p:par>
                                <p:cTn id="71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3" dur="2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300"/>
                            </p:stCondLst>
                            <p:childTnLst>
                              <p:par>
                                <p:cTn id="75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7" dur="2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1" dur="2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8" grpId="1"/>
      <p:bldP build="p" bldLvl="5" animBg="1" rev="0" advAuto="0" spid="48" grpId="2"/>
      <p:bldP build="whole" bldLvl="1" animBg="1" rev="0" advAuto="0" spid="62" grpId="6"/>
      <p:bldP build="whole" bldLvl="1" animBg="1" rev="0" advAuto="0" spid="76" grpId="10"/>
      <p:bldP build="whole" bldLvl="1" animBg="1" rev="0" advAuto="0" spid="73" grpId="8"/>
      <p:bldP build="whole" bldLvl="1" animBg="1" rev="0" advAuto="0" spid="74" grpId="9"/>
      <p:bldP build="whole" bldLvl="1" animBg="1" rev="0" advAuto="0" spid="54" grpId="4"/>
      <p:bldP build="p" bldLvl="5" animBg="1" rev="0" advAuto="0" spid="49" grpId="3"/>
      <p:bldP build="whole" bldLvl="1" animBg="1" rev="0" advAuto="0" spid="58" grpId="5"/>
      <p:bldP build="whole" bldLvl="1" animBg="1" rev="0" advAuto="0" spid="72" grpId="7"/>
      <p:bldP build="whole" bldLvl="1" animBg="1" rev="0" advAuto="0" spid="75" grpId="1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"/>
          <p:cNvGrpSpPr/>
          <p:nvPr/>
        </p:nvGrpSpPr>
        <p:grpSpPr>
          <a:xfrm>
            <a:off x="2138468" y="3419116"/>
            <a:ext cx="20068308" cy="3565137"/>
            <a:chOff x="0" y="0"/>
            <a:chExt cx="20068306" cy="3565136"/>
          </a:xfrm>
        </p:grpSpPr>
        <p:sp>
          <p:nvSpPr>
            <p:cNvPr id="80" name="Rounded Rectangle"/>
            <p:cNvSpPr/>
            <p:nvPr/>
          </p:nvSpPr>
          <p:spPr>
            <a:xfrm>
              <a:off x="0" y="0"/>
              <a:ext cx="20068307" cy="1433163"/>
            </a:xfrm>
            <a:prstGeom prst="roundRect">
              <a:avLst>
                <a:gd name="adj" fmla="val 15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2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" name="Line"/>
            <p:cNvSpPr/>
            <p:nvPr/>
          </p:nvSpPr>
          <p:spPr>
            <a:xfrm flipH="1">
              <a:off x="1500419" y="1358581"/>
              <a:ext cx="1" cy="2206556"/>
            </a:xfrm>
            <a:prstGeom prst="line">
              <a:avLst/>
            </a:prstGeom>
            <a:noFill/>
            <a:ln w="50800" cap="flat">
              <a:solidFill>
                <a:schemeClr val="accent4"/>
              </a:solidFill>
              <a:prstDash val="solid"/>
              <a:miter lim="400000"/>
              <a:tailEnd type="diamond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83" name="Static data sent"/>
          <p:cNvSpPr/>
          <p:nvPr/>
        </p:nvSpPr>
        <p:spPr>
          <a:xfrm>
            <a:off x="19677219" y="3500697"/>
            <a:ext cx="2427820" cy="1270001"/>
          </a:xfrm>
          <a:prstGeom prst="roundRect">
            <a:avLst>
              <a:gd name="adj" fmla="val 15000"/>
            </a:avLst>
          </a:prstGeom>
          <a:solidFill>
            <a:srgbClr val="25252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Static data sent</a:t>
            </a:r>
          </a:p>
        </p:txBody>
      </p:sp>
      <p:sp>
        <p:nvSpPr>
          <p:cNvPr id="84" name="Motivation Reporting static data to RAI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 </a:t>
            </a:r>
            <a:r>
              <a:rPr b="0">
                <a:solidFill>
                  <a:srgbClr val="494959"/>
                </a:solidFill>
              </a:rPr>
              <a:t>Reporting static data to RAIDA</a:t>
            </a:r>
          </a:p>
        </p:txBody>
      </p:sp>
      <p:sp>
        <p:nvSpPr>
          <p:cNvPr id="85" name="Group"/>
          <p:cNvSpPr/>
          <p:nvPr/>
        </p:nvSpPr>
        <p:spPr>
          <a:xfrm>
            <a:off x="2239606" y="3500697"/>
            <a:ext cx="2798564" cy="1270001"/>
          </a:xfrm>
          <a:prstGeom prst="roundRect">
            <a:avLst>
              <a:gd name="adj" fmla="val 15000"/>
            </a:avLst>
          </a:prstGeom>
          <a:solidFill>
            <a:srgbClr val="25252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Static data created</a:t>
            </a:r>
          </a:p>
        </p:txBody>
      </p:sp>
      <p:sp>
        <p:nvSpPr>
          <p:cNvPr id="86" name="Line"/>
          <p:cNvSpPr/>
          <p:nvPr/>
        </p:nvSpPr>
        <p:spPr>
          <a:xfrm>
            <a:off x="5022616" y="4135697"/>
            <a:ext cx="14657173" cy="1"/>
          </a:xfrm>
          <a:prstGeom prst="line">
            <a:avLst/>
          </a:prstGeom>
          <a:ln w="63500">
            <a:solidFill>
              <a:srgbClr val="49495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7" name="trigger send via API"/>
          <p:cNvSpPr/>
          <p:nvPr/>
        </p:nvSpPr>
        <p:spPr>
          <a:xfrm>
            <a:off x="10803372" y="3709602"/>
            <a:ext cx="1837172" cy="852191"/>
          </a:xfrm>
          <a:prstGeom prst="roundRect">
            <a:avLst>
              <a:gd name="adj" fmla="val 22354"/>
            </a:avLst>
          </a:prstGeom>
          <a:solidFill>
            <a:srgbClr val="79D4FD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20000"/>
              </a:lnSpc>
              <a:spcBef>
                <a:spcPts val="0"/>
              </a:spcBef>
              <a:defRPr baseline="-10000" sz="2000">
                <a:solidFill>
                  <a:srgbClr val="25252D"/>
                </a:solidFill>
              </a:defRPr>
            </a:lvl1pPr>
          </a:lstStyle>
          <a:p>
            <a:pPr/>
            <a:r>
              <a:t>trigger send via API</a:t>
            </a:r>
          </a:p>
        </p:txBody>
      </p:sp>
      <p:sp>
        <p:nvSpPr>
          <p:cNvPr id="88" name="Line"/>
          <p:cNvSpPr/>
          <p:nvPr/>
        </p:nvSpPr>
        <p:spPr>
          <a:xfrm>
            <a:off x="20891128" y="4777697"/>
            <a:ext cx="1" cy="2206556"/>
          </a:xfrm>
          <a:prstGeom prst="line">
            <a:avLst/>
          </a:prstGeom>
          <a:ln w="50800">
            <a:solidFill>
              <a:schemeClr val="accent4"/>
            </a:solidFill>
            <a:miter lim="400000"/>
            <a:tailEnd type="diamond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89" name="Line"/>
          <p:cNvSpPr/>
          <p:nvPr/>
        </p:nvSpPr>
        <p:spPr>
          <a:xfrm>
            <a:off x="11721957" y="4569214"/>
            <a:ext cx="1" cy="2714962"/>
          </a:xfrm>
          <a:prstGeom prst="line">
            <a:avLst/>
          </a:prstGeom>
          <a:ln w="50800">
            <a:solidFill>
              <a:schemeClr val="accent4">
                <a:hueOff val="-476017"/>
                <a:lumOff val="-1004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90" name="FSM"/>
          <p:cNvSpPr txBox="1"/>
          <p:nvPr/>
        </p:nvSpPr>
        <p:spPr>
          <a:xfrm rot="16200000">
            <a:off x="516178" y="3640964"/>
            <a:ext cx="14010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FSM</a:t>
            </a:r>
          </a:p>
        </p:txBody>
      </p:sp>
      <p:grpSp>
        <p:nvGrpSpPr>
          <p:cNvPr id="98" name="Group"/>
          <p:cNvGrpSpPr/>
          <p:nvPr/>
        </p:nvGrpSpPr>
        <p:grpSpPr>
          <a:xfrm>
            <a:off x="1206500" y="5965054"/>
            <a:ext cx="21971001" cy="2382776"/>
            <a:chOff x="408887" y="0"/>
            <a:chExt cx="21971000" cy="2382775"/>
          </a:xfrm>
        </p:grpSpPr>
        <p:grpSp>
          <p:nvGrpSpPr>
            <p:cNvPr id="95" name="Group"/>
            <p:cNvGrpSpPr/>
            <p:nvPr/>
          </p:nvGrpSpPr>
          <p:grpSpPr>
            <a:xfrm>
              <a:off x="1461672" y="1112775"/>
              <a:ext cx="19865433" cy="1270001"/>
              <a:chOff x="0" y="0"/>
              <a:chExt cx="19865432" cy="1270000"/>
            </a:xfrm>
          </p:grpSpPr>
          <p:sp>
            <p:nvSpPr>
              <p:cNvPr id="91" name="static data JSON"/>
              <p:cNvSpPr/>
              <p:nvPr/>
            </p:nvSpPr>
            <p:spPr>
              <a:xfrm>
                <a:off x="17437613" y="0"/>
                <a:ext cx="2427820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49495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2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static data JSON</a:t>
                </a:r>
              </a:p>
            </p:txBody>
          </p:sp>
          <p:sp>
            <p:nvSpPr>
              <p:cNvPr id="92" name="static data struct"/>
              <p:cNvSpPr/>
              <p:nvPr/>
            </p:nvSpPr>
            <p:spPr>
              <a:xfrm>
                <a:off x="0" y="0"/>
                <a:ext cx="2798564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49495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2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static data struct</a:t>
                </a:r>
              </a:p>
            </p:txBody>
          </p:sp>
          <p:sp>
            <p:nvSpPr>
              <p:cNvPr id="93" name="Line"/>
              <p:cNvSpPr/>
              <p:nvPr/>
            </p:nvSpPr>
            <p:spPr>
              <a:xfrm>
                <a:off x="2783009" y="635000"/>
                <a:ext cx="14657173" cy="0"/>
              </a:xfrm>
              <a:prstGeom prst="line">
                <a:avLst/>
              </a:prstGeom>
              <a:noFill/>
              <a:ln w="63500" cap="flat">
                <a:solidFill>
                  <a:srgbClr val="49495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" name="func (s *Service) send(stada StaticData) (success bool, json StaticDataJSON) {…}"/>
              <p:cNvSpPr/>
              <p:nvPr/>
            </p:nvSpPr>
            <p:spPr>
              <a:xfrm>
                <a:off x="5609421" y="208905"/>
                <a:ext cx="7562494" cy="852190"/>
              </a:xfrm>
              <a:prstGeom prst="roundRect">
                <a:avLst>
                  <a:gd name="adj" fmla="val 22354"/>
                </a:avLst>
              </a:prstGeom>
              <a:solidFill>
                <a:srgbClr val="79D4FD">
                  <a:alpha val="7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lnSpc>
                    <a:spcPct val="120000"/>
                  </a:lnSpc>
                  <a:spcBef>
                    <a:spcPts val="0"/>
                  </a:spcBef>
                  <a:defRPr baseline="-10000" sz="2000">
                    <a:solidFill>
                      <a:srgbClr val="25252D"/>
                    </a:solidFill>
                  </a:defRPr>
                </a:lvl1pPr>
              </a:lstStyle>
              <a:p>
                <a:pPr/>
                <a:r>
                  <a:t>func (s *Service) send(stada StaticData) (success bool, json StaticDataJSON) {…}</a:t>
                </a:r>
              </a:p>
            </p:txBody>
          </p:sp>
        </p:grpSp>
        <p:sp>
          <p:nvSpPr>
            <p:cNvPr id="96" name="Line"/>
            <p:cNvSpPr/>
            <p:nvPr/>
          </p:nvSpPr>
          <p:spPr>
            <a:xfrm>
              <a:off x="408887" y="0"/>
              <a:ext cx="21971001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97" name="Service"/>
            <p:cNvSpPr/>
            <p:nvPr/>
          </p:nvSpPr>
          <p:spPr>
            <a:xfrm flipV="1">
              <a:off x="419099" y="47345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/>
            </a:lstStyle>
            <a:p>
              <a:pPr/>
              <a:r>
                <a:t>Service</a:t>
              </a:r>
            </a:p>
          </p:txBody>
        </p:sp>
      </p:grpSp>
      <p:grpSp>
        <p:nvGrpSpPr>
          <p:cNvPr id="106" name="Group"/>
          <p:cNvGrpSpPr/>
          <p:nvPr/>
        </p:nvGrpSpPr>
        <p:grpSpPr>
          <a:xfrm>
            <a:off x="797612" y="9501396"/>
            <a:ext cx="22360510" cy="2423567"/>
            <a:chOff x="0" y="0"/>
            <a:chExt cx="22360509" cy="2423566"/>
          </a:xfrm>
        </p:grpSpPr>
        <p:grpSp>
          <p:nvGrpSpPr>
            <p:cNvPr id="103" name="Group"/>
            <p:cNvGrpSpPr/>
            <p:nvPr/>
          </p:nvGrpSpPr>
          <p:grpSpPr>
            <a:xfrm>
              <a:off x="1461671" y="1153566"/>
              <a:ext cx="19865434" cy="1270001"/>
              <a:chOff x="0" y="0"/>
              <a:chExt cx="19865432" cy="1270000"/>
            </a:xfrm>
          </p:grpSpPr>
          <p:sp>
            <p:nvSpPr>
              <p:cNvPr id="99" name="workflow state+ row"/>
              <p:cNvSpPr/>
              <p:nvPr/>
            </p:nvSpPr>
            <p:spPr>
              <a:xfrm>
                <a:off x="17437613" y="0"/>
                <a:ext cx="2427820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007D9C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2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workflow state+ row</a:t>
                </a:r>
              </a:p>
            </p:txBody>
          </p:sp>
          <p:sp>
            <p:nvSpPr>
              <p:cNvPr id="100" name="workflow state row"/>
              <p:cNvSpPr/>
              <p:nvPr/>
            </p:nvSpPr>
            <p:spPr>
              <a:xfrm>
                <a:off x="0" y="0"/>
                <a:ext cx="2798564" cy="1270000"/>
              </a:xfrm>
              <a:prstGeom prst="roundRect">
                <a:avLst>
                  <a:gd name="adj" fmla="val 15000"/>
                </a:avLst>
              </a:prstGeom>
              <a:solidFill>
                <a:srgbClr val="007D9C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29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workflow state row</a:t>
                </a:r>
              </a:p>
            </p:txBody>
          </p:sp>
          <p:sp>
            <p:nvSpPr>
              <p:cNvPr id="101" name="Line"/>
              <p:cNvSpPr/>
              <p:nvPr/>
            </p:nvSpPr>
            <p:spPr>
              <a:xfrm>
                <a:off x="2783009" y="635000"/>
                <a:ext cx="14657173" cy="0"/>
              </a:xfrm>
              <a:prstGeom prst="line">
                <a:avLst/>
              </a:prstGeom>
              <a:noFill/>
              <a:ln w="63500" cap="flat">
                <a:solidFill>
                  <a:srgbClr val="494959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" name="UPDATE stada_reporting_workflow…"/>
              <p:cNvSpPr/>
              <p:nvPr/>
            </p:nvSpPr>
            <p:spPr>
              <a:xfrm>
                <a:off x="6996734" y="208905"/>
                <a:ext cx="4971234" cy="852190"/>
              </a:xfrm>
              <a:prstGeom prst="roundRect">
                <a:avLst>
                  <a:gd name="adj" fmla="val 22354"/>
                </a:avLst>
              </a:prstGeom>
              <a:solidFill>
                <a:srgbClr val="79D4FD">
                  <a:alpha val="7000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lnSpc>
                    <a:spcPct val="120000"/>
                  </a:lnSpc>
                  <a:spcBef>
                    <a:spcPts val="0"/>
                  </a:spcBef>
                  <a:defRPr baseline="-10000" sz="2000">
                    <a:solidFill>
                      <a:srgbClr val="25252D"/>
                    </a:solidFill>
                  </a:defRPr>
                </a:pPr>
                <a:r>
                  <a:t>UPDATE stada_reporting_workflow</a:t>
                </a:r>
              </a:p>
              <a:p>
                <a:pPr algn="ctr" defTabSz="825500">
                  <a:lnSpc>
                    <a:spcPct val="120000"/>
                  </a:lnSpc>
                  <a:spcBef>
                    <a:spcPts val="0"/>
                  </a:spcBef>
                  <a:defRPr baseline="-10000" sz="2000">
                    <a:solidFill>
                      <a:srgbClr val="25252D"/>
                    </a:solidFill>
                  </a:defRPr>
                </a:pPr>
                <a:r>
                  <a:t>SET … WHERE …</a:t>
                </a:r>
              </a:p>
            </p:txBody>
          </p:sp>
        </p:grpSp>
        <p:sp>
          <p:nvSpPr>
            <p:cNvPr id="104" name="Line"/>
            <p:cNvSpPr/>
            <p:nvPr/>
          </p:nvSpPr>
          <p:spPr>
            <a:xfrm>
              <a:off x="389509" y="0"/>
              <a:ext cx="21971001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custDash>
                <a:ds d="1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05" name="DB"/>
            <p:cNvSpPr txBox="1"/>
            <p:nvPr/>
          </p:nvSpPr>
          <p:spPr>
            <a:xfrm rot="16200000">
              <a:off x="-61467" y="1369466"/>
              <a:ext cx="961133" cy="83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/>
            </a:lstStyle>
            <a:p>
              <a:pPr/>
              <a:r>
                <a:t>DB</a:t>
              </a:r>
            </a:p>
          </p:txBody>
        </p:sp>
      </p:grpSp>
      <p:sp>
        <p:nvSpPr>
          <p:cNvPr id="107" name="Line"/>
          <p:cNvSpPr/>
          <p:nvPr/>
        </p:nvSpPr>
        <p:spPr>
          <a:xfrm flipH="1">
            <a:off x="3638888" y="8354830"/>
            <a:ext cx="1" cy="2297996"/>
          </a:xfrm>
          <a:prstGeom prst="line">
            <a:avLst/>
          </a:prstGeom>
          <a:ln w="50800" cap="rnd">
            <a:solidFill>
              <a:schemeClr val="accent4"/>
            </a:solidFill>
            <a:custDash>
              <a:ds d="100000" sp="200000"/>
            </a:custDash>
            <a:headEnd type="arrow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08" name="Line"/>
          <p:cNvSpPr/>
          <p:nvPr/>
        </p:nvSpPr>
        <p:spPr>
          <a:xfrm>
            <a:off x="20891128" y="8354830"/>
            <a:ext cx="1" cy="2297996"/>
          </a:xfrm>
          <a:prstGeom prst="line">
            <a:avLst/>
          </a:prstGeom>
          <a:ln w="50800" cap="rnd">
            <a:solidFill>
              <a:schemeClr val="accent4"/>
            </a:solidFill>
            <a:custDash>
              <a:ds d="100000" sp="200000"/>
            </a:custDash>
            <a:headEnd type="arrow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09" name="gopher.png" descr="goph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1300000">
            <a:off x="24050852" y="4705778"/>
            <a:ext cx="6790573" cy="7271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8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8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3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" grpId="4"/>
      <p:bldP build="whole" bldLvl="1" animBg="1" rev="0" advAuto="0" spid="106" grpId="6"/>
      <p:bldP build="whole" bldLvl="1" animBg="1" rev="0" advAuto="0" spid="98" grpId="2"/>
      <p:bldP build="whole" bldLvl="1" animBg="1" rev="0" advAuto="0" spid="90" grpId="1"/>
      <p:bldP build="whole" bldLvl="1" animBg="1" rev="0" advAuto="0" spid="107" grpId="7"/>
      <p:bldP build="whole" bldLvl="1" animBg="1" rev="0" advAuto="0" spid="89" grpId="3"/>
      <p:bldP build="whole" bldLvl="1" animBg="1" rev="0" advAuto="0" spid="108" grpId="8"/>
      <p:bldP build="whole" bldLvl="1" animBg="1" rev="0" advAuto="0" spid="88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