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51" r:id="rId4"/>
  </p:sldMasterIdLst>
  <p:notesMasterIdLst>
    <p:notesMasterId r:id="rId9"/>
  </p:notesMasterIdLst>
  <p:sldIdLst>
    <p:sldId id="325" r:id="rId5"/>
    <p:sldId id="372" r:id="rId6"/>
    <p:sldId id="374" r:id="rId7"/>
    <p:sldId id="373" r:id="rId8"/>
  </p:sldIdLst>
  <p:sldSz cx="12192000" cy="6858000"/>
  <p:notesSz cx="6858000" cy="9144000"/>
  <p:embeddedFontLst>
    <p:embeddedFont>
      <p:font typeface="Albert Sans" pitchFamily="2" charset="77"/>
      <p:regular r:id="rId10"/>
      <p:bold r:id="rId11"/>
      <p:italic r:id="rId12"/>
      <p:boldItalic r:id="rId13"/>
    </p:embeddedFont>
    <p:embeddedFont>
      <p:font typeface="Albert Sans Medium" pitchFamily="2" charset="77"/>
      <p:regular r:id="rId14"/>
      <p: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Space Mono" panose="02000509040000020004" pitchFamily="49" charset="77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34" userDrawn="1">
          <p15:clr>
            <a:srgbClr val="A4A3A4"/>
          </p15:clr>
        </p15:guide>
        <p15:guide id="2" orient="horz" pos="3362" userDrawn="1">
          <p15:clr>
            <a:srgbClr val="A4A3A4"/>
          </p15:clr>
        </p15:guide>
        <p15:guide id="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x Buchholz" initials="FB" lastIdx="1" clrIdx="0">
    <p:extLst>
      <p:ext uri="{19B8F6BF-5375-455C-9EA6-DF929625EA0E}">
        <p15:presenceInfo xmlns:p15="http://schemas.microsoft.com/office/powerpoint/2012/main" userId="Felix Buchhol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900"/>
    <a:srgbClr val="00FF9F"/>
    <a:srgbClr val="FB9290"/>
    <a:srgbClr val="ACBACA"/>
    <a:srgbClr val="FB8D75"/>
    <a:srgbClr val="FF3399"/>
    <a:srgbClr val="1100E3"/>
    <a:srgbClr val="0B0098"/>
    <a:srgbClr val="020027"/>
    <a:srgbClr val="23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/>
    <p:restoredTop sz="94804"/>
  </p:normalViewPr>
  <p:slideViewPr>
    <p:cSldViewPr snapToGrid="0" snapToObjects="1">
      <p:cViewPr varScale="1">
        <p:scale>
          <a:sx n="225" d="100"/>
          <a:sy n="225" d="100"/>
        </p:scale>
        <p:origin x="5824" y="176"/>
      </p:cViewPr>
      <p:guideLst>
        <p:guide orient="horz" pos="1434"/>
        <p:guide orient="horz" pos="3362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2.fntdata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9438C-23C3-3546-8D60-24BF658DF477}" type="datetimeFigureOut">
              <a:rPr lang="en-US" smtClean="0"/>
              <a:t>12/1/22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8946-D649-624D-89B4-E0F93D086B7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1188B75-62A4-E94C-A1CF-7021B34FBE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A2D88-3AA8-4B37-B947-22C9A23B36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15328" y="4355433"/>
            <a:ext cx="7363724" cy="1266314"/>
          </a:xfrm>
        </p:spPr>
        <p:txBody>
          <a:bodyPr anchor="b"/>
          <a:lstStyle>
            <a:lvl1pPr algn="ctr">
              <a:defRPr sz="2800" cap="none" baseline="0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25059C-D334-4D4C-8063-65073D854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2948" y="5750689"/>
            <a:ext cx="7366105" cy="685036"/>
          </a:xfrm>
        </p:spPr>
        <p:txBody>
          <a:bodyPr/>
          <a:lstStyle>
            <a:lvl1pPr marL="0" indent="0" algn="ctr">
              <a:buNone/>
              <a:defRPr sz="1800" b="0" i="0" cap="none" baseline="0">
                <a:solidFill>
                  <a:schemeClr val="accent5"/>
                </a:solidFill>
                <a:latin typeface="Albert Sans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069EFA0-BDDC-FD47-95E6-E74AE0C0FE6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0753" y="1136816"/>
            <a:ext cx="10004050" cy="41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3467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8B8CB1A-E08F-471F-9CC3-5D6BD6A1CF31}"/>
              </a:ext>
            </a:extLst>
          </p:cNvPr>
          <p:cNvSpPr/>
          <p:nvPr userDrawn="1"/>
        </p:nvSpPr>
        <p:spPr>
          <a:xfrm>
            <a:off x="0" y="0"/>
            <a:ext cx="12192000" cy="100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00FC6-B3CF-4FA8-85D6-DA085239A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67877" y="193660"/>
            <a:ext cx="8959902" cy="70675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BF5D-A7F7-4DDF-A725-485C2333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>
                <a:latin typeface="Albert Sans" pitchFamily="2" charset="77"/>
              </a:defRPr>
            </a:lvl1pPr>
            <a:lvl2pPr>
              <a:defRPr b="0" i="0">
                <a:latin typeface="Albert Sans Medium" pitchFamily="2" charset="77"/>
              </a:defRPr>
            </a:lvl2pPr>
            <a:lvl3pPr>
              <a:defRPr b="0" i="0">
                <a:latin typeface="Albert Sans" pitchFamily="2" charset="77"/>
              </a:defRPr>
            </a:lvl3pPr>
            <a:lvl4pPr>
              <a:defRPr sz="1600" b="0" i="0">
                <a:latin typeface="Albert Sans" pitchFamily="2" charset="77"/>
              </a:defRPr>
            </a:lvl4pPr>
            <a:lvl5pPr>
              <a:defRPr sz="1600" b="0" i="0">
                <a:latin typeface="Albert San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1C1A-77DF-43AE-B4DD-BDEBF42F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013" y="6470827"/>
            <a:ext cx="4320000" cy="17601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lbert Sans" pitchFamily="2" charset="77"/>
              </a:defRPr>
            </a:lvl1pPr>
          </a:lstStyle>
          <a:p>
            <a:r>
              <a:rPr lang="en-US" dirty="0"/>
              <a:t>Confidential  |  Copyright Gridfuse 2022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B02F-9B85-4E15-802F-D3F58B86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A6ABB-8911-48ED-9059-D5DE70DA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DBEE-2C30-4F1D-BD15-3944EDF442B6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0358753C-890A-A448-BDE6-6B626AEEFC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397" r="2"/>
          <a:stretch/>
        </p:blipFill>
        <p:spPr>
          <a:xfrm>
            <a:off x="6096000" y="-1"/>
            <a:ext cx="6096001" cy="1008000"/>
          </a:xfrm>
          <a:prstGeom prst="rect">
            <a:avLst/>
          </a:prstGeom>
        </p:spPr>
      </p:pic>
      <p:pic>
        <p:nvPicPr>
          <p:cNvPr id="12" name="Picture 11" descr="A picture containing text, first-aid kit, clock, clipart&#10;&#10;Description automatically generated">
            <a:extLst>
              <a:ext uri="{FF2B5EF4-FFF2-40B4-BE49-F238E27FC236}">
                <a16:creationId xmlns:a16="http://schemas.microsoft.com/office/drawing/2014/main" id="{0AC25FED-C766-5849-8CF2-396F3DB7E8E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0242" y="6422578"/>
            <a:ext cx="252634" cy="25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84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876029-203F-4DB4-982A-A0BA25499A8E}"/>
              </a:ext>
            </a:extLst>
          </p:cNvPr>
          <p:cNvSpPr/>
          <p:nvPr userDrawn="1"/>
        </p:nvSpPr>
        <p:spPr>
          <a:xfrm>
            <a:off x="0" y="0"/>
            <a:ext cx="12192000" cy="100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BF5D-A7F7-4DDF-A725-485C23337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600" b="1" i="0" kern="1200" dirty="0">
                <a:solidFill>
                  <a:schemeClr val="accent1"/>
                </a:solidFill>
                <a:latin typeface="Albert Sans" pitchFamily="2" charset="77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600" b="0" i="0" kern="1200" dirty="0">
                <a:solidFill>
                  <a:schemeClr val="accent1"/>
                </a:solidFill>
                <a:latin typeface="Albert Sans Medium" pitchFamily="2" charset="77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600" b="0" i="0" kern="1200" dirty="0">
                <a:solidFill>
                  <a:schemeClr val="accent1"/>
                </a:solidFill>
                <a:latin typeface="Albert Sans" pitchFamily="2" charset="77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US" sz="1600" b="0" i="0" kern="1200" dirty="0">
                <a:solidFill>
                  <a:schemeClr val="accent1"/>
                </a:solidFill>
                <a:latin typeface="Albert Sans" pitchFamily="2" charset="77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100000"/>
              </a:lnSpc>
              <a:buFont typeface="Arial" panose="020B0604020202020204" pitchFamily="34" charset="0"/>
              <a:defRPr lang="en-GB" sz="1600" b="0" i="0" kern="1200" dirty="0">
                <a:solidFill>
                  <a:schemeClr val="accent1"/>
                </a:solidFill>
                <a:latin typeface="Albert Sans" pitchFamily="2" charset="77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C1C1A-77DF-43AE-B4DD-BDEBF42F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013" y="6470827"/>
            <a:ext cx="4320000" cy="176016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lbert Sans" pitchFamily="2" charset="77"/>
              </a:defRPr>
            </a:lvl1pPr>
          </a:lstStyle>
          <a:p>
            <a:r>
              <a:rPr lang="en-US" dirty="0"/>
              <a:t>Confidential  |  Copyright Gridfuse 2022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5B02F-9B85-4E15-802F-D3F58B86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A6ABB-8911-48ED-9059-D5DE70DA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DBEE-2C30-4F1D-BD15-3944EDF442B6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263EC83-8875-4088-A824-71C37D22D3B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 bwMode="white">
          <a:xfrm>
            <a:off x="475260" y="648891"/>
            <a:ext cx="9047112" cy="464753"/>
          </a:xfrm>
        </p:spPr>
        <p:txBody>
          <a:bodyPr anchor="t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ADE24AF-5480-48F9-BBBF-3D015ED18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67877" y="193660"/>
            <a:ext cx="9350811" cy="50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8" name="Picture 17" descr="A picture containing text, first-aid kit, clock, clipart&#10;&#10;Description automatically generated">
            <a:extLst>
              <a:ext uri="{FF2B5EF4-FFF2-40B4-BE49-F238E27FC236}">
                <a16:creationId xmlns:a16="http://schemas.microsoft.com/office/drawing/2014/main" id="{C951EC7F-63D2-0A43-A237-729B9E4489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0242" y="6422578"/>
            <a:ext cx="252634" cy="252634"/>
          </a:xfrm>
          <a:prstGeom prst="rect">
            <a:avLst/>
          </a:prstGeom>
        </p:spPr>
      </p:pic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AD41768B-DBE6-064C-BD1B-61B1ABE15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397" r="2"/>
          <a:stretch/>
        </p:blipFill>
        <p:spPr>
          <a:xfrm>
            <a:off x="6096000" y="-1"/>
            <a:ext cx="6096001" cy="10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37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id" hidden="1">
            <a:extLst>
              <a:ext uri="{FF2B5EF4-FFF2-40B4-BE49-F238E27FC236}">
                <a16:creationId xmlns:a16="http://schemas.microsoft.com/office/drawing/2014/main" id="{11DAF3A5-3C2C-474A-92F0-80A19425BE6F}"/>
              </a:ext>
            </a:extLst>
          </p:cNvPr>
          <p:cNvGrpSpPr/>
          <p:nvPr userDrawn="1"/>
        </p:nvGrpSpPr>
        <p:grpSpPr>
          <a:xfrm>
            <a:off x="-1" y="-176609"/>
            <a:ext cx="12192001" cy="113077"/>
            <a:chOff x="-1" y="-176609"/>
            <a:chExt cx="12192001" cy="1130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BD34047-870C-46E1-A8E4-7479C8E60EDC}"/>
                </a:ext>
              </a:extLst>
            </p:cNvPr>
            <p:cNvSpPr/>
            <p:nvPr userDrawn="1"/>
          </p:nvSpPr>
          <p:spPr>
            <a:xfrm flipV="1">
              <a:off x="4099948" y="-176609"/>
              <a:ext cx="179953" cy="1105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GB" sz="1799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D4A8EF-20EA-4A85-A76F-DCE4EAEE5D73}"/>
                </a:ext>
              </a:extLst>
            </p:cNvPr>
            <p:cNvSpPr/>
            <p:nvPr userDrawn="1"/>
          </p:nvSpPr>
          <p:spPr>
            <a:xfrm flipV="1">
              <a:off x="7911972" y="-176609"/>
              <a:ext cx="179953" cy="1105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GB" sz="1799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19F539-E7AB-43D7-A878-0CFD84394C94}"/>
                </a:ext>
              </a:extLst>
            </p:cNvPr>
            <p:cNvSpPr/>
            <p:nvPr userDrawn="1"/>
          </p:nvSpPr>
          <p:spPr>
            <a:xfrm flipV="1">
              <a:off x="3146942" y="-176609"/>
              <a:ext cx="179953" cy="1105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GB" sz="1799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42B3FA-B888-4AD4-BB3B-40C505AF4939}"/>
                </a:ext>
              </a:extLst>
            </p:cNvPr>
            <p:cNvSpPr/>
            <p:nvPr userDrawn="1"/>
          </p:nvSpPr>
          <p:spPr>
            <a:xfrm flipV="1">
              <a:off x="2193936" y="-176609"/>
              <a:ext cx="179953" cy="1105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GB" sz="1799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8B966C-3CD0-4E14-BB8D-B3E6703363BA}"/>
                </a:ext>
              </a:extLst>
            </p:cNvPr>
            <p:cNvSpPr/>
            <p:nvPr userDrawn="1"/>
          </p:nvSpPr>
          <p:spPr>
            <a:xfrm flipV="1">
              <a:off x="1240930" y="-176609"/>
              <a:ext cx="179953" cy="1105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GB" sz="1799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C690BD-5F1E-40CB-92DA-5E86556AF65B}"/>
                </a:ext>
              </a:extLst>
            </p:cNvPr>
            <p:cNvSpPr/>
            <p:nvPr userDrawn="1"/>
          </p:nvSpPr>
          <p:spPr>
            <a:xfrm flipV="1">
              <a:off x="-1" y="-174106"/>
              <a:ext cx="467878" cy="1105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GB" sz="1799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368B04-4FB6-40D7-A8A8-EAF8D27C00EF}"/>
                </a:ext>
              </a:extLst>
            </p:cNvPr>
            <p:cNvSpPr/>
            <p:nvPr userDrawn="1"/>
          </p:nvSpPr>
          <p:spPr>
            <a:xfrm flipV="1">
              <a:off x="5052954" y="-176609"/>
              <a:ext cx="179953" cy="1105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GB" sz="1799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0832C0-C969-4DCF-80ED-5B931130AA29}"/>
                </a:ext>
              </a:extLst>
            </p:cNvPr>
            <p:cNvSpPr/>
            <p:nvPr userDrawn="1"/>
          </p:nvSpPr>
          <p:spPr>
            <a:xfrm flipV="1">
              <a:off x="6005960" y="-176609"/>
              <a:ext cx="179953" cy="1105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GB" sz="1799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DE8C09-04AF-4BEE-BA45-D311E8947BE4}"/>
                </a:ext>
              </a:extLst>
            </p:cNvPr>
            <p:cNvSpPr/>
            <p:nvPr userDrawn="1"/>
          </p:nvSpPr>
          <p:spPr>
            <a:xfrm flipV="1">
              <a:off x="6958966" y="-176609"/>
              <a:ext cx="179953" cy="1105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GB" sz="1799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CD8F57A-4372-4347-A7B4-2F306C50A4F7}"/>
                </a:ext>
              </a:extLst>
            </p:cNvPr>
            <p:cNvSpPr/>
            <p:nvPr userDrawn="1"/>
          </p:nvSpPr>
          <p:spPr>
            <a:xfrm flipV="1">
              <a:off x="8864978" y="-176609"/>
              <a:ext cx="179953" cy="1105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GB" sz="1799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41E89B0-EA15-49A1-9F2C-9ECC7B7A3EEF}"/>
                </a:ext>
              </a:extLst>
            </p:cNvPr>
            <p:cNvSpPr/>
            <p:nvPr userDrawn="1"/>
          </p:nvSpPr>
          <p:spPr>
            <a:xfrm flipV="1">
              <a:off x="9817984" y="-176609"/>
              <a:ext cx="179953" cy="1105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GB" sz="1799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C9E5914-8A29-45DF-BA54-239CB92CD693}"/>
                </a:ext>
              </a:extLst>
            </p:cNvPr>
            <p:cNvSpPr/>
            <p:nvPr userDrawn="1"/>
          </p:nvSpPr>
          <p:spPr>
            <a:xfrm flipV="1">
              <a:off x="10770990" y="-176609"/>
              <a:ext cx="179953" cy="1105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GB" sz="1799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9EC057-1F14-4B8F-82AE-7331D344CB4B}"/>
                </a:ext>
              </a:extLst>
            </p:cNvPr>
            <p:cNvSpPr/>
            <p:nvPr userDrawn="1"/>
          </p:nvSpPr>
          <p:spPr>
            <a:xfrm flipV="1">
              <a:off x="11724000" y="-176609"/>
              <a:ext cx="468000" cy="1105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GB" sz="1799"/>
            </a:p>
          </p:txBody>
        </p:sp>
      </p:grpSp>
      <p:sp>
        <p:nvSpPr>
          <p:cNvPr id="2" name="Title Placeholder">
            <a:extLst>
              <a:ext uri="{FF2B5EF4-FFF2-40B4-BE49-F238E27FC236}">
                <a16:creationId xmlns:a16="http://schemas.microsoft.com/office/drawing/2014/main" id="{6BCE3896-9480-48A4-AB3A-566A3C8C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77" y="301240"/>
            <a:ext cx="11258862" cy="100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">
            <a:extLst>
              <a:ext uri="{FF2B5EF4-FFF2-40B4-BE49-F238E27FC236}">
                <a16:creationId xmlns:a16="http://schemas.microsoft.com/office/drawing/2014/main" id="{2CE747B7-F42F-49B4-B9D4-B839201CA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138" y="1533525"/>
            <a:ext cx="11248740" cy="45275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lang="en-GB" dirty="0"/>
          </a:p>
        </p:txBody>
      </p:sp>
      <p:sp>
        <p:nvSpPr>
          <p:cNvPr id="4" name="Date Placeholder">
            <a:extLst>
              <a:ext uri="{FF2B5EF4-FFF2-40B4-BE49-F238E27FC236}">
                <a16:creationId xmlns:a16="http://schemas.microsoft.com/office/drawing/2014/main" id="{0C7052CB-CFA4-4A3F-9A17-632AEF234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013" y="6470827"/>
            <a:ext cx="4320000" cy="17601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Confidential  |  Copyright Gridfuse 2022</a:t>
            </a:r>
            <a:endParaRPr lang="en-GB" dirty="0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3E09A2F8-2786-42BE-8618-A5670F7FD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7400" y="6470827"/>
            <a:ext cx="3813542" cy="17601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BD37BEAA-6501-4E1F-BFC9-FC7FF5FA4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9950" y="6470827"/>
            <a:ext cx="685948" cy="176016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1C95DBEE-2C30-4F1D-BD15-3944EDF442B6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5" name="Picture 24" descr="A picture containing text, first-aid kit, clock, clipart&#10;&#10;Description automatically generated">
            <a:extLst>
              <a:ext uri="{FF2B5EF4-FFF2-40B4-BE49-F238E27FC236}">
                <a16:creationId xmlns:a16="http://schemas.microsoft.com/office/drawing/2014/main" id="{1817C9E8-41BD-12E1-7E77-E80B1CB6812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30242" y="6422578"/>
            <a:ext cx="252634" cy="25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02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67" r:id="rId2"/>
    <p:sldLayoutId id="2147483790" r:id="rId3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accent1"/>
          </a:solidFill>
          <a:latin typeface="Space Mono" panose="02000509040000020004" pitchFamily="49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None/>
        <a:defRPr sz="1600" b="1" kern="1200">
          <a:solidFill>
            <a:schemeClr val="accent1"/>
          </a:solidFill>
          <a:latin typeface="Space Mono" panose="02000509040000020004" pitchFamily="49" charset="77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16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77800" indent="-177800" algn="l" defTabSz="914400" rtl="0" eaLnBrk="1" latinLnBrk="0" hangingPunct="1">
        <a:lnSpc>
          <a:spcPct val="10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354013" indent="-176213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‒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533400" indent="-177800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•"/>
        <a:defRPr sz="1200" b="0" kern="1200">
          <a:solidFill>
            <a:schemeClr val="accent1"/>
          </a:solidFill>
          <a:latin typeface="+mj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6pPr>
      <a:lvl7pPr marL="177800" indent="-1778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354013" indent="-176213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‒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385">
          <p15:clr>
            <a:srgbClr val="F26B43"/>
          </p15:clr>
        </p15:guide>
        <p15:guide id="2" pos="293">
          <p15:clr>
            <a:srgbClr val="F26B43"/>
          </p15:clr>
        </p15:guide>
        <p15:guide id="3" pos="6897">
          <p15:clr>
            <a:srgbClr val="F26B43"/>
          </p15:clr>
        </p15:guide>
        <p15:guide id="4" pos="6785">
          <p15:clr>
            <a:srgbClr val="F26B43"/>
          </p15:clr>
        </p15:guide>
        <p15:guide id="5" pos="6297">
          <p15:clr>
            <a:srgbClr val="F26B43"/>
          </p15:clr>
        </p15:guide>
        <p15:guide id="6" pos="6185">
          <p15:clr>
            <a:srgbClr val="F26B43"/>
          </p15:clr>
        </p15:guide>
        <p15:guide id="7" pos="5696">
          <p15:clr>
            <a:srgbClr val="F26B43"/>
          </p15:clr>
        </p15:guide>
        <p15:guide id="8" pos="5585">
          <p15:clr>
            <a:srgbClr val="F26B43"/>
          </p15:clr>
        </p15:guide>
        <p15:guide id="9" pos="5096">
          <p15:clr>
            <a:srgbClr val="F26B43"/>
          </p15:clr>
        </p15:guide>
        <p15:guide id="10" pos="4985">
          <p15:clr>
            <a:srgbClr val="F26B43"/>
          </p15:clr>
        </p15:guide>
        <p15:guide id="11" pos="4496">
          <p15:clr>
            <a:srgbClr val="F26B43"/>
          </p15:clr>
        </p15:guide>
        <p15:guide id="12" pos="4383">
          <p15:clr>
            <a:srgbClr val="F26B43"/>
          </p15:clr>
        </p15:guide>
        <p15:guide id="13" pos="3896">
          <p15:clr>
            <a:srgbClr val="F26B43"/>
          </p15:clr>
        </p15:guide>
        <p15:guide id="14" pos="3783">
          <p15:clr>
            <a:srgbClr val="F26B43"/>
          </p15:clr>
        </p15:guide>
        <p15:guide id="15" pos="3296">
          <p15:clr>
            <a:srgbClr val="F26B43"/>
          </p15:clr>
        </p15:guide>
        <p15:guide id="16" pos="3183">
          <p15:clr>
            <a:srgbClr val="F26B43"/>
          </p15:clr>
        </p15:guide>
        <p15:guide id="17" pos="2694">
          <p15:clr>
            <a:srgbClr val="F26B43"/>
          </p15:clr>
        </p15:guide>
        <p15:guide id="18" pos="2583">
          <p15:clr>
            <a:srgbClr val="F26B43"/>
          </p15:clr>
        </p15:guide>
        <p15:guide id="19" pos="2094">
          <p15:clr>
            <a:srgbClr val="F26B43"/>
          </p15:clr>
        </p15:guide>
        <p15:guide id="20" pos="1983">
          <p15:clr>
            <a:srgbClr val="F26B43"/>
          </p15:clr>
        </p15:guide>
        <p15:guide id="21" pos="1496" userDrawn="1">
          <p15:clr>
            <a:srgbClr val="F26B43"/>
          </p15:clr>
        </p15:guide>
        <p15:guide id="22" pos="1382" userDrawn="1">
          <p15:clr>
            <a:srgbClr val="F26B43"/>
          </p15:clr>
        </p15:guide>
        <p15:guide id="23" pos="894">
          <p15:clr>
            <a:srgbClr val="F26B43"/>
          </p15:clr>
        </p15:guide>
        <p15:guide id="24" pos="782">
          <p15:clr>
            <a:srgbClr val="F26B43"/>
          </p15:clr>
        </p15:guide>
        <p15:guide id="25" orient="horz" pos="2160">
          <p15:clr>
            <a:srgbClr val="F26B43"/>
          </p15:clr>
        </p15:guide>
        <p15:guide id="26" orient="horz" pos="246" userDrawn="1">
          <p15:clr>
            <a:srgbClr val="F26B43"/>
          </p15:clr>
        </p15:guide>
        <p15:guide id="27" orient="horz" pos="466" userDrawn="1">
          <p15:clr>
            <a:srgbClr val="F26B43"/>
          </p15:clr>
        </p15:guide>
        <p15:guide id="28" orient="horz" pos="965" userDrawn="1">
          <p15:clr>
            <a:srgbClr val="F26B43"/>
          </p15:clr>
        </p15:guide>
        <p15:guide id="29" orient="horz" pos="849" userDrawn="1">
          <p15:clr>
            <a:srgbClr val="F26B43"/>
          </p15:clr>
        </p15:guide>
        <p15:guide id="31" orient="horz" pos="4054">
          <p15:clr>
            <a:srgbClr val="F26B43"/>
          </p15:clr>
        </p15:guide>
        <p15:guide id="32" orient="horz" pos="3818">
          <p15:clr>
            <a:srgbClr val="F26B43"/>
          </p15:clr>
        </p15:guide>
        <p15:guide id="33" orient="horz" pos="12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luxdata.com/time-series-platform/telegraf/" TargetMode="External"/><Relationship Id="rId2" Type="http://schemas.openxmlformats.org/officeDocument/2006/relationships/hyperlink" Target="https://nat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fluxdata.com/products/influxdb-overview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fluxdata/telegraf/pull/1227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23DE-0FD9-44B8-9A94-7E7733A6A1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GB" cap="all" dirty="0">
                <a:solidFill>
                  <a:schemeClr val="tx2"/>
                </a:solidFill>
                <a:latin typeface="Space Mono" panose="02000509040000020004" pitchFamily="49" charset="77"/>
              </a:rPr>
              <a:t>Golang Meetup 32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3979D99-F08A-4EB8-9C49-B710B31BCC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25.11.2022</a:t>
            </a:r>
          </a:p>
        </p:txBody>
      </p:sp>
    </p:spTree>
    <p:extLst>
      <p:ext uri="{BB962C8B-B14F-4D97-AF65-F5344CB8AC3E}">
        <p14:creationId xmlns:p14="http://schemas.microsoft.com/office/powerpoint/2010/main" val="3067698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2F17-F939-4370-A26D-A2248C6A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Gridfuse</a:t>
            </a:r>
            <a:r>
              <a:rPr lang="en-US" dirty="0"/>
              <a:t> 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CEB5B1-6E21-44D2-A1B4-1978334AB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DBEE-2C30-4F1D-BD15-3944EDF442B6}" type="slidenum">
              <a:rPr lang="en-GB" smtClean="0"/>
              <a:t>2</a:t>
            </a:fld>
            <a:endParaRPr lang="en-GB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ABABA1D-D5C5-425B-AEF9-C37C33CF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77" y="193660"/>
            <a:ext cx="9350811" cy="504000"/>
          </a:xfrm>
        </p:spPr>
        <p:txBody>
          <a:bodyPr/>
          <a:lstStyle/>
          <a:p>
            <a:r>
              <a:rPr lang="en-US" dirty="0">
                <a:latin typeface="Space Mono" panose="02000509040000020004" pitchFamily="49" charset="77"/>
              </a:rPr>
              <a:t>Architecture</a:t>
            </a:r>
            <a:endParaRPr lang="en-DE" dirty="0">
              <a:latin typeface="Space Mono" panose="02000509040000020004" pitchFamily="49" charset="77"/>
            </a:endParaRPr>
          </a:p>
        </p:txBody>
      </p:sp>
      <p:pic>
        <p:nvPicPr>
          <p:cNvPr id="1028" name="Picture 4" descr="Windkraftanlagen stehen in einem Windpark im Sonnenaufgang.">
            <a:extLst>
              <a:ext uri="{FF2B5EF4-FFF2-40B4-BE49-F238E27FC236}">
                <a16:creationId xmlns:a16="http://schemas.microsoft.com/office/drawing/2014/main" id="{4D8CBD8F-BC1E-469C-8509-E93CB2D16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06" y="2105377"/>
            <a:ext cx="2619093" cy="137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larparks – großes Potential für die Energiewende | EnBW">
            <a:extLst>
              <a:ext uri="{FF2B5EF4-FFF2-40B4-BE49-F238E27FC236}">
                <a16:creationId xmlns:a16="http://schemas.microsoft.com/office/drawing/2014/main" id="{C0EC82B6-9CFE-882A-67C7-0D817D474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06" y="3790950"/>
            <a:ext cx="2619093" cy="149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Ethernet with solid fill">
            <a:extLst>
              <a:ext uri="{FF2B5EF4-FFF2-40B4-BE49-F238E27FC236}">
                <a16:creationId xmlns:a16="http://schemas.microsoft.com/office/drawing/2014/main" id="{F65721A9-F32A-D49A-3581-5B9BA0E8A7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6844" y="3163711"/>
            <a:ext cx="914400" cy="9144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70B5DF-54C1-7AEE-31A9-1283F6206DD9}"/>
              </a:ext>
            </a:extLst>
          </p:cNvPr>
          <p:cNvCxnSpPr>
            <a:stCxn id="1028" idx="3"/>
            <a:endCxn id="8" idx="1"/>
          </p:cNvCxnSpPr>
          <p:nvPr/>
        </p:nvCxnSpPr>
        <p:spPr>
          <a:xfrm>
            <a:off x="3185499" y="2790472"/>
            <a:ext cx="1341345" cy="830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55E98F-DBDF-DEE9-4EED-B35D5BE37E41}"/>
              </a:ext>
            </a:extLst>
          </p:cNvPr>
          <p:cNvCxnSpPr>
            <a:stCxn id="1030" idx="3"/>
            <a:endCxn id="8" idx="1"/>
          </p:cNvCxnSpPr>
          <p:nvPr/>
        </p:nvCxnSpPr>
        <p:spPr>
          <a:xfrm flipV="1">
            <a:off x="3185499" y="3620911"/>
            <a:ext cx="1341345" cy="9181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7A1B24C-4EBF-FD72-688D-191F479962F5}"/>
              </a:ext>
            </a:extLst>
          </p:cNvPr>
          <p:cNvSpPr txBox="1"/>
          <p:nvPr/>
        </p:nvSpPr>
        <p:spPr>
          <a:xfrm>
            <a:off x="4216400" y="2975291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Connectors</a:t>
            </a:r>
          </a:p>
        </p:txBody>
      </p:sp>
      <p:pic>
        <p:nvPicPr>
          <p:cNvPr id="1032" name="Picture 8" descr="NATS.io hero logo">
            <a:extLst>
              <a:ext uri="{FF2B5EF4-FFF2-40B4-BE49-F238E27FC236}">
                <a16:creationId xmlns:a16="http://schemas.microsoft.com/office/drawing/2014/main" id="{ED505CBA-B0BA-3186-2F9B-9A0C8B18D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619" y="3347023"/>
            <a:ext cx="2130086" cy="54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C2C54AE-49EB-4674-C27C-6F6D9FC503BD}"/>
              </a:ext>
            </a:extLst>
          </p:cNvPr>
          <p:cNvCxnSpPr>
            <a:stCxn id="8" idx="3"/>
            <a:endCxn id="1032" idx="1"/>
          </p:cNvCxnSpPr>
          <p:nvPr/>
        </p:nvCxnSpPr>
        <p:spPr>
          <a:xfrm>
            <a:off x="5441244" y="3620911"/>
            <a:ext cx="809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238E5C6-C59F-F66D-D20F-D1556B7A9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673" y="4539064"/>
            <a:ext cx="1063978" cy="71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5862E7-F7E8-D2B4-E755-2D76FE8DB6FD}"/>
              </a:ext>
            </a:extLst>
          </p:cNvPr>
          <p:cNvCxnSpPr>
            <a:stCxn id="1032" idx="2"/>
            <a:endCxn id="1034" idx="0"/>
          </p:cNvCxnSpPr>
          <p:nvPr/>
        </p:nvCxnSpPr>
        <p:spPr>
          <a:xfrm>
            <a:off x="7315662" y="3894799"/>
            <a:ext cx="0" cy="6442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25D62001-5D57-B0F7-0446-95EEE0E83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485" y="4280255"/>
            <a:ext cx="3567286" cy="132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77242D-23FB-1F9A-6E43-5FF74F57DB2C}"/>
              </a:ext>
            </a:extLst>
          </p:cNvPr>
          <p:cNvCxnSpPr>
            <a:stCxn id="1034" idx="3"/>
          </p:cNvCxnSpPr>
          <p:nvPr/>
        </p:nvCxnSpPr>
        <p:spPr>
          <a:xfrm>
            <a:off x="7847651" y="4899043"/>
            <a:ext cx="1239905" cy="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344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AC64-9C71-CC8C-9310-9247177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E42A-31A5-029F-958B-55982BD5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NATS (</a:t>
            </a:r>
            <a:r>
              <a:rPr lang="en-GB" dirty="0">
                <a:hlinkClick r:id="rId2"/>
              </a:rPr>
              <a:t>https://nats.io/</a:t>
            </a:r>
            <a:r>
              <a:rPr lang="en-GB" dirty="0"/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Telegraf</a:t>
            </a:r>
            <a:r>
              <a:rPr lang="en-GB" dirty="0"/>
              <a:t> (</a:t>
            </a:r>
            <a:r>
              <a:rPr lang="en-GB" dirty="0">
                <a:hlinkClick r:id="rId3"/>
              </a:rPr>
              <a:t>https://www.influxdata.com/time-series-platform/telegraf/</a:t>
            </a:r>
            <a:r>
              <a:rPr lang="en-GB" dirty="0"/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InfluxDB</a:t>
            </a:r>
            <a:r>
              <a:rPr lang="en-GB" dirty="0"/>
              <a:t> 2.x (</a:t>
            </a:r>
            <a:r>
              <a:rPr lang="en-GB" dirty="0">
                <a:hlinkClick r:id="rId4"/>
              </a:rPr>
              <a:t>https://www.influxdata.com/products/influxdb-overview/</a:t>
            </a:r>
            <a:r>
              <a:rPr lang="en-GB" dirty="0"/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All written in </a:t>
            </a:r>
            <a:r>
              <a:rPr lang="en-GB" dirty="0" err="1"/>
              <a:t>golang</a:t>
            </a:r>
            <a:endParaRPr lang="en-GB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Backend written in </a:t>
            </a:r>
            <a:r>
              <a:rPr lang="en-GB" dirty="0" err="1"/>
              <a:t>golang</a:t>
            </a:r>
            <a:endParaRPr lang="en-GB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Frontend written in typescript (remix)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D20F0-9049-E420-ACC0-1FF6896F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Gridfuse</a:t>
            </a:r>
            <a:r>
              <a:rPr lang="en-US" dirty="0"/>
              <a:t> 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64E44-4064-D944-672E-AB773F54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DBEE-2C30-4F1D-BD15-3944EDF442B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20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CAC64-9C71-CC8C-9310-924717738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EE42A-31A5-029F-958B-55982BD5B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We have events like this</a:t>
            </a:r>
          </a:p>
          <a:p>
            <a:pPr marL="463550" lvl="2" indent="-285750"/>
            <a:r>
              <a:rPr lang="en-GB" dirty="0"/>
              <a:t>Subject: “platform.asset.43” </a:t>
            </a:r>
          </a:p>
          <a:p>
            <a:pPr marL="639763" lvl="3" indent="-285750"/>
            <a:r>
              <a:rPr lang="en-GB" dirty="0"/>
              <a:t>Platform is a namespace</a:t>
            </a:r>
          </a:p>
          <a:p>
            <a:pPr marL="639763" lvl="3" indent="-285750"/>
            <a:r>
              <a:rPr lang="en-GB" dirty="0"/>
              <a:t>Asset is a kind of entity</a:t>
            </a:r>
          </a:p>
          <a:p>
            <a:pPr marL="639763" lvl="3" indent="-285750"/>
            <a:r>
              <a:rPr lang="en-GB" dirty="0"/>
              <a:t>42 is the primary key for this asset</a:t>
            </a:r>
          </a:p>
          <a:p>
            <a:pPr marL="463550" lvl="2" indent="-285750"/>
            <a:r>
              <a:rPr lang="en-GB" dirty="0"/>
              <a:t>Payload:</a:t>
            </a:r>
          </a:p>
          <a:p>
            <a:pPr lvl="2" indent="0">
              <a:buNone/>
            </a:pPr>
            <a:endParaRPr lang="en-GB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 err="1"/>
              <a:t>Nats</a:t>
            </a:r>
            <a:r>
              <a:rPr lang="en-GB" dirty="0"/>
              <a:t> Consumer cannot utilize subjects, only the payload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dirty="0" err="1"/>
              <a:t>Mqtt</a:t>
            </a:r>
            <a:r>
              <a:rPr lang="en-GB" dirty="0"/>
              <a:t> instead?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GB" dirty="0"/>
              <a:t>We change it and contribute!</a:t>
            </a:r>
          </a:p>
          <a:p>
            <a:pPr marL="463550" lvl="2" indent="-285750"/>
            <a:r>
              <a:rPr lang="en-GB" dirty="0">
                <a:hlinkClick r:id="rId2"/>
              </a:rPr>
              <a:t>https://github.com/influxdata/telegraf/pull/12274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D20F0-9049-E420-ACC0-1FF6896F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/>
              <a:t>Gridfuse</a:t>
            </a:r>
            <a:r>
              <a:rPr lang="en-US" dirty="0"/>
              <a:t> 2022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64E44-4064-D944-672E-AB773F54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DBEE-2C30-4F1D-BD15-3944EDF442B6}" type="slidenum">
              <a:rPr lang="en-GB" smtClean="0"/>
              <a:t>4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54AE87-5120-8E02-C89F-76A3A2D31623}"/>
              </a:ext>
            </a:extLst>
          </p:cNvPr>
          <p:cNvSpPr txBox="1"/>
          <p:nvPr/>
        </p:nvSpPr>
        <p:spPr>
          <a:xfrm>
            <a:off x="1806221" y="3259666"/>
            <a:ext cx="3459601" cy="830997"/>
          </a:xfrm>
          <a:prstGeom prst="rect">
            <a:avLst/>
          </a:prstGeom>
          <a:solidFill>
            <a:schemeClr val="accent3">
              <a:lumMod val="1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GB" sz="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"id"</a:t>
            </a:r>
            <a:r>
              <a:rPr lang="en-GB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"37d8094b-1ccb-40a9-af0a-5e049dbb3c84"</a:t>
            </a:r>
            <a:r>
              <a:rPr lang="en-GB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"value"</a:t>
            </a:r>
            <a:r>
              <a:rPr lang="en-GB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3.14</a:t>
            </a:r>
            <a:r>
              <a:rPr lang="en-GB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-GB" sz="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"quality"</a:t>
            </a:r>
            <a:r>
              <a:rPr lang="en-GB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	"timestamp"</a:t>
            </a:r>
            <a:r>
              <a:rPr lang="en-GB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"2022-01-01T00:00:00Z"</a:t>
            </a:r>
            <a:endParaRPr lang="en-GB" sz="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39189"/>
      </p:ext>
    </p:extLst>
  </p:cSld>
  <p:clrMapOvr>
    <a:masterClrMapping/>
  </p:clrMapOvr>
</p:sld>
</file>

<file path=ppt/theme/theme1.xml><?xml version="1.0" encoding="utf-8"?>
<a:theme xmlns:a="http://schemas.openxmlformats.org/drawingml/2006/main" name="Trailstone-Mar21-TB">
  <a:themeElements>
    <a:clrScheme name="Gridfuse">
      <a:dk1>
        <a:srgbClr val="020227"/>
      </a:dk1>
      <a:lt1>
        <a:srgbClr val="FFFFFF"/>
      </a:lt1>
      <a:dk2>
        <a:srgbClr val="020227"/>
      </a:dk2>
      <a:lt2>
        <a:srgbClr val="FFFFFF"/>
      </a:lt2>
      <a:accent1>
        <a:srgbClr val="020A66"/>
      </a:accent1>
      <a:accent2>
        <a:srgbClr val="0000F3"/>
      </a:accent2>
      <a:accent3>
        <a:srgbClr val="F5F5F3"/>
      </a:accent3>
      <a:accent4>
        <a:srgbClr val="FE5057"/>
      </a:accent4>
      <a:accent5>
        <a:srgbClr val="FE3890"/>
      </a:accent5>
      <a:accent6>
        <a:srgbClr val="3AFFC6"/>
      </a:accent6>
      <a:hlink>
        <a:srgbClr val="FE5059"/>
      </a:hlink>
      <a:folHlink>
        <a:srgbClr val="CACAC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BABF861CDA2414E82B5B9E7D14BFCF7" ma:contentTypeVersion="12" ma:contentTypeDescription="Ein neues Dokument erstellen." ma:contentTypeScope="" ma:versionID="dccdd4155eb7d12aa3c53af1c970cd53">
  <xsd:schema xmlns:xsd="http://www.w3.org/2001/XMLSchema" xmlns:xs="http://www.w3.org/2001/XMLSchema" xmlns:p="http://schemas.microsoft.com/office/2006/metadata/properties" xmlns:ns2="084c3c23-3bc4-4688-b91a-c660c192aad6" xmlns:ns3="7c44f515-66ad-4e6c-b829-d93512cfc8be" targetNamespace="http://schemas.microsoft.com/office/2006/metadata/properties" ma:root="true" ma:fieldsID="b15e8021b6fd9a1e81a8da98d9c3c34d" ns2:_="" ns3:_="">
    <xsd:import namespace="084c3c23-3bc4-4688-b91a-c660c192aad6"/>
    <xsd:import namespace="7c44f515-66ad-4e6c-b829-d93512cfc8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4c3c23-3bc4-4688-b91a-c660c192a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335e4d2a-aa98-447e-93b1-ddba25ab5db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44f515-66ad-4e6c-b829-d93512cfc8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0cdb87d3-ad9a-4852-8d2e-a467aa8a8a26}" ma:internalName="TaxCatchAll" ma:showField="CatchAllData" ma:web="7c44f515-66ad-4e6c-b829-d93512cfc8b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c44f515-66ad-4e6c-b829-d93512cfc8be" xsi:nil="true"/>
    <lcf76f155ced4ddcb4097134ff3c332f xmlns="084c3c23-3bc4-4688-b91a-c660c192aa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9C23868-BF73-47F5-A950-29016F4AF4A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1DE1EF-1532-4062-A121-DEB6FE775A27}"/>
</file>

<file path=customXml/itemProps3.xml><?xml version="1.0" encoding="utf-8"?>
<ds:datastoreItem xmlns:ds="http://schemas.openxmlformats.org/officeDocument/2006/customXml" ds:itemID="{587BEE18-795D-49D5-8468-EC2E08B72843}">
  <ds:schemaRefs>
    <ds:schemaRef ds:uri="http://schemas.microsoft.com/office/2006/documentManagement/types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648950dd-60c4-4e07-94f1-12988e8e17b4"/>
    <ds:schemaRef ds:uri="http://schemas.openxmlformats.org/package/2006/metadata/core-properties"/>
    <ds:schemaRef ds:uri="9d764553-cebe-4853-9d35-fd8267a8cf88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4092</TotalTime>
  <Words>165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Space Mono</vt:lpstr>
      <vt:lpstr>Arial</vt:lpstr>
      <vt:lpstr>Menlo</vt:lpstr>
      <vt:lpstr>Calibri</vt:lpstr>
      <vt:lpstr>Albert Sans</vt:lpstr>
      <vt:lpstr>Albert Sans Medium</vt:lpstr>
      <vt:lpstr>Trailstone-Mar21-TB</vt:lpstr>
      <vt:lpstr>Golang Meetup 32</vt:lpstr>
      <vt:lpstr>Architecture</vt:lpstr>
      <vt:lpstr>Technologies</vt:lpstr>
      <vt:lpstr>Problem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Trailstone</dc:creator>
  <cp:keywords/>
  <dc:description/>
  <cp:lastModifiedBy>Jörg Werner</cp:lastModifiedBy>
  <cp:revision>9</cp:revision>
  <dcterms:created xsi:type="dcterms:W3CDTF">2021-03-17T11:06:37Z</dcterms:created>
  <dcterms:modified xsi:type="dcterms:W3CDTF">2022-12-01T09:33:12Z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0x0101009D377C0DA905894A9C716984EC40AB68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2022-09-16T12:36:31Z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79df5e69-e6d6-4d05-8a35-3ad7b3fcf7b8</vt:lpwstr>
  </property>
  <property fmtid="{D5CDD505-2E9C-101B-9397-08002B2CF9AE}" pid="8" name="MSIP_Label_defa4170-0d19-0005-0004-bc88714345d2_ActionId">
    <vt:lpwstr>6b3d569e-bda4-4afd-85b8-446e5b7bf756</vt:lpwstr>
  </property>
  <property fmtid="{D5CDD505-2E9C-101B-9397-08002B2CF9AE}" pid="9" name="MSIP_Label_defa4170-0d19-0005-0004-bc88714345d2_ContentBits">
    <vt:lpwstr>0</vt:lpwstr>
  </property>
  <property fmtid="{D5CDD505-2E9C-101B-9397-08002B2CF9AE}" pid="10" name="MediaServiceImageTags">
    <vt:lpwstr/>
  </property>
</Properties>
</file>