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487771-3618-4EED-8E4D-D2304AD8A85B}">
  <a:tblStyle styleId="{11487771-3618-4EED-8E4D-D2304AD8A8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play.golang.org/p/TX3Gha8lmU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play.golang.org/p/EzBPS5RXKC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hyperlink" Target="https://play.golang.org/p/BS6tiLgbHy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lang.org/doc/articles/race_detector.html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ySy3sR1LFCQ" TargetMode="External"/><Relationship Id="rId4" Type="http://schemas.openxmlformats.org/officeDocument/2006/relationships/hyperlink" Target="https://talks.golang.org/2013/bestpractices.slide#25" TargetMode="External"/><Relationship Id="rId5" Type="http://schemas.openxmlformats.org/officeDocument/2006/relationships/hyperlink" Target="https://medium.com/golangspec/goroutine-leak-400063aef4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athanleclaire.com/blog/2014/02/15/how-to-wait-for-all-goroutines-to-finish-executing-before-continuing/" TargetMode="External"/><Relationship Id="rId4" Type="http://schemas.openxmlformats.org/officeDocument/2006/relationships/hyperlink" Target="https://www.youtube.com/playlist?list=PL64wiCrrxh4Jisi7OcCJIUpguV_f5jGnZ" TargetMode="External"/><Relationship Id="rId5" Type="http://schemas.openxmlformats.org/officeDocument/2006/relationships/hyperlink" Target="http://www.jtolds.com/writing/2016/03/go-channels-are-bad-and-you-should-feel-bad/" TargetMode="External"/><Relationship Id="rId6" Type="http://schemas.openxmlformats.org/officeDocument/2006/relationships/hyperlink" Target="https://hackernoon.com/dancing-with-go-s-mutexes-92407ae927bf" TargetMode="External"/><Relationship Id="rId7" Type="http://schemas.openxmlformats.org/officeDocument/2006/relationships/hyperlink" Target="http://www.tapirgames.com/blog/golang-channe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play.golang.org/p/dnI0ef6EKb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269850" y="1468550"/>
            <a:ext cx="5284800" cy="16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Gophers, Concurrency and Parallelism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945400" y="4076950"/>
            <a:ext cx="18501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fr"/>
              <a:t>Gwendal Leclerc</a:t>
            </a:r>
          </a:p>
          <a:p>
            <a:pPr lvl="0" algn="r">
              <a:spcBef>
                <a:spcPts val="0"/>
              </a:spcBef>
              <a:buNone/>
            </a:pPr>
            <a:r>
              <a:rPr lang="fr"/>
              <a:t>@skillo1989</a:t>
            </a:r>
            <a:br>
              <a:rPr lang="fr"/>
            </a:br>
            <a:r>
              <a:rPr lang="fr"/>
              <a:t>Go developer at OVH</a:t>
            </a:r>
          </a:p>
        </p:txBody>
      </p:sp>
      <p:pic>
        <p:nvPicPr>
          <p:cNvPr descr="MyKfX8M7_400x400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825" y="3698325"/>
            <a:ext cx="1445175" cy="14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Bad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élection_006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663" y="1307850"/>
            <a:ext cx="3976664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/>
          <p:nvPr/>
        </p:nvCxnSpPr>
        <p:spPr>
          <a:xfrm flipH="1" rot="10800000">
            <a:off x="2240650" y="1201200"/>
            <a:ext cx="4658400" cy="378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2302250" y="1216575"/>
            <a:ext cx="4620000" cy="370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mages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96300" y="3927300"/>
            <a:ext cx="947700" cy="1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Correct 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élection_005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307850"/>
            <a:ext cx="36861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ang-gopher-laptop.png" id="207" name="Shape 20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250" y="3896525"/>
            <a:ext cx="1351750" cy="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Deal with multiple senders (sync.WaitGroup)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élection_007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88" y="1307850"/>
            <a:ext cx="482242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ang-gopher-laptop.png" id="214" name="Shape 2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250" y="3896525"/>
            <a:ext cx="1351750" cy="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Mutexes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fr"/>
              <a:t>U</a:t>
            </a:r>
            <a:r>
              <a:rPr lang="fr"/>
              <a:t>se mutexes, it's </a:t>
            </a:r>
            <a:r>
              <a:rPr b="1" lang="fr"/>
              <a:t>not bad</a:t>
            </a:r>
            <a:r>
              <a:rPr b="1" lang="fr"/>
              <a:t> 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fr"/>
              <a:t>Mutexes will synchronize access to data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/>
              <a:t>Mutexes are really cheap in the non-blocking case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b="1" i="1" lang="fr"/>
              <a:t>“Threading isn’t hard — locking is hard.”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471375" y="28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{11487771-3618-4EED-8E4D-D2304AD8A85B}</a:tableStyleId>
              </a:tblPr>
              <a:tblGrid>
                <a:gridCol w="4159800"/>
                <a:gridCol w="4135150"/>
              </a:tblGrid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Channels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Mutexes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FF9900"/>
                        </a:buClr>
                        <a:buChar char="●"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passing ownership of data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FF9900"/>
                        </a:buClr>
                        <a:buChar char="●"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distributing units of work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FF9900"/>
                        </a:buClr>
                        <a:buChar char="●"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communicate async results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FF9900"/>
                        </a:buClr>
                        <a:buChar char="●"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Concurrent access to data (cache / state)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Warp mutexes into structures</a:t>
            </a:r>
          </a:p>
        </p:txBody>
      </p:sp>
      <p:pic>
        <p:nvPicPr>
          <p:cNvPr descr="Sélection_008.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00" y="1307850"/>
            <a:ext cx="424559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ang-gopher-laptop.png" id="228" name="Shape 2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250" y="3896525"/>
            <a:ext cx="1351750" cy="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Mutexes rules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fr"/>
              <a:t>Don’t block inside a lock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Be </a:t>
            </a:r>
            <a:r>
              <a:rPr lang="fr"/>
              <a:t>careful</a:t>
            </a:r>
            <a:r>
              <a:rPr lang="fr"/>
              <a:t> when using it with channels (due to channels rules)  </a:t>
            </a:r>
          </a:p>
          <a:p>
            <a:pPr indent="0" lvl="0" marL="457200" rtl="0">
              <a:spcBef>
                <a:spcPts val="0"/>
              </a:spcBef>
              <a:buNone/>
            </a:pPr>
            <a:br>
              <a:rPr lang="fr"/>
            </a:br>
            <a:br>
              <a:rPr lang="fr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Use race detector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https://golang.org/doc/articles/race_detector.html</a:t>
            </a:r>
          </a:p>
        </p:txBody>
      </p:sp>
      <p:pic>
        <p:nvPicPr>
          <p:cNvPr descr="Sélection_009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650" y="2245000"/>
            <a:ext cx="23526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Warnings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fr"/>
              <a:t>Keep lisibility and maintainability in mind 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Concurrency is not simple even with channels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Using channel can break performance in some use cases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https://youtu.be/ySy3sR1LFCQ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Avoid concurrency in your API 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https://talks.golang.org/2013/bestpractices.slide#25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Avoid goroutine leaks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https://medium.com/golangspec/goroutine-leak-400063aef468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</a:t>
            </a:r>
            <a:r>
              <a:rPr lang="fr"/>
              <a:t>o go further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fr" u="sng">
                <a:solidFill>
                  <a:schemeClr val="hlink"/>
                </a:solidFill>
                <a:hlinkClick r:id="rId3"/>
              </a:rPr>
              <a:t>How to wait for all goroutines to finish</a:t>
            </a:r>
            <a:br>
              <a:rPr lang="fr"/>
            </a:b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 u="sng">
                <a:solidFill>
                  <a:schemeClr val="hlink"/>
                </a:solidFill>
                <a:hlinkClick r:id="rId4"/>
              </a:rPr>
              <a:t>JustForFunc Youtube</a:t>
            </a:r>
            <a:br>
              <a:rPr lang="fr"/>
            </a:b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 u="sng">
                <a:solidFill>
                  <a:schemeClr val="hlink"/>
                </a:solidFill>
                <a:hlinkClick r:id="rId5"/>
              </a:rPr>
              <a:t>Channels are bad and you should feel bad</a:t>
            </a:r>
            <a:br>
              <a:rPr lang="fr"/>
            </a:b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 u="sng">
                <a:solidFill>
                  <a:schemeClr val="hlink"/>
                </a:solidFill>
                <a:hlinkClick r:id="rId6"/>
              </a:rPr>
              <a:t>Dancing with go mutexes</a:t>
            </a:r>
            <a:br>
              <a:rPr lang="fr"/>
            </a:b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fr" u="sng">
                <a:solidFill>
                  <a:schemeClr val="hlink"/>
                </a:solidFill>
                <a:hlinkClick r:id="rId7"/>
              </a:rPr>
              <a:t>Tapirgames blog golang channel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  <p:pic>
        <p:nvPicPr>
          <p:cNvPr descr="GOPHER_MIC_DROP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28" y="1509174"/>
            <a:ext cx="1964350" cy="21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Thanks</a:t>
            </a:r>
          </a:p>
        </p:txBody>
      </p:sp>
      <p:pic>
        <p:nvPicPr>
          <p:cNvPr descr="C11jfp0UoAAWNQa.jp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375" y="1113575"/>
            <a:ext cx="309723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Concurrency vs Parallelism</a:t>
            </a:r>
          </a:p>
        </p:txBody>
      </p:sp>
      <p:pic>
        <p:nvPicPr>
          <p:cNvPr descr="emc-dojo-golang-meetup-cambridge-23-638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00" y="1902398"/>
            <a:ext cx="5661599" cy="24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Concurrency with Parallelism</a:t>
            </a:r>
          </a:p>
        </p:txBody>
      </p:sp>
      <p:pic>
        <p:nvPicPr>
          <p:cNvPr descr="gophercomplex2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50" y="1266000"/>
            <a:ext cx="636189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Channels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fr"/>
              <a:t>C</a:t>
            </a:r>
            <a:r>
              <a:rPr lang="fr"/>
              <a:t>an be viewed as a FIFO (first in, first out) message queue 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Transfer </a:t>
            </a:r>
            <a:r>
              <a:rPr b="1" lang="fr"/>
              <a:t>ownership</a:t>
            </a:r>
            <a:r>
              <a:rPr lang="fr"/>
              <a:t> of data between goroutines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Composite types like array, slice and map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Have </a:t>
            </a:r>
            <a:r>
              <a:rPr b="1" lang="fr"/>
              <a:t>nil</a:t>
            </a:r>
            <a:r>
              <a:rPr lang="fr"/>
              <a:t> as zero value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Can be directional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/>
              <a:t>chan T &lt;=&gt; Bidirectional channel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/>
              <a:t>chan&lt;- T &lt;=&gt; Send-only channel</a:t>
            </a:r>
          </a:p>
          <a:p>
            <a:pPr indent="-298450" lvl="2" marL="1371600" rtl="0">
              <a:spcBef>
                <a:spcPts val="0"/>
              </a:spcBef>
            </a:pPr>
            <a:r>
              <a:rPr lang="fr"/>
              <a:t> Compiler doesn't allow receiving values </a:t>
            </a:r>
          </a:p>
          <a:p>
            <a:pPr indent="-298450" lvl="1" marL="914400" rtl="0">
              <a:spcBef>
                <a:spcPts val="0"/>
              </a:spcBef>
            </a:pPr>
            <a:r>
              <a:rPr lang="fr"/>
              <a:t>&lt;-chan T &lt;=&gt;  Receive-only channel</a:t>
            </a:r>
          </a:p>
          <a:p>
            <a:pPr indent="-298450" lvl="2" marL="1371600" rtl="0">
              <a:spcBef>
                <a:spcPts val="0"/>
              </a:spcBef>
            </a:pPr>
            <a:r>
              <a:rPr lang="fr"/>
              <a:t> Compiler doesn't allow sending values 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Can be </a:t>
            </a:r>
            <a:r>
              <a:rPr b="1" lang="fr"/>
              <a:t>buffered</a:t>
            </a:r>
          </a:p>
        </p:txBody>
      </p:sp>
      <p:pic>
        <p:nvPicPr>
          <p:cNvPr descr="Golang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100" y="3335175"/>
            <a:ext cx="4683651" cy="168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pher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546" y="3335175"/>
            <a:ext cx="1375004" cy="1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Channels rules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1028550" y="16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{11487771-3618-4EED-8E4D-D2304AD8A85B}</a:tableStyleId>
              </a:tblPr>
              <a:tblGrid>
                <a:gridCol w="1686825"/>
                <a:gridCol w="1616075"/>
                <a:gridCol w="2012275"/>
                <a:gridCol w="1771725"/>
              </a:tblGrid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Actions / Channels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Nil channel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Closed channel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Active channel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Close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panic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panic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</a:rPr>
                        <a:t>close</a:t>
                      </a:r>
                    </a:p>
                  </a:txBody>
                  <a:tcPr marT="91425" marB="91425" marR="91425" marL="91425" anchor="ctr"/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Send to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block forever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panic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</a:rPr>
                        <a:t>send or block</a:t>
                      </a:r>
                    </a:p>
                  </a:txBody>
                  <a:tcPr marT="91425" marB="91425" marR="91425" marL="91425" anchor="ctr"/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666666"/>
                          </a:solidFill>
                        </a:rPr>
                        <a:t>Receive from</a:t>
                      </a: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block forever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never block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9900"/>
                          </a:solidFill>
                        </a:rPr>
                        <a:t>(sending default value)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chemeClr val="lt2"/>
                          </a:solidFill>
                        </a:rPr>
                        <a:t>receive or block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gopher-ok-no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663" y="3992075"/>
            <a:ext cx="2662675" cy="11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Why those rules 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 drive the way you code your programs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Only senders can know when they finished sending data</a:t>
            </a:r>
          </a:p>
          <a:p>
            <a:pPr indent="-311150" lvl="0" marL="457200" rtl="0">
              <a:spcBef>
                <a:spcPts val="0"/>
              </a:spcBef>
            </a:pPr>
            <a:r>
              <a:rPr lang="fr"/>
              <a:t>It’s only necessary to close a channel if the receiver is looking for a close (even if you’re looking for close most of the time)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It's OK to leave a Go channel open forever and never close it,  if it’s not used and referenced anymore. It will be garbage collected.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9900"/>
                </a:solidFill>
              </a:rPr>
              <a:t>But beware of memory leaks.</a:t>
            </a:r>
            <a:br>
              <a:rPr lang="fr"/>
            </a:br>
            <a:br>
              <a:rPr lang="fr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3cbc1a9f9178055093eb0c25ba9df2c29611671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75" y="3455050"/>
            <a:ext cx="1688449" cy="16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For-Range on Channels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2221950"/>
            <a:ext cx="7038900" cy="3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is equivalent to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fr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aChannel </a:t>
            </a: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fr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use v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2603250"/>
            <a:ext cx="7038900" cy="227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v</a:t>
            </a: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ok </a:t>
            </a:r>
            <a:r>
              <a:rPr lang="fr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aChannel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ok </a:t>
            </a: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31750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fr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 take the zero value of the channel’s type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fr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use v</a:t>
            </a:r>
            <a:br>
              <a:rPr lang="fr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393A3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Select</a:t>
            </a:r>
            <a:r>
              <a:rPr lang="fr"/>
              <a:t> over Channels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612650"/>
            <a:ext cx="7038900" cy="2823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messages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B0004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signals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B0004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5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msg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messages: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    fmt.Println(</a:t>
            </a:r>
            <a:r>
              <a:rPr lang="fr" sz="1050">
                <a:solidFill>
                  <a:srgbClr val="219161"/>
                </a:solidFill>
                <a:latin typeface="Consolas"/>
                <a:ea typeface="Consolas"/>
                <a:cs typeface="Consolas"/>
                <a:sym typeface="Consolas"/>
              </a:rPr>
              <a:t>"received message"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, msg)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sig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:=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signals: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    fmt.Println(</a:t>
            </a:r>
            <a:r>
              <a:rPr lang="fr" sz="1050">
                <a:solidFill>
                  <a:srgbClr val="219161"/>
                </a:solidFill>
                <a:latin typeface="Consolas"/>
                <a:ea typeface="Consolas"/>
                <a:cs typeface="Consolas"/>
                <a:sym typeface="Consolas"/>
              </a:rPr>
              <a:t>"received signal"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, sig)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050">
                <a:solidFill>
                  <a:srgbClr val="954121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     fmt.Println(</a:t>
            </a:r>
            <a:r>
              <a:rPr lang="fr" sz="1050">
                <a:solidFill>
                  <a:srgbClr val="219161"/>
                </a:solidFill>
                <a:latin typeface="Consolas"/>
                <a:ea typeface="Consolas"/>
                <a:cs typeface="Consolas"/>
                <a:sym typeface="Consolas"/>
              </a:rPr>
              <a:t>"other cases are blocked (waiting)"</a:t>
            </a: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rgbClr val="252519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Bad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élection_006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663" y="1307850"/>
            <a:ext cx="397666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ang-gopher-laptop.png" id="191" name="Shape 19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250" y="3896525"/>
            <a:ext cx="1351750" cy="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