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70" r:id="rId3"/>
    <p:sldId id="275" r:id="rId4"/>
    <p:sldId id="274" r:id="rId5"/>
    <p:sldId id="272" r:id="rId6"/>
    <p:sldId id="278" r:id="rId7"/>
    <p:sldId id="27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סגנון כהה 2 - הדגשה 3/הדגשה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סגנון כהה 1 - הדגשה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9E-0263-48A0-8194-A913984E5AC6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8F23D-9805-4DE2-8454-16D66A9D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2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features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Summer of Math Explanation 1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8F23D-9805-4DE2-8454-16D66A9D9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Cockcroft-</a:t>
            </a:r>
            <a:r>
              <a:rPr lang="en-US" dirty="0" err="1" smtClean="0"/>
              <a:t>Gault</a:t>
            </a:r>
            <a:r>
              <a:rPr lang="en-US" dirty="0" smtClean="0"/>
              <a:t> Formula for estimating </a:t>
            </a:r>
            <a:r>
              <a:rPr lang="en-US" dirty="0" err="1" smtClean="0"/>
              <a:t>creatinine</a:t>
            </a:r>
            <a:r>
              <a:rPr lang="en-US" dirty="0" smtClean="0"/>
              <a:t> clearance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8F23D-9805-4DE2-8454-16D66A9D9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Prediction of </a:t>
            </a:r>
            <a:r>
              <a:rPr lang="en-US" dirty="0" err="1" smtClean="0"/>
              <a:t>Creatinine</a:t>
            </a:r>
            <a:r>
              <a:rPr lang="en-US" dirty="0" smtClean="0"/>
              <a:t> Clearance is a Regression Problem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8F23D-9805-4DE2-8454-16D66A9D9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w’s are coefficients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8F23D-9805-4DE2-8454-16D66A9D90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8F23D-9805-4DE2-8454-16D66A9D9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9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1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8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C999-A207-43BA-B432-E94A21DA52C4}" type="datetimeFigureOut">
              <a:rPr lang="en-US" smtClean="0"/>
              <a:t>16/8/2021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61925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to </a:t>
            </a:r>
            <a:br>
              <a:rPr lang="en-US" sz="3600" dirty="0" smtClean="0"/>
            </a:br>
            <a:r>
              <a:rPr lang="en-US" dirty="0" smtClean="0"/>
              <a:t>Design Matrix &amp; Response Vector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/>
              <a:t>the Cockcroft-</a:t>
            </a:r>
            <a:r>
              <a:rPr lang="en-US" dirty="0" err="1"/>
              <a:t>Gault</a:t>
            </a:r>
            <a:r>
              <a:rPr lang="en-US" dirty="0"/>
              <a:t> Formula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sz="2800" dirty="0" smtClean="0">
                <a:latin typeface="+mj-lt"/>
                <a:cs typeface="David" pitchFamily="34" charset="-79"/>
              </a:rPr>
              <a:t>Computational Medicine</a:t>
            </a:r>
            <a:endParaRPr lang="en-US" sz="2800" dirty="0">
              <a:latin typeface="+mj-lt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24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4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4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4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𝑐𝑟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/>
                                </a:rPr>
                                <m:t>140</m:t>
                              </m:r>
                              <m:r>
                                <a:rPr lang="en-US" sz="4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/>
                                </a:rPr>
                                <m:t>𝑎𝑔𝑒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/>
                                </a:rPr>
                                <m:t>72</m:t>
                              </m:r>
                              <m:r>
                                <a:rPr lang="en-US" sz="4000" b="0" i="1" smtClean="0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𝑐𝑟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emberservices.membee.com/feeds/membershipclientfiles/617/images/ad8c3bdf-e908-df04-5a40-470896d65f5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553" y="3342919"/>
            <a:ext cx="2485638" cy="310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ed.mun.ca/getfile/4c216052-8d9a-4e35-8748-3d896bd478a1/Henry-Gault.aspx?width=300&amp;height=4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953" y="3342920"/>
            <a:ext cx="2133600" cy="31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4971" y="6488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Donald W. Cockcroft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2553" y="64519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Henry M. </a:t>
            </a:r>
            <a:r>
              <a:rPr lang="en-US" dirty="0" err="1" smtClean="0"/>
              <a:t>Gault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883" r="-200" b="80856"/>
          <a:stretch/>
        </p:blipFill>
        <p:spPr bwMode="auto">
          <a:xfrm>
            <a:off x="18143" y="0"/>
            <a:ext cx="9113190" cy="97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59"/>
          <a:stretch/>
        </p:blipFill>
        <p:spPr bwMode="auto">
          <a:xfrm>
            <a:off x="27214" y="746505"/>
            <a:ext cx="9095047" cy="259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Disclosures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Assumption: </a:t>
            </a:r>
            <a:r>
              <a:rPr lang="en-US" dirty="0" smtClean="0"/>
              <a:t>the </a:t>
            </a:r>
            <a:r>
              <a:rPr lang="en-US" dirty="0"/>
              <a:t>Cockcroft-</a:t>
            </a:r>
            <a:r>
              <a:rPr lang="en-US" dirty="0" err="1"/>
              <a:t>Gault</a:t>
            </a:r>
            <a:r>
              <a:rPr lang="en-US" dirty="0"/>
              <a:t> </a:t>
            </a:r>
            <a:r>
              <a:rPr lang="en-US" dirty="0" smtClean="0"/>
              <a:t>formula is perfectly accurate</a:t>
            </a:r>
          </a:p>
          <a:p>
            <a:r>
              <a:rPr lang="en-US" dirty="0" smtClean="0"/>
              <a:t>The story’s narrative may be historically inaccurate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229600" cy="6629400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No. samples: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𝑚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249</m:t>
                    </m:r>
                  </m:oMath>
                </a14:m>
                <a:endParaRPr lang="en-US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No. features: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 smtClean="0"/>
              </a:p>
              <a:p>
                <a:r>
                  <a:rPr lang="en-US" dirty="0" smtClean="0"/>
                  <a:t>Design </a:t>
                </a:r>
                <a:r>
                  <a:rPr lang="en-US" dirty="0"/>
                  <a:t>matrix: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𝑐𝑟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𝑎𝑔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249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𝑐𝑟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249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Response </a:t>
                </a:r>
                <a:r>
                  <a:rPr lang="en-US" dirty="0"/>
                  <a:t>vector: 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𝑐𝑟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𝑐𝑟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249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i="1" dirty="0" smtClean="0">
                  <a:latin typeface="Cambria Math"/>
                </a:endParaRP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229600" cy="6629400"/>
              </a:xfrm>
              <a:blipFill rotWithShape="1">
                <a:blip r:embed="rId2"/>
                <a:stretch>
                  <a:fillRect l="-1630" t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4528343"/>
                  </p:ext>
                </p:extLst>
              </p:nvPr>
            </p:nvGraphicFramePr>
            <p:xfrm>
              <a:off x="5943601" y="2819400"/>
              <a:ext cx="3105150" cy="392118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162050"/>
                    <a:gridCol w="971550"/>
                    <a:gridCol w="971550"/>
                  </a:tblGrid>
                  <a:tr h="668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𝑎𝑔𝑒</m:t>
                                </m:r>
                              </m:oMath>
                            </m:oMathPara>
                          </a14:m>
                          <a:endParaRPr lang="en-US" sz="3200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𝑦𝑟𝑠</m:t>
                                </m:r>
                                <m:r>
                                  <a:rPr lang="en-US" sz="3200" b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𝑐𝑟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𝑚𝑔</m:t>
                                        </m:r>
                                      </m:num>
                                      <m:den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𝑑𝑙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b="0" dirty="0" smtClean="0"/>
                        </a:p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/>
                                      </a:rPr>
                                      <m:t>𝑐𝑟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𝑚𝑙</m:t>
                                        </m:r>
                                      </m:num>
                                      <m:den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𝑚𝑖𝑛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41210">
                    <a:tc>
                      <a:txBody>
                        <a:bodyPr/>
                        <a:lstStyle/>
                        <a:p>
                          <a:endParaRPr lang="en-US" sz="32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41210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412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41210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4528343"/>
                  </p:ext>
                </p:extLst>
              </p:nvPr>
            </p:nvGraphicFramePr>
            <p:xfrm>
              <a:off x="5943601" y="2819400"/>
              <a:ext cx="3105150" cy="392118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162050"/>
                    <a:gridCol w="971550"/>
                    <a:gridCol w="971550"/>
                  </a:tblGrid>
                  <a:tr h="1604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80" r="-168421" b="-144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750" t="-380" r="-100000" b="-144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0126" t="-380" r="-629" b="-144487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 sz="32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77895" r="-16842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750" t="-477895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0126" t="-477895" r="-629" b="-100000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8968" y="2743200"/>
                <a:ext cx="5334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×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68" y="2743200"/>
                <a:ext cx="533400" cy="530915"/>
              </a:xfrm>
              <a:prstGeom prst="rect">
                <a:avLst/>
              </a:prstGeom>
              <a:blipFill rotWithShape="1">
                <a:blip r:embed="rId4"/>
                <a:stretch>
                  <a:fillRect r="-1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6500" y="5257800"/>
                <a:ext cx="11430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5257800"/>
                <a:ext cx="1143000" cy="5309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3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תוכן 2"/>
              <p:cNvSpPr txBox="1">
                <a:spLocks/>
              </p:cNvSpPr>
              <p:nvPr/>
            </p:nvSpPr>
            <p:spPr>
              <a:xfrm>
                <a:off x="457200" y="457200"/>
                <a:ext cx="8229600" cy="5668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Age range: 18-92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𝑦𝑟𝑠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en-US" dirty="0" smtClean="0"/>
                  <a:t> range (normal): 0.54-1.35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  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𝑚𝑔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𝑑𝑙</m:t>
                            </m:r>
                          </m:den>
                        </m:f>
                      </m:e>
                    </m:box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63"/>
                              </m:rP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brk m:alnAt="63"/>
                              </m:rP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box>
                          <m:boxPr>
                            <m:ctrlPr>
                              <a:rPr lang="en-US" i="1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𝑐𝑟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box>
                              <m:box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𝑔𝑒</m:t>
                                </m:r>
                              </m:e>
                            </m:box>
                          </m:e>
                        </m:box>
                      </m:e>
                    </m:box>
                  </m:oMath>
                </a14:m>
                <a:r>
                  <a:rPr lang="en-US" dirty="0" smtClean="0"/>
                  <a:t> 	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מציין מיקום תוכן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8229600" cy="5668963"/>
              </a:xfrm>
              <a:prstGeom prst="rect">
                <a:avLst/>
              </a:prstGeom>
              <a:blipFill rotWithShape="1">
                <a:blip r:embed="rId3"/>
                <a:stretch>
                  <a:fillRect l="-1630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טבלה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276721"/>
                  </p:ext>
                </p:extLst>
              </p:nvPr>
            </p:nvGraphicFramePr>
            <p:xfrm>
              <a:off x="76200" y="2895600"/>
              <a:ext cx="3886200" cy="392118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447800"/>
                    <a:gridCol w="1143000"/>
                    <a:gridCol w="1295400"/>
                  </a:tblGrid>
                  <a:tr h="668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𝑖𝑛𝑑𝑒𝑥</m:t>
                                </m:r>
                              </m:oMath>
                            </m:oMathPara>
                          </a14:m>
                          <a:endParaRPr lang="en-US" sz="3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𝑎𝑔𝑒</m:t>
                                </m:r>
                              </m:oMath>
                            </m:oMathPara>
                          </a14:m>
                          <a:endParaRPr lang="en-US" sz="3200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𝑦𝑟𝑠</m:t>
                                </m:r>
                                <m:r>
                                  <a:rPr lang="en-US" sz="3200" b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𝑐𝑟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𝑚𝑔</m:t>
                                        </m:r>
                                      </m:num>
                                      <m:den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𝑑𝑙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b="0" dirty="0" smtClean="0"/>
                        </a:p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41210">
                    <a:tc>
                      <a:txBody>
                        <a:bodyPr/>
                        <a:lstStyle/>
                        <a:p>
                          <a:r>
                            <a:rPr lang="en-US" sz="32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32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41210">
                    <a:tc>
                      <a:txBody>
                        <a:bodyPr/>
                        <a:lstStyle/>
                        <a:p>
                          <a:r>
                            <a:rPr lang="en-US" sz="3200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412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41210">
                    <a:tc>
                      <a:txBody>
                        <a:bodyPr/>
                        <a:lstStyle/>
                        <a:p>
                          <a:r>
                            <a:rPr lang="en-US" sz="3200" b="0" dirty="0" smtClean="0">
                              <a:solidFill>
                                <a:schemeClr val="tx1"/>
                              </a:solidFill>
                            </a:rPr>
                            <a:t>249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טבלה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276721"/>
                  </p:ext>
                </p:extLst>
              </p:nvPr>
            </p:nvGraphicFramePr>
            <p:xfrm>
              <a:off x="76200" y="2895600"/>
              <a:ext cx="3886200" cy="392118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447800"/>
                    <a:gridCol w="1143000"/>
                    <a:gridCol w="1295400"/>
                  </a:tblGrid>
                  <a:tr h="1604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2" r="-168776" b="-157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6596" r="-112766" b="-157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943" b="-157034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32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2" t="-476842" r="-168776" b="-1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6596" t="-476842" r="-112766" b="-1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943" t="-476842" b="-134737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b="0" dirty="0" smtClean="0">
                              <a:solidFill>
                                <a:schemeClr val="tx1"/>
                              </a:solidFill>
                            </a:rPr>
                            <a:t>249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טבלה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005771"/>
                  </p:ext>
                </p:extLst>
              </p:nvPr>
            </p:nvGraphicFramePr>
            <p:xfrm>
              <a:off x="5791200" y="2895600"/>
              <a:ext cx="1945874" cy="3886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972937"/>
                    <a:gridCol w="972937"/>
                  </a:tblGrid>
                  <a:tr h="1249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smtClean="0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smtClean="0">
                                                <a:latin typeface="Cambria Math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3200" i="1" dirty="0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i="1" dirty="0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dirty="0" smtClean="0">
                                            <a:latin typeface="Cambria Math"/>
                                          </a:rPr>
                                          <m:t>𝑎𝑔𝑒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3200" i="1" dirty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dirty="0" smtClean="0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dirty="0" smtClean="0">
                                                <a:latin typeface="Cambria Math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02050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טבלה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005771"/>
                  </p:ext>
                </p:extLst>
              </p:nvPr>
            </p:nvGraphicFramePr>
            <p:xfrm>
              <a:off x="5791200" y="2895600"/>
              <a:ext cx="1945874" cy="3886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972937"/>
                    <a:gridCol w="972937"/>
                  </a:tblGrid>
                  <a:tr h="12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r="-100000" b="-21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629" r="-629" b="-211220"/>
                          </a:stretch>
                        </a:blipFill>
                      </a:tcPr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85586" r="-100000" b="-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629" t="-385586" r="-629" b="-89189"/>
                          </a:stretch>
                        </a:blipFill>
                      </a:tcPr>
                    </a:tc>
                  </a:tr>
                  <a:tr h="602050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חץ ימינה 8"/>
          <p:cNvSpPr/>
          <p:nvPr/>
        </p:nvSpPr>
        <p:spPr>
          <a:xfrm>
            <a:off x="4343400" y="461518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חץ ימינה 11"/>
          <p:cNvSpPr/>
          <p:nvPr/>
        </p:nvSpPr>
        <p:spPr>
          <a:xfrm>
            <a:off x="4563533" y="1828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10200" y="1583266"/>
                <a:ext cx="3733800" cy="730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𝑐𝑟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3200" i="1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63"/>
                                </m:rPr>
                                <a:rPr lang="en-US" sz="3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63"/>
                                </m:rPr>
                                <a:rPr lang="en-US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⋅</m:t>
                          </m:r>
                          <m:box>
                            <m:box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𝑐𝑟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/>
                                </a:rPr>
                                <m:t>⋅</m:t>
                              </m:r>
                              <m:box>
                                <m:box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𝑎𝑔𝑒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𝑐𝑟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box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583266"/>
                <a:ext cx="3733800" cy="7305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טבלה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829128"/>
                  </p:ext>
                </p:extLst>
              </p:nvPr>
            </p:nvGraphicFramePr>
            <p:xfrm>
              <a:off x="7924800" y="2895600"/>
              <a:ext cx="1102127" cy="3886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102127"/>
                  </a:tblGrid>
                  <a:tr h="1249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/>
                                      </a:rPr>
                                      <m:t>𝑐𝑟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𝑚𝑙</m:t>
                                        </m:r>
                                      </m:num>
                                      <m:den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𝑚𝑖𝑛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02050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טבלה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829128"/>
                  </p:ext>
                </p:extLst>
              </p:nvPr>
            </p:nvGraphicFramePr>
            <p:xfrm>
              <a:off x="7924800" y="2895600"/>
              <a:ext cx="1102127" cy="3886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102127"/>
                  </a:tblGrid>
                  <a:tr h="12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b="-211220"/>
                          </a:stretch>
                        </a:blipFill>
                      </a:tcPr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385586" b="-89189"/>
                          </a:stretch>
                        </a:blipFill>
                      </a:tcPr>
                    </a:tc>
                  </a:tr>
                  <a:tr h="602050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09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Design </a:t>
                </a:r>
                <a:r>
                  <a:rPr lang="en-US" dirty="0"/>
                  <a:t>matrix: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>
                                                    <a:latin typeface="Cambria Math"/>
                                                  </a:rPr>
                                                  <m:t>𝑐𝑟</m:t>
                                                </m:r>
                                              </m:sub>
                                            </m:sSub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age</m:t>
                                        </m:r>
                                      </m:e>
                                      <m:sub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249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𝑎𝑔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249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249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Response vector: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𝑐𝑟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𝑐𝑟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249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he-IL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e-IL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630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טבלה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498390"/>
                  </p:ext>
                </p:extLst>
              </p:nvPr>
            </p:nvGraphicFramePr>
            <p:xfrm>
              <a:off x="6019800" y="2938780"/>
              <a:ext cx="3048001" cy="3886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972937"/>
                    <a:gridCol w="972937"/>
                    <a:gridCol w="1102127"/>
                  </a:tblGrid>
                  <a:tr h="1249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smtClean="0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smtClean="0">
                                                <a:latin typeface="Cambria Math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3200" i="1" dirty="0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i="1" dirty="0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dirty="0" smtClean="0">
                                            <a:latin typeface="Cambria Math"/>
                                          </a:rPr>
                                          <m:t>𝑎𝑔𝑒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3200" i="1" dirty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dirty="0" smtClean="0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dirty="0" smtClean="0">
                                                <a:latin typeface="Cambria Math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/>
                                      </a:rPr>
                                      <m:t>𝑐𝑟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 smtClean="0"/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02050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טבלה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498390"/>
                  </p:ext>
                </p:extLst>
              </p:nvPr>
            </p:nvGraphicFramePr>
            <p:xfrm>
              <a:off x="6019800" y="2938780"/>
              <a:ext cx="3048001" cy="3886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972937"/>
                    <a:gridCol w="972937"/>
                    <a:gridCol w="1102127"/>
                  </a:tblGrid>
                  <a:tr h="12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25" r="-212500" b="-21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258" r="-113836" b="-21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6796" b="-211220"/>
                          </a:stretch>
                        </a:blipFill>
                      </a:tcPr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78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25" t="-385586" r="-212500" b="-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258" t="-385586" r="-113836" b="-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6796" t="-385586" b="-89189"/>
                          </a:stretch>
                        </a:blipFill>
                      </a:tcPr>
                    </a:tc>
                  </a:tr>
                  <a:tr h="602050"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1583266"/>
                <a:ext cx="3733800" cy="730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𝑐𝑟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3200" i="1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63"/>
                                </m:rPr>
                                <a:rPr lang="en-US" sz="3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63"/>
                                </m:rPr>
                                <a:rPr lang="en-US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⋅</m:t>
                          </m:r>
                          <m:box>
                            <m:box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𝑐𝑟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/>
                                </a:rPr>
                                <m:t>⋅</m:t>
                              </m:r>
                              <m:box>
                                <m:box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𝑎𝑔𝑒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𝑐𝑟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box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583266"/>
                <a:ext cx="3733800" cy="7305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7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2400" y="228600"/>
            <a:ext cx="8229600" cy="6629400"/>
          </a:xfrm>
        </p:spPr>
        <p:txBody>
          <a:bodyPr>
            <a:normAutofit/>
          </a:bodyPr>
          <a:lstStyle/>
          <a:p>
            <a:endParaRPr lang="en-US" i="1" dirty="0" smtClean="0">
              <a:latin typeface="Cambria Math"/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תוכן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Cambria Math"/>
                  </a:rPr>
                  <a:t>Solve…</a:t>
                </a:r>
                <a:endParaRPr lang="en-US" b="0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140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72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72</m:t>
                            </m:r>
                          </m:den>
                        </m:f>
                      </m:e>
                    </m:box>
                  </m:oMath>
                </a14:m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63"/>
                              </m:rP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brk m:alnAt="63"/>
                              </m:rP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box>
                          <m:boxPr>
                            <m:ctrlPr>
                              <a:rPr lang="en-US" i="1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𝑐𝑟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box>
                              <m:box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𝑎𝑔𝑒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𝑐𝑟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box>
                      </m:e>
                    </m:box>
                  </m:oMath>
                </a14:m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40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72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box>
                          <m:boxPr>
                            <m:ctrlPr>
                              <a:rPr lang="en-US" i="1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𝑐𝑟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72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box>
                              <m:box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𝑎𝑔𝑒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𝑐𝑟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box>
                      </m:e>
                    </m:box>
                    <m:r>
                      <a:rPr lang="en-US" i="1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140−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𝑎𝑔𝑒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72⋅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𝑐𝑟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מציין מיקום תוכן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חץ ימינה 6"/>
          <p:cNvSpPr/>
          <p:nvPr/>
        </p:nvSpPr>
        <p:spPr>
          <a:xfrm>
            <a:off x="4550236" y="41910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סדרה: קבוצה סדורה</a:t>
            </a:r>
            <a:endParaRPr lang="en-US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סופית: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r" rtl="1">
                  <a:buNone/>
                </a:pPr>
                <a:endParaRPr lang="en-US" b="0" dirty="0" smtClean="0"/>
              </a:p>
              <a:p>
                <a:pPr algn="r" rtl="1"/>
                <a:r>
                  <a:rPr lang="he-IL" dirty="0" smtClean="0"/>
                  <a:t>עם תנאי:</a:t>
                </a:r>
                <a:endParaRPr lang="en-US" dirty="0" smtClean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r>
                  <a:rPr lang="he-IL" dirty="0" smtClean="0"/>
                  <a:t>אינסופית (עם תנאי):</a:t>
                </a:r>
                <a:endParaRPr lang="en-US" dirty="0" smtClean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ℕ</m:t>
                      </m:r>
                      <m:r>
                        <a:rPr lang="en-US" b="0" i="1" smtClean="0"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מציין מיקום תוכן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t="-1080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קבוצה: אוסף של מספרים</a:t>
            </a:r>
            <a:endParaRPr lang="en-US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תוכן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algn="r" rtl="1"/>
                <a:r>
                  <a:rPr lang="he-IL" b="0" dirty="0" smtClean="0">
                    <a:latin typeface="Cambria Math"/>
                  </a:rPr>
                  <a:t>סופית:</a:t>
                </a:r>
                <a:endParaRPr lang="en-US" b="0" dirty="0" smtClean="0">
                  <a:latin typeface="Cambria Math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={1, 2, 3}</m:t>
                      </m:r>
                    </m:oMath>
                  </m:oMathPara>
                </a14:m>
                <a:endParaRPr lang="en-US" dirty="0" smtClean="0"/>
              </a:p>
              <a:p>
                <a:pPr algn="r" rtl="1"/>
                <a:endParaRPr lang="en-US" dirty="0" smtClean="0"/>
              </a:p>
              <a:p>
                <a:pPr algn="r" rtl="1"/>
                <a:r>
                  <a:rPr lang="he-IL" dirty="0" smtClean="0"/>
                  <a:t>עם תנאי:</a:t>
                </a:r>
                <a:endParaRPr lang="en-US" i="1" dirty="0">
                  <a:latin typeface="Cambria Math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algn="r" rtl="1"/>
                <a:endParaRPr lang="en-US" dirty="0" smtClean="0"/>
              </a:p>
              <a:p>
                <a:pPr algn="r" rtl="1"/>
                <a:r>
                  <a:rPr lang="he-IL" dirty="0" smtClean="0"/>
                  <a:t>אינסופית:</a:t>
                </a:r>
                <a:endParaRPr lang="en-US" dirty="0" smtClean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ℕ</m:t>
                      </m:r>
                      <m:r>
                        <a:rPr lang="en-US" b="0" i="1" smtClean="0">
                          <a:latin typeface="Cambria Math"/>
                        </a:rPr>
                        <m:t>={1, 2, 3, …}</m:t>
                      </m:r>
                    </m:oMath>
                  </m:oMathPara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6" name="מציין מיקום תוכן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t="-1080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1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629</Words>
  <Application>Microsoft Office PowerPoint</Application>
  <PresentationFormat>‫הצגה על המסך (4:3)</PresentationFormat>
  <Paragraphs>107</Paragraphs>
  <Slides>8</Slides>
  <Notes>5</Notes>
  <HiddenSlides>1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Introduction to  Design Matrix &amp; Response Vector</vt:lpstr>
      <vt:lpstr>מצגת של PowerPoint</vt:lpstr>
      <vt:lpstr>Disclosures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Golan Shany</dc:creator>
  <cp:lastModifiedBy>Golan Shany</cp:lastModifiedBy>
  <cp:revision>92</cp:revision>
  <dcterms:created xsi:type="dcterms:W3CDTF">2021-08-01T06:17:51Z</dcterms:created>
  <dcterms:modified xsi:type="dcterms:W3CDTF">2021-08-16T15:41:27Z</dcterms:modified>
</cp:coreProperties>
</file>