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5" r:id="rId2"/>
    <p:sldId id="259" r:id="rId3"/>
    <p:sldId id="267" r:id="rId4"/>
    <p:sldId id="269" r:id="rId5"/>
    <p:sldId id="263" r:id="rId6"/>
    <p:sldId id="264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__________Microsoft_Excel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_______________Microsoft_Excel2.xlsx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_______________Microsoft_Excel3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response 1</c:v>
                </c:pt>
              </c:strCache>
            </c:strRef>
          </c:tx>
          <c:spPr>
            <a:ln w="28575">
              <a:noFill/>
            </a:ln>
          </c:spPr>
          <c:xVal>
            <c:numRef>
              <c:f>גיליון1!$A$2:$A$4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גיליון1!$B$2:$B$4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  <c:pt idx="2">
                  <c:v>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5668224"/>
        <c:axId val="219587328"/>
      </c:scatterChart>
      <c:valAx>
        <c:axId val="195668224"/>
        <c:scaling>
          <c:orientation val="minMax"/>
        </c:scaling>
        <c:delete val="0"/>
        <c:axPos val="b"/>
        <c:minorGridlines/>
        <c:title>
          <c:layout/>
          <c:overlay val="0"/>
        </c:title>
        <c:numFmt formatCode="General" sourceLinked="1"/>
        <c:majorTickMark val="out"/>
        <c:minorTickMark val="none"/>
        <c:tickLblPos val="nextTo"/>
        <c:crossAx val="219587328"/>
        <c:crosses val="autoZero"/>
        <c:crossBetween val="midCat"/>
      </c:valAx>
      <c:valAx>
        <c:axId val="219587328"/>
        <c:scaling>
          <c:orientation val="minMax"/>
        </c:scaling>
        <c:delete val="0"/>
        <c:axPos val="l"/>
        <c:majorGridlines/>
        <c:title>
          <c:layout/>
          <c:overlay val="0"/>
          <c:txPr>
            <a:bodyPr rot="-5400000" vert="horz"/>
            <a:lstStyle/>
            <a:p>
              <a:pPr>
                <a:defRPr/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crossAx val="195668224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response 1</c:v>
                </c:pt>
              </c:strCache>
            </c:strRef>
          </c:tx>
          <c:spPr>
            <a:ln w="28575">
              <a:noFill/>
            </a:ln>
          </c:spPr>
          <c:xVal>
            <c:numRef>
              <c:f>גיליון1!$A$2:$A$4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גיליון1!$B$2:$B$4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  <c:pt idx="2">
                  <c:v>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5759104"/>
        <c:axId val="215761280"/>
      </c:scatterChart>
      <c:valAx>
        <c:axId val="215759104"/>
        <c:scaling>
          <c:orientation val="minMax"/>
        </c:scaling>
        <c:delete val="0"/>
        <c:axPos val="b"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he-IL" dirty="0" smtClean="0"/>
                  <a:t>המוגלובין</a:t>
                </a:r>
                <a:r>
                  <a:rPr lang="he-IL" baseline="0" dirty="0" smtClean="0"/>
                  <a:t> מסוכרר</a:t>
                </a:r>
                <a:endParaRPr lang="he-IL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5761280"/>
        <c:crosses val="autoZero"/>
        <c:crossBetween val="midCat"/>
      </c:valAx>
      <c:valAx>
        <c:axId val="21576128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he-IL" dirty="0" smtClean="0"/>
                  <a:t>גלוקוז</a:t>
                </a:r>
                <a:endParaRPr lang="he-IL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5759104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גיליון1!$B$1</c:f>
              <c:strCache>
                <c:ptCount val="1"/>
                <c:pt idx="0">
                  <c:v>response 1</c:v>
                </c:pt>
              </c:strCache>
            </c:strRef>
          </c:tx>
          <c:spPr>
            <a:ln w="28575">
              <a:noFill/>
            </a:ln>
          </c:spPr>
          <c:xVal>
            <c:numRef>
              <c:f>גיליון1!$A$2:$A$4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גיליון1!$B$2:$B$4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  <c:pt idx="2">
                  <c:v>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3334272"/>
        <c:axId val="273337344"/>
      </c:scatterChart>
      <c:valAx>
        <c:axId val="273334272"/>
        <c:scaling>
          <c:orientation val="minMax"/>
        </c:scaling>
        <c:delete val="0"/>
        <c:axPos val="b"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he-IL" dirty="0" smtClean="0"/>
                  <a:t>המוגלובין</a:t>
                </a:r>
                <a:r>
                  <a:rPr lang="he-IL" baseline="0" dirty="0" smtClean="0"/>
                  <a:t> מסוכרר</a:t>
                </a:r>
                <a:endParaRPr lang="he-IL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73337344"/>
        <c:crosses val="autoZero"/>
        <c:crossBetween val="midCat"/>
      </c:valAx>
      <c:valAx>
        <c:axId val="27333734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he-IL" dirty="0" smtClean="0"/>
                  <a:t>גלוקוז</a:t>
                </a:r>
                <a:endParaRPr lang="he-IL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73334272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7DAE9E-0263-48A0-8194-A913984E5AC6}" type="datetimeFigureOut">
              <a:rPr lang="en-US" smtClean="0"/>
              <a:t>05/8/2021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8F23D-9805-4DE2-8454-16D66A9D9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21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C999-A207-43BA-B432-E94A21DA52C4}" type="datetimeFigureOut">
              <a:rPr lang="en-US" smtClean="0"/>
              <a:t>05/8/2021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531A-888B-40AF-A4D4-1B76E470F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3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C999-A207-43BA-B432-E94A21DA52C4}" type="datetimeFigureOut">
              <a:rPr lang="en-US" smtClean="0"/>
              <a:t>05/8/2021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531A-888B-40AF-A4D4-1B76E470F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1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C999-A207-43BA-B432-E94A21DA52C4}" type="datetimeFigureOut">
              <a:rPr lang="en-US" smtClean="0"/>
              <a:t>05/8/2021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531A-888B-40AF-A4D4-1B76E470F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63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C999-A207-43BA-B432-E94A21DA52C4}" type="datetimeFigureOut">
              <a:rPr lang="en-US" smtClean="0"/>
              <a:t>05/8/2021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531A-888B-40AF-A4D4-1B76E470F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79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C999-A207-43BA-B432-E94A21DA52C4}" type="datetimeFigureOut">
              <a:rPr lang="en-US" smtClean="0"/>
              <a:t>05/8/2021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531A-888B-40AF-A4D4-1B76E470F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58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C999-A207-43BA-B432-E94A21DA52C4}" type="datetimeFigureOut">
              <a:rPr lang="en-US" smtClean="0"/>
              <a:t>05/8/2021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531A-888B-40AF-A4D4-1B76E470F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87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C999-A207-43BA-B432-E94A21DA52C4}" type="datetimeFigureOut">
              <a:rPr lang="en-US" smtClean="0"/>
              <a:t>05/8/2021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531A-888B-40AF-A4D4-1B76E470F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5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C999-A207-43BA-B432-E94A21DA52C4}" type="datetimeFigureOut">
              <a:rPr lang="en-US" smtClean="0"/>
              <a:t>05/8/2021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531A-888B-40AF-A4D4-1B76E470F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1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C999-A207-43BA-B432-E94A21DA52C4}" type="datetimeFigureOut">
              <a:rPr lang="en-US" smtClean="0"/>
              <a:t>05/8/2021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531A-888B-40AF-A4D4-1B76E470F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57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C999-A207-43BA-B432-E94A21DA52C4}" type="datetimeFigureOut">
              <a:rPr lang="en-US" smtClean="0"/>
              <a:t>05/8/2021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531A-888B-40AF-A4D4-1B76E470F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59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C999-A207-43BA-B432-E94A21DA52C4}" type="datetimeFigureOut">
              <a:rPr lang="en-US" smtClean="0"/>
              <a:t>05/8/2021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531A-888B-40AF-A4D4-1B76E470F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40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AC999-A207-43BA-B432-E94A21DA52C4}" type="datetimeFigureOut">
              <a:rPr lang="en-US" smtClean="0"/>
              <a:t>05/8/2021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1531A-888B-40AF-A4D4-1B76E470F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85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>
                <a:latin typeface="David" pitchFamily="34" charset="-79"/>
                <a:cs typeface="David" pitchFamily="34" charset="-79"/>
              </a:rPr>
              <a:t>ייצוג אלגברי של טבלת נתונים</a:t>
            </a:r>
            <a:r>
              <a:rPr lang="en-US" dirty="0" smtClean="0">
                <a:latin typeface="David" pitchFamily="34" charset="-79"/>
                <a:cs typeface="David" pitchFamily="34" charset="-79"/>
              </a:rPr>
              <a:t/>
            </a:r>
            <a:br>
              <a:rPr lang="en-US" dirty="0" smtClean="0">
                <a:latin typeface="David" pitchFamily="34" charset="-79"/>
                <a:cs typeface="David" pitchFamily="34" charset="-79"/>
              </a:rPr>
            </a:br>
            <a:endParaRPr lang="en-US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Summer of Math Explanation 1</a:t>
            </a:r>
            <a:endParaRPr lang="en-US" dirty="0">
              <a:latin typeface="David" pitchFamily="34" charset="-79"/>
              <a:cs typeface="David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72477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דוגמה פשוטה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={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,(</m:t>
                      </m:r>
                      <m:r>
                        <a:rPr lang="en-US" b="0" i="1" smtClean="0">
                          <a:latin typeface="Cambria Math"/>
                        </a:rPr>
                        <m:t>3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4</m:t>
                      </m:r>
                      <m:r>
                        <a:rPr lang="en-US" b="0" i="1" smtClean="0">
                          <a:latin typeface="Cambria Math"/>
                        </a:rPr>
                        <m:t>)}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,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מציין מיקום תוכן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4283993"/>
              </p:ext>
            </p:extLst>
          </p:nvPr>
        </p:nvGraphicFramePr>
        <p:xfrm>
          <a:off x="4724400" y="3048000"/>
          <a:ext cx="49530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טבלה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039106"/>
              </p:ext>
            </p:extLst>
          </p:nvPr>
        </p:nvGraphicFramePr>
        <p:xfrm>
          <a:off x="381000" y="4724400"/>
          <a:ext cx="40640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</a:tblGrid>
              <a:tr h="4470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response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8780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ייצוג של בעיית רגרסיה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={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,(</m:t>
                      </m:r>
                      <m:r>
                        <a:rPr lang="en-US" b="0" i="1" smtClean="0">
                          <a:latin typeface="Cambria Math"/>
                        </a:rPr>
                        <m:t>3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4</m:t>
                      </m:r>
                      <m:r>
                        <a:rPr lang="en-US" b="0" i="1" smtClean="0">
                          <a:latin typeface="Cambria Math"/>
                        </a:rPr>
                        <m:t>)}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,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מציין מיקום תוכן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4725885"/>
              </p:ext>
            </p:extLst>
          </p:nvPr>
        </p:nvGraphicFramePr>
        <p:xfrm>
          <a:off x="4724400" y="3048000"/>
          <a:ext cx="49530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טבלה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138048"/>
              </p:ext>
            </p:extLst>
          </p:nvPr>
        </p:nvGraphicFramePr>
        <p:xfrm>
          <a:off x="381000" y="4724400"/>
          <a:ext cx="40640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</a:tblGrid>
              <a:tr h="4470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response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7061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ייצוג של בעיית רגרסיה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={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,(</m:t>
                      </m:r>
                      <m:r>
                        <a:rPr lang="en-US" b="0" i="1" smtClean="0">
                          <a:latin typeface="Cambria Math"/>
                        </a:rPr>
                        <m:t>3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4</m:t>
                      </m:r>
                      <m:r>
                        <a:rPr lang="en-US" b="0" i="1" smtClean="0">
                          <a:latin typeface="Cambria Math"/>
                        </a:rPr>
                        <m:t>)}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,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מציין מיקום תוכן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2622784"/>
              </p:ext>
            </p:extLst>
          </p:nvPr>
        </p:nvGraphicFramePr>
        <p:xfrm>
          <a:off x="4724400" y="3048000"/>
          <a:ext cx="49530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טבלה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619023"/>
              </p:ext>
            </p:extLst>
          </p:nvPr>
        </p:nvGraphicFramePr>
        <p:xfrm>
          <a:off x="381000" y="4724400"/>
          <a:ext cx="40640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</a:tblGrid>
              <a:tr h="4470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response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9880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smtClean="0"/>
              <a:t>סדרה: קבוצה סדורה</a:t>
            </a:r>
            <a:endParaRPr lang="en-US" b="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מציין מיקום תוכן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algn="r" rtl="1"/>
                <a:r>
                  <a:rPr lang="he-IL" dirty="0" smtClean="0"/>
                  <a:t>סופית:</a:t>
                </a:r>
                <a:endParaRPr lang="en-US" b="0" i="1" dirty="0" smtClean="0">
                  <a:latin typeface="Cambria Math"/>
                </a:endParaRPr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 algn="r" rtl="1">
                  <a:buNone/>
                </a:pPr>
                <a:endParaRPr lang="en-US" b="0" dirty="0" smtClean="0"/>
              </a:p>
              <a:p>
                <a:pPr algn="r" rtl="1"/>
                <a:r>
                  <a:rPr lang="he-IL" dirty="0" smtClean="0"/>
                  <a:t>עם תנאי:</a:t>
                </a:r>
                <a:endParaRPr lang="en-US" dirty="0" smtClean="0"/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∀</m:t>
                      </m:r>
                      <m:r>
                        <a:rPr lang="en-US" i="1">
                          <a:latin typeface="Cambria Math"/>
                        </a:rPr>
                        <m:t>𝑖</m:t>
                      </m:r>
                      <m:r>
                        <a:rPr lang="en-US" i="1">
                          <a:latin typeface="Cambria Math"/>
                        </a:rPr>
                        <m:t>∈</m:t>
                      </m:r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</a:rPr>
                        <m:t>   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r>
                  <a:rPr lang="he-IL" dirty="0" smtClean="0"/>
                  <a:t>אינסופית (עם תנאי):</a:t>
                </a:r>
                <a:endParaRPr lang="en-US" dirty="0" smtClean="0"/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∀</m:t>
                      </m:r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r>
                        <a:rPr lang="en-US" i="1">
                          <a:latin typeface="Cambria Math"/>
                        </a:rPr>
                        <m:t>ℕ</m:t>
                      </m:r>
                      <m:r>
                        <a:rPr lang="en-US" b="0" i="1" smtClean="0">
                          <a:latin typeface="Cambria Math"/>
                        </a:rPr>
                        <m:t>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מציין מיקום תוכן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2"/>
                <a:stretch>
                  <a:fillRect t="-1080" r="-2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קבוצה: אוסף של מספרים</a:t>
            </a:r>
            <a:endParaRPr lang="en-US" b="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מציין מיקום תוכן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pPr algn="r" rtl="1"/>
                <a:r>
                  <a:rPr lang="he-IL" b="0" dirty="0" smtClean="0">
                    <a:latin typeface="Cambria Math"/>
                  </a:rPr>
                  <a:t>סופית:</a:t>
                </a:r>
                <a:endParaRPr lang="en-US" b="0" dirty="0" smtClean="0">
                  <a:latin typeface="Cambria Math"/>
                </a:endParaRPr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={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3</m:t>
                      </m:r>
                      <m:r>
                        <a:rPr lang="en-US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 smtClean="0"/>
              </a:p>
              <a:p>
                <a:pPr algn="r" rtl="1"/>
                <a:endParaRPr lang="en-US" dirty="0" smtClean="0"/>
              </a:p>
              <a:p>
                <a:pPr algn="r" rtl="1"/>
                <a:r>
                  <a:rPr lang="he-IL" dirty="0" smtClean="0"/>
                  <a:t>עם תנאי:</a:t>
                </a:r>
                <a:endParaRPr lang="en-US" i="1" dirty="0">
                  <a:latin typeface="Cambria Math"/>
                </a:endParaRPr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𝐵</m:t>
                      </m:r>
                      <m:r>
                        <a:rPr lang="en-US" b="0" i="1" smtClean="0">
                          <a:latin typeface="Cambria Math"/>
                        </a:rPr>
                        <m:t>={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 smtClean="0"/>
              </a:p>
              <a:p>
                <a:pPr algn="r" rtl="1"/>
                <a:endParaRPr lang="en-US" dirty="0" smtClean="0"/>
              </a:p>
              <a:p>
                <a:pPr algn="r" rtl="1"/>
                <a:r>
                  <a:rPr lang="he-IL" dirty="0" smtClean="0"/>
                  <a:t>אינסופית:</a:t>
                </a:r>
                <a:endParaRPr lang="en-US" dirty="0" smtClean="0"/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ℕ</m:t>
                      </m:r>
                      <m:r>
                        <a:rPr lang="en-US" b="0" i="1" smtClean="0">
                          <a:latin typeface="Cambria Math"/>
                        </a:rPr>
                        <m:t>={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3</m:t>
                      </m:r>
                      <m:r>
                        <a:rPr lang="en-US" b="0" i="1" smtClean="0">
                          <a:latin typeface="Cambria Math"/>
                        </a:rPr>
                        <m:t>, …}</m:t>
                      </m:r>
                    </m:oMath>
                  </m:oMathPara>
                </a14:m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</p:txBody>
          </p:sp>
        </mc:Choice>
        <mc:Fallback xmlns="">
          <p:sp>
            <p:nvSpPr>
              <p:cNvPr id="6" name="מציין מיקום תוכן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1">
                <a:blip r:embed="rId3"/>
                <a:stretch>
                  <a:fillRect t="-1080" r="-2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8169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מטריצה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מציין מיקום תוכן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algn="r" rtl="1"/>
                <a:endParaRPr lang="en-US" b="0" dirty="0" smtClean="0"/>
              </a:p>
              <a:p>
                <a:pPr algn="r" rt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 algn="r" rtl="1"/>
                <a:endParaRPr lang="he-IL" dirty="0"/>
              </a:p>
              <a:p>
                <a:pPr algn="r" rtl="1"/>
                <a:r>
                  <a:rPr lang="he-IL" dirty="0" err="1" smtClean="0"/>
                  <a:t>מימד</a:t>
                </a:r>
                <a:r>
                  <a:rPr lang="he-IL" dirty="0" smtClean="0"/>
                  <a:t> 2 על 2: </a:t>
                </a:r>
              </a:p>
              <a:p>
                <a:pPr algn="r" rt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he-IL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he-IL" b="0" i="1" smtClean="0"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</p:txBody>
          </p:sp>
        </mc:Choice>
        <mc:Fallback xmlns="">
          <p:sp>
            <p:nvSpPr>
              <p:cNvPr id="4" name="מציין מיקום תוכן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2"/>
                <a:stretch>
                  <a:fillRect r="-2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r" rtl="1"/>
            <a:r>
              <a:rPr lang="he-IL" dirty="0" smtClean="0"/>
              <a:t>וקטור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מציין מיקום תוכן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pPr algn="r" rt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 algn="r" rtl="1"/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⋮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 algn="r" rtl="1"/>
                <a:endParaRPr lang="en-US" dirty="0"/>
              </a:p>
              <a:p>
                <a:pPr algn="r" rtl="1"/>
                <a:endParaRPr lang="en-US" dirty="0"/>
              </a:p>
            </p:txBody>
          </p:sp>
        </mc:Choice>
        <mc:Fallback xmlns="">
          <p:sp>
            <p:nvSpPr>
              <p:cNvPr id="6" name="מציין מיקום תוכן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1">
                <a:blip r:embed="rId3"/>
                <a:stretch>
                  <a:fillRect r="-2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8602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דוגמה כללית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305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3019</TotalTime>
  <Words>288</Words>
  <Application>Microsoft Office PowerPoint</Application>
  <PresentationFormat>‫הצגה על המסך (4:3)</PresentationFormat>
  <Paragraphs>79</Paragraphs>
  <Slides>7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8" baseType="lpstr">
      <vt:lpstr>ערכת נושא Office</vt:lpstr>
      <vt:lpstr>ייצוג אלגברי של טבלת נתונים </vt:lpstr>
      <vt:lpstr>דוגמה פשוטה</vt:lpstr>
      <vt:lpstr>ייצוג של בעיית רגרסיה</vt:lpstr>
      <vt:lpstr>ייצוג של בעיית רגרסיה</vt:lpstr>
      <vt:lpstr>מצגת של PowerPoint</vt:lpstr>
      <vt:lpstr>מצגת של PowerPoint</vt:lpstr>
      <vt:lpstr>דוגמה כללית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Golan Shany</dc:creator>
  <cp:lastModifiedBy>Golan Shany</cp:lastModifiedBy>
  <cp:revision>24</cp:revision>
  <dcterms:created xsi:type="dcterms:W3CDTF">2021-08-01T06:17:51Z</dcterms:created>
  <dcterms:modified xsi:type="dcterms:W3CDTF">2021-08-06T07:52:41Z</dcterms:modified>
</cp:coreProperties>
</file>