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56" r:id="rId5"/>
    <p:sldId id="257" r:id="rId6"/>
    <p:sldId id="273" r:id="rId7"/>
    <p:sldId id="274" r:id="rId8"/>
    <p:sldId id="272" r:id="rId9"/>
    <p:sldId id="276" r:id="rId10"/>
    <p:sldId id="279" r:id="rId11"/>
    <p:sldId id="271" r:id="rId12"/>
    <p:sldId id="267" r:id="rId13"/>
    <p:sldId id="266" r:id="rId14"/>
    <p:sldId id="264" r:id="rId15"/>
    <p:sldId id="280" r:id="rId16"/>
    <p:sldId id="282" r:id="rId17"/>
    <p:sldId id="283" r:id="rId18"/>
    <p:sldId id="275" r:id="rId19"/>
    <p:sldId id="278" r:id="rId20"/>
    <p:sldId id="277" r:id="rId21"/>
  </p:sldIdLst>
  <p:sldSz cx="12192000" cy="6858000"/>
  <p:notesSz cx="6858000" cy="9144000"/>
  <p:defaultTextStyle>
    <a:defPPr rtl="0">
      <a:defRPr lang="pl-p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kcja domyślna" id="{99B3C073-8F8E-4683-B661-0EBBFF731FCE}">
          <p14:sldIdLst>
            <p14:sldId id="256"/>
            <p14:sldId id="257"/>
            <p14:sldId id="273"/>
            <p14:sldId id="274"/>
            <p14:sldId id="272"/>
            <p14:sldId id="276"/>
            <p14:sldId id="279"/>
            <p14:sldId id="271"/>
            <p14:sldId id="267"/>
            <p14:sldId id="266"/>
            <p14:sldId id="264"/>
            <p14:sldId id="280"/>
            <p14:sldId id="282"/>
            <p14:sldId id="283"/>
            <p14:sldId id="275"/>
            <p14:sldId id="278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9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6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l-PL" dirty="0"/>
          </a:p>
        </p:txBody>
      </p:sp>
      <p:sp>
        <p:nvSpPr>
          <p:cNvPr id="3" name="Data — symbol zastępcz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16B0633-4B3C-4C87-9928-F56A4055A35B}" type="datetime1">
              <a:rPr lang="pl-PL" smtClean="0"/>
              <a:t>12.01.2021</a:t>
            </a:fld>
            <a:endParaRPr lang="pl-PL" dirty="0"/>
          </a:p>
        </p:txBody>
      </p:sp>
      <p:sp>
        <p:nvSpPr>
          <p:cNvPr id="4" name="Stopka — symbol zastępczy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l-PL" dirty="0"/>
          </a:p>
        </p:txBody>
      </p:sp>
      <p:sp>
        <p:nvSpPr>
          <p:cNvPr id="5" name="Numer slajdu — symbol zastępczy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F2C8D43-8168-48C8-91A7-63EACBACA74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310998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l-PL" noProof="0" dirty="0"/>
          </a:p>
        </p:txBody>
      </p:sp>
      <p:sp>
        <p:nvSpPr>
          <p:cNvPr id="3" name="Data — symbol zastępcz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ACB022-E952-403D-8274-F160A9137AA4}" type="datetime1">
              <a:rPr lang="pl-PL" smtClean="0"/>
              <a:pPr/>
              <a:t>12.01.2021</a:t>
            </a:fld>
            <a:endParaRPr lang="pl-PL" dirty="0"/>
          </a:p>
        </p:txBody>
      </p:sp>
      <p:sp>
        <p:nvSpPr>
          <p:cNvPr id="4" name="Obraz slajdu — symbol zastępcz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l-PL" noProof="0" dirty="0"/>
          </a:p>
        </p:txBody>
      </p:sp>
      <p:sp>
        <p:nvSpPr>
          <p:cNvPr id="5" name="Notatki — symbol zastępcz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l-PL" noProof="0" dirty="0"/>
              <a:t>Kliknij, aby edytować style wzorca tekstu</a:t>
            </a:r>
          </a:p>
          <a:p>
            <a:pPr lvl="1" rtl="0"/>
            <a:r>
              <a:rPr lang="pl-PL" noProof="0" dirty="0"/>
              <a:t>Drugi poziom</a:t>
            </a:r>
          </a:p>
          <a:p>
            <a:pPr lvl="2" rtl="0"/>
            <a:r>
              <a:rPr lang="pl-PL" noProof="0" dirty="0"/>
              <a:t>Trzeci poziom</a:t>
            </a:r>
          </a:p>
          <a:p>
            <a:pPr lvl="3" rtl="0"/>
            <a:r>
              <a:rPr lang="pl-PL" noProof="0" dirty="0"/>
              <a:t>Czwarty poziom</a:t>
            </a:r>
          </a:p>
          <a:p>
            <a:pPr lvl="4" rtl="0"/>
            <a:r>
              <a:rPr lang="pl-PL" noProof="0" dirty="0"/>
              <a:t>Piąty poziom</a:t>
            </a:r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l-PL" noProof="0" dirty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603C52C-5E29-41AF-BAA3-8217E886DA08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196196172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 dirty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03C52C-5E29-41AF-BAA3-8217E886DA08}" type="slidenum">
              <a:rPr lang="pl-PL" smtClean="0"/>
              <a:t>1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787365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 dirty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03C52C-5E29-41AF-BAA3-8217E886DA08}" type="slidenum">
              <a:rPr lang="pl-PL" smtClean="0"/>
              <a:t>16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066263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 dirty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03C52C-5E29-41AF-BAA3-8217E886DA08}" type="slidenum">
              <a:rPr lang="pl-PL" smtClean="0"/>
              <a:t>17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316934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 dirty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03C52C-5E29-41AF-BAA3-8217E886DA08}" type="slidenum">
              <a:rPr lang="pl-PL" smtClean="0"/>
              <a:t>2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439668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 dirty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03C52C-5E29-41AF-BAA3-8217E886DA08}" type="slidenum">
              <a:rPr lang="pl-PL" smtClean="0"/>
              <a:t>3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575287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 dirty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03C52C-5E29-41AF-BAA3-8217E886DA08}" type="slidenum">
              <a:rPr lang="pl-PL" smtClean="0"/>
              <a:t>4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586966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 dirty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03C52C-5E29-41AF-BAA3-8217E886DA08}" type="slidenum">
              <a:rPr lang="pl-PL" smtClean="0"/>
              <a:t>5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360946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 dirty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03C52C-5E29-41AF-BAA3-8217E886DA08}" type="slidenum">
              <a:rPr lang="pl-PL" smtClean="0"/>
              <a:t>6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950209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 dirty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03C52C-5E29-41AF-BAA3-8217E886DA08}" type="slidenum">
              <a:rPr lang="pl-PL" smtClean="0"/>
              <a:t>7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910661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 dirty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03C52C-5E29-41AF-BAA3-8217E886DA08}" type="slidenum">
              <a:rPr lang="pl-PL" smtClean="0"/>
              <a:t>8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016854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 dirty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03C52C-5E29-41AF-BAA3-8217E886DA08}" type="slidenum">
              <a:rPr lang="pl-PL" smtClean="0"/>
              <a:t>15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79252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rtlCol="0" anchor="b">
            <a:normAutofit/>
          </a:bodyPr>
          <a:lstStyle>
            <a:lvl1pPr algn="l">
              <a:defRPr sz="6000"/>
            </a:lvl1pPr>
          </a:lstStyle>
          <a:p>
            <a:pPr rtl="0"/>
            <a:r>
              <a:rPr lang="pl-PL" noProof="0"/>
              <a:t>Kliknij, aby edytować styl</a:t>
            </a:r>
            <a:endParaRPr lang="pl-PL" noProof="0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 rtlCol="0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l-PL" noProof="0"/>
              <a:t>Kliknij, aby edytować styl wzorca podtytułu</a:t>
            </a:r>
            <a:endParaRPr lang="pl-PL" noProof="0" dirty="0"/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 rtlCol="0"/>
          <a:lstStyle>
            <a:lvl1pPr>
              <a:defRPr/>
            </a:lvl1pPr>
          </a:lstStyle>
          <a:p>
            <a:fld id="{48C8AAAE-4677-4092-9539-1AA67623C3C8}" type="datetime1">
              <a:rPr lang="pl-PL" smtClean="0"/>
              <a:t>12.01.2021</a:t>
            </a:fld>
            <a:endParaRPr lang="pl-PL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 rtlCol="0"/>
          <a:lstStyle/>
          <a:p>
            <a:pPr rtl="0"/>
            <a:endParaRPr lang="pl-PL" noProof="0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t>‹#›</a:t>
            </a:fld>
            <a:endParaRPr lang="pl-PL" noProof="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zny 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rtlCol="0" anchor="b"/>
          <a:lstStyle>
            <a:lvl1pPr algn="l">
              <a:defRPr sz="3200"/>
            </a:lvl1pPr>
          </a:lstStyle>
          <a:p>
            <a:pPr rtl="0"/>
            <a:r>
              <a:rPr lang="pl-PL" noProof="0"/>
              <a:t>Kliknij, aby edytować styl</a:t>
            </a:r>
            <a:endParaRPr lang="pl-PL" noProof="0" dirty="0"/>
          </a:p>
        </p:txBody>
      </p:sp>
      <p:sp>
        <p:nvSpPr>
          <p:cNvPr id="3" name="Obraz — symbol zastępczy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l-PL" noProof="0"/>
              <a:t>Kliknij ikonę, aby dodać obraz</a:t>
            </a:r>
            <a:endParaRPr lang="pl-PL" noProof="0" dirty="0"/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B36B516-5126-43E0-A3A9-8D5F55561F36}" type="datetime1">
              <a:rPr lang="pl-PL" smtClean="0"/>
              <a:t>12.01.2021</a:t>
            </a:fld>
            <a:endParaRPr lang="pl-PL" dirty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 dirty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t>‹#›</a:t>
            </a:fld>
            <a:endParaRPr lang="pl-PL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az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rtlCol="0" anchor="ctr"/>
          <a:lstStyle>
            <a:lvl1pPr algn="l">
              <a:defRPr sz="3200"/>
            </a:lvl1pPr>
          </a:lstStyle>
          <a:p>
            <a:pPr rtl="0"/>
            <a:r>
              <a:rPr lang="pl-PL" noProof="0"/>
              <a:t>Kliknij, aby edytować styl</a:t>
            </a:r>
            <a:endParaRPr lang="pl-PL" noProof="0" dirty="0"/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rtlCol="0"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 rtlCol="0"/>
          <a:lstStyle>
            <a:lvl1pPr algn="r">
              <a:defRPr/>
            </a:lvl1pPr>
          </a:lstStyle>
          <a:p>
            <a:fld id="{8F050CE8-4DB2-40A7-ADEC-F184FD56F51A}" type="datetime1">
              <a:rPr lang="pl-PL" smtClean="0"/>
              <a:t>12.01.2021</a:t>
            </a:fld>
            <a:endParaRPr lang="pl-PL" dirty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 rtlCol="0"/>
          <a:lstStyle/>
          <a:p>
            <a:pPr rtl="0"/>
            <a:endParaRPr lang="pl-PL" noProof="0" dirty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t>‹#›</a:t>
            </a:fld>
            <a:endParaRPr lang="pl-PL" noProof="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ytat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Obraz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rtlCol="0" anchor="ctr"/>
          <a:lstStyle>
            <a:lvl1pPr algn="l">
              <a:defRPr sz="3200"/>
            </a:lvl1pPr>
          </a:lstStyle>
          <a:p>
            <a:pPr rtl="0"/>
            <a:r>
              <a:rPr lang="pl-PL" noProof="0"/>
              <a:t>Kliknij, aby edytować styl</a:t>
            </a:r>
            <a:endParaRPr lang="pl-PL" noProof="0" dirty="0"/>
          </a:p>
        </p:txBody>
      </p:sp>
      <p:sp>
        <p:nvSpPr>
          <p:cNvPr id="12" name="Tekst — symbol zastępczy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 hasCustomPrompt="1"/>
          </p:nvPr>
        </p:nvSpPr>
        <p:spPr>
          <a:xfrm>
            <a:off x="1024467" y="3959862"/>
            <a:ext cx="10151533" cy="679871"/>
          </a:xfrm>
        </p:spPr>
        <p:txBody>
          <a:bodyPr rtlCol="0" anchor="ctr">
            <a:normAutofit/>
          </a:bodyPr>
          <a:lstStyle>
            <a:lvl1pPr marL="0" indent="0" rtl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l-PL" noProof="0" dirty="0"/>
              <a:t>Kliknij, aby edytować style wzorca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 rtlCol="0"/>
          <a:lstStyle>
            <a:lvl1pPr algn="r">
              <a:defRPr/>
            </a:lvl1pPr>
          </a:lstStyle>
          <a:p>
            <a:fld id="{63F9FB36-257A-4AAE-B920-7741C680BAA2}" type="datetime1">
              <a:rPr lang="pl-PL" smtClean="0"/>
              <a:t>12.01.2021</a:t>
            </a:fld>
            <a:endParaRPr lang="pl-PL" dirty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 rtlCol="0"/>
          <a:lstStyle/>
          <a:p>
            <a:pPr rtl="0"/>
            <a:endParaRPr lang="pl-PL" noProof="0" dirty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t>‹#›</a:t>
            </a:fld>
            <a:endParaRPr lang="pl-PL" noProof="0" dirty="0"/>
          </a:p>
        </p:txBody>
      </p:sp>
      <p:sp>
        <p:nvSpPr>
          <p:cNvPr id="9" name="Pole tekstowe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l-PL" sz="80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Pole tekstowe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l-PL" sz="80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raz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rtlCol="0" anchor="b"/>
          <a:lstStyle>
            <a:lvl1pPr algn="l">
              <a:defRPr sz="3200"/>
            </a:lvl1pPr>
          </a:lstStyle>
          <a:p>
            <a:pPr rtl="0"/>
            <a:r>
              <a:rPr lang="pl-PL" noProof="0"/>
              <a:t>Kliknij, aby edytować styl</a:t>
            </a:r>
            <a:endParaRPr lang="pl-PL" noProof="0" dirty="0"/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rtlCol="0"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 rtlCol="0"/>
          <a:lstStyle>
            <a:lvl1pPr algn="r">
              <a:defRPr/>
            </a:lvl1pPr>
          </a:lstStyle>
          <a:p>
            <a:fld id="{58B0291C-A3C8-46B8-A64B-C67703837465}" type="datetime1">
              <a:rPr lang="pl-PL" smtClean="0"/>
              <a:t>12.01.2021</a:t>
            </a:fld>
            <a:endParaRPr lang="pl-PL" dirty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 rtlCol="0"/>
          <a:lstStyle/>
          <a:p>
            <a:pPr rtl="0"/>
            <a:endParaRPr lang="pl-PL" noProof="0" dirty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t>‹#›</a:t>
            </a:fld>
            <a:endParaRPr lang="pl-PL" noProof="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ytuł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 rtlCol="0"/>
          <a:lstStyle/>
          <a:p>
            <a:pPr rtl="0"/>
            <a:r>
              <a:rPr lang="pl-PL" noProof="0"/>
              <a:t>Kliknij, aby edytować styl</a:t>
            </a:r>
            <a:endParaRPr lang="pl-PL" noProof="0" dirty="0"/>
          </a:p>
        </p:txBody>
      </p:sp>
      <p:sp>
        <p:nvSpPr>
          <p:cNvPr id="7" name="Tekst — symbol zastępczy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8" name="Tekst — symbol zastępczy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9" name="Tekst — symbol zastępczy 4"/>
          <p:cNvSpPr>
            <a:spLocks noGrp="1"/>
          </p:cNvSpPr>
          <p:nvPr>
            <p:ph type="body" sz="quarter" idx="3" hasCustomPrompt="1"/>
          </p:nvPr>
        </p:nvSpPr>
        <p:spPr>
          <a:xfrm>
            <a:off x="4368800" y="2201333"/>
            <a:ext cx="3456432" cy="626534"/>
          </a:xfrm>
        </p:spPr>
        <p:txBody>
          <a:bodyPr rtlCol="0" anchor="b">
            <a:noAutofit/>
          </a:bodyPr>
          <a:lstStyle>
            <a:lvl1pPr marL="0" indent="0" rtl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 dirty="0"/>
              <a:t>Kliknij, aby edytować style wzorca tekstu</a:t>
            </a:r>
          </a:p>
        </p:txBody>
      </p:sp>
      <p:sp>
        <p:nvSpPr>
          <p:cNvPr id="10" name="Tekst — symbol zastępczy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11" name="Tekst — symbol zastępczy 4"/>
          <p:cNvSpPr>
            <a:spLocks noGrp="1"/>
          </p:cNvSpPr>
          <p:nvPr>
            <p:ph type="body" sz="quarter" idx="13" hasCustomPrompt="1"/>
          </p:nvPr>
        </p:nvSpPr>
        <p:spPr>
          <a:xfrm>
            <a:off x="8051800" y="2192866"/>
            <a:ext cx="3456432" cy="626534"/>
          </a:xfrm>
        </p:spPr>
        <p:txBody>
          <a:bodyPr rtlCol="0" anchor="b">
            <a:noAutofit/>
          </a:bodyPr>
          <a:lstStyle>
            <a:lvl1pPr marL="0" indent="0" rtl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 dirty="0"/>
              <a:t>Kliknij, aby edytować style wzorca tekstu</a:t>
            </a:r>
          </a:p>
        </p:txBody>
      </p:sp>
      <p:sp>
        <p:nvSpPr>
          <p:cNvPr id="12" name="Tekst — symbol zastępczy 3"/>
          <p:cNvSpPr>
            <a:spLocks noGrp="1"/>
          </p:cNvSpPr>
          <p:nvPr>
            <p:ph type="body" sz="half" idx="17" hasCustomPrompt="1"/>
          </p:nvPr>
        </p:nvSpPr>
        <p:spPr>
          <a:xfrm>
            <a:off x="8051801" y="2904565"/>
            <a:ext cx="3456432" cy="3314132"/>
          </a:xfrm>
        </p:spPr>
        <p:txBody>
          <a:bodyPr rtlCol="0" anchor="t">
            <a:normAutofit/>
          </a:bodyPr>
          <a:lstStyle>
            <a:lvl1pPr marL="0" indent="0" rtl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 noProof="0" dirty="0"/>
              <a:t>Kliknij, aby edytować style wzorca tekstu</a:t>
            </a:r>
          </a:p>
        </p:txBody>
      </p:sp>
      <p:sp>
        <p:nvSpPr>
          <p:cNvPr id="3" name="Data — symbol zastępczy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0F1B2C1-5F44-4603-926C-4218AC31794E}" type="datetime1">
              <a:rPr lang="pl-PL" smtClean="0"/>
              <a:t>12.01.2021</a:t>
            </a:fld>
            <a:endParaRPr lang="pl-PL" dirty="0"/>
          </a:p>
        </p:txBody>
      </p:sp>
      <p:sp>
        <p:nvSpPr>
          <p:cNvPr id="4" name="Stopka — symbol zastępczy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 dirty="0"/>
          </a:p>
        </p:txBody>
      </p:sp>
      <p:sp>
        <p:nvSpPr>
          <p:cNvPr id="5" name="Numer slajdu — symbol zastępczy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t>‹#›</a:t>
            </a:fld>
            <a:endParaRPr lang="pl-PL" noProof="0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z obraz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ytuł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 rtlCol="0"/>
          <a:lstStyle/>
          <a:p>
            <a:pPr rtl="0"/>
            <a:r>
              <a:rPr lang="pl-PL" noProof="0"/>
              <a:t>Kliknij, aby edytować styl</a:t>
            </a:r>
            <a:endParaRPr lang="pl-PL" noProof="0" dirty="0"/>
          </a:p>
        </p:txBody>
      </p:sp>
      <p:sp>
        <p:nvSpPr>
          <p:cNvPr id="19" name="Tekst — symbol zastępczy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20" name="Obraz — symbol zastępczy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l-PL" noProof="0"/>
              <a:t>Kliknij ikonę, aby dodać obraz</a:t>
            </a:r>
            <a:endParaRPr lang="pl-PL" noProof="0" dirty="0"/>
          </a:p>
        </p:txBody>
      </p:sp>
      <p:sp>
        <p:nvSpPr>
          <p:cNvPr id="21" name="Tekst — symbol zastępczy 3"/>
          <p:cNvSpPr>
            <a:spLocks noGrp="1"/>
          </p:cNvSpPr>
          <p:nvPr>
            <p:ph type="body" sz="half" idx="18" hasCustomPrompt="1"/>
          </p:nvPr>
        </p:nvSpPr>
        <p:spPr>
          <a:xfrm>
            <a:off x="688618" y="4873764"/>
            <a:ext cx="3451582" cy="1344921"/>
          </a:xfrm>
        </p:spPr>
        <p:txBody>
          <a:bodyPr rtlCol="0" anchor="t">
            <a:normAutofit/>
          </a:bodyPr>
          <a:lstStyle>
            <a:lvl1pPr marL="0" indent="0" rtl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 noProof="0" dirty="0"/>
              <a:t>Kliknij, aby edytować style wzorca tekstu</a:t>
            </a:r>
          </a:p>
        </p:txBody>
      </p:sp>
      <p:sp>
        <p:nvSpPr>
          <p:cNvPr id="22" name="Tekst — symbol zastępczy 4"/>
          <p:cNvSpPr>
            <a:spLocks noGrp="1"/>
          </p:cNvSpPr>
          <p:nvPr>
            <p:ph type="body" sz="quarter" idx="3" hasCustomPrompt="1"/>
          </p:nvPr>
        </p:nvSpPr>
        <p:spPr>
          <a:xfrm>
            <a:off x="4374263" y="4191000"/>
            <a:ext cx="3448935" cy="682765"/>
          </a:xfrm>
        </p:spPr>
        <p:txBody>
          <a:bodyPr rtlCol="0" anchor="b">
            <a:noAutofit/>
          </a:bodyPr>
          <a:lstStyle>
            <a:lvl1pPr marL="0" indent="0" rtl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 dirty="0"/>
              <a:t>Kliknij, aby edytować style wzorca tekstu</a:t>
            </a:r>
          </a:p>
        </p:txBody>
      </p:sp>
      <p:sp>
        <p:nvSpPr>
          <p:cNvPr id="23" name="Obraz — symbol zastępczy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l-PL" noProof="0"/>
              <a:t>Kliknij ikonę, aby dodać obraz</a:t>
            </a:r>
            <a:endParaRPr lang="pl-PL" noProof="0" dirty="0"/>
          </a:p>
        </p:txBody>
      </p:sp>
      <p:sp>
        <p:nvSpPr>
          <p:cNvPr id="24" name="Tekst — symbol zastępczy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25" name="Tekst — symbol zastępczy 4"/>
          <p:cNvSpPr>
            <a:spLocks noGrp="1"/>
          </p:cNvSpPr>
          <p:nvPr>
            <p:ph type="body" sz="quarter" idx="13" hasCustomPrompt="1"/>
          </p:nvPr>
        </p:nvSpPr>
        <p:spPr>
          <a:xfrm>
            <a:off x="8049731" y="4191000"/>
            <a:ext cx="3456469" cy="682765"/>
          </a:xfrm>
        </p:spPr>
        <p:txBody>
          <a:bodyPr rtlCol="0" anchor="b">
            <a:noAutofit/>
          </a:bodyPr>
          <a:lstStyle>
            <a:lvl1pPr marL="0" indent="0" rtl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 dirty="0"/>
              <a:t>Kliknij, aby edytować style wzorca tekstu</a:t>
            </a:r>
          </a:p>
        </p:txBody>
      </p:sp>
      <p:sp>
        <p:nvSpPr>
          <p:cNvPr id="26" name="Obraz — symbol zastępczy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l-PL" noProof="0"/>
              <a:t>Kliknij ikonę, aby dodać obraz</a:t>
            </a:r>
            <a:endParaRPr lang="pl-PL" noProof="0" dirty="0"/>
          </a:p>
        </p:txBody>
      </p:sp>
      <p:sp>
        <p:nvSpPr>
          <p:cNvPr id="27" name="Tekst — symbol zastępczy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3" name="Data — symbol zastępczy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82F18B2-9315-4E04-8E50-7929DA4C60FA}" type="datetime1">
              <a:rPr lang="pl-PL" smtClean="0"/>
              <a:t>12.01.2021</a:t>
            </a:fld>
            <a:endParaRPr lang="pl-PL" dirty="0"/>
          </a:p>
        </p:txBody>
      </p:sp>
      <p:sp>
        <p:nvSpPr>
          <p:cNvPr id="4" name="Stopka — symbol zastępczy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 dirty="0"/>
          </a:p>
        </p:txBody>
      </p:sp>
      <p:sp>
        <p:nvSpPr>
          <p:cNvPr id="5" name="Numer slajdu — symbol zastępczy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t>‹#›</a:t>
            </a:fld>
            <a:endParaRPr lang="pl-PL" noProof="0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</a:t>
            </a:r>
            <a:endParaRPr lang="pl-PL" noProof="0" dirty="0"/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 rtlCol="0"/>
          <a:lstStyle/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2BAA46D-A478-471C-AF8F-436561DED7D6}" type="datetime1">
              <a:rPr lang="pl-PL" smtClean="0"/>
              <a:t>12.01.2021</a:t>
            </a:fld>
            <a:endParaRPr lang="pl-PL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t>‹#›</a:t>
            </a:fld>
            <a:endParaRPr lang="pl-PL" noProof="0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az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 rtlCol="0"/>
          <a:lstStyle>
            <a:lvl1pPr algn="l">
              <a:defRPr/>
            </a:lvl1pPr>
          </a:lstStyle>
          <a:p>
            <a:pPr rtl="0"/>
            <a:r>
              <a:rPr lang="pl-PL" noProof="0"/>
              <a:t>Kliknij, aby edytować styl</a:t>
            </a:r>
            <a:endParaRPr lang="pl-PL" noProof="0" dirty="0"/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 rtlCol="0"/>
          <a:lstStyle/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 rtlCol="0"/>
          <a:lstStyle>
            <a:lvl1pPr algn="r">
              <a:defRPr/>
            </a:lvl1pPr>
          </a:lstStyle>
          <a:p>
            <a:fld id="{478145EB-A840-4A8F-9D5B-8CC6BF777E5C}" type="datetime1">
              <a:rPr lang="pl-PL" smtClean="0"/>
              <a:t>12.01.2021</a:t>
            </a:fld>
            <a:endParaRPr lang="pl-PL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 rtlCol="0"/>
          <a:lstStyle/>
          <a:p>
            <a:pPr rtl="0"/>
            <a:endParaRPr lang="pl-PL" noProof="0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t>‹#›</a:t>
            </a:fld>
            <a:endParaRPr lang="pl-PL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</a:t>
            </a:r>
            <a:endParaRPr lang="pl-PL" noProof="0" dirty="0"/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8B1F61A-C543-4B23-A3EC-84FB2CF611C5}" type="datetime1">
              <a:rPr lang="pl-PL" smtClean="0"/>
              <a:t>12.01.2021</a:t>
            </a:fld>
            <a:endParaRPr lang="pl-PL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t>‹#›</a:t>
            </a:fld>
            <a:endParaRPr lang="pl-PL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raz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rtlCol="0" anchor="b">
            <a:normAutofit/>
          </a:bodyPr>
          <a:lstStyle>
            <a:lvl1pPr algn="r">
              <a:defRPr sz="4000"/>
            </a:lvl1pPr>
          </a:lstStyle>
          <a:p>
            <a:pPr rtl="0"/>
            <a:r>
              <a:rPr lang="pl-PL" noProof="0"/>
              <a:t>Kliknij, aby edytować styl</a:t>
            </a:r>
            <a:endParaRPr lang="pl-PL" noProof="0" dirty="0"/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 rtlCol="0"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 rtlCol="0"/>
          <a:lstStyle>
            <a:lvl1pPr algn="r">
              <a:defRPr/>
            </a:lvl1pPr>
          </a:lstStyle>
          <a:p>
            <a:fld id="{7012BAF6-C5B4-4BF8-8A51-C6BCB2B5D44B}" type="datetime1">
              <a:rPr lang="pl-PL" smtClean="0"/>
              <a:t>12.01.2021</a:t>
            </a:fld>
            <a:endParaRPr lang="pl-PL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 rtlCol="0"/>
          <a:lstStyle/>
          <a:p>
            <a:pPr rtl="0"/>
            <a:endParaRPr lang="pl-PL" noProof="0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t>‹#›</a:t>
            </a:fld>
            <a:endParaRPr lang="pl-PL" noProof="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</a:t>
            </a:r>
            <a:endParaRPr lang="pl-PL" noProof="0" dirty="0"/>
          </a:p>
        </p:txBody>
      </p:sp>
      <p:sp>
        <p:nvSpPr>
          <p:cNvPr id="3" name="Zawartość — symbol zastępczy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 rtlCol="0"/>
          <a:lstStyle/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 rtlCol="0"/>
          <a:lstStyle/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475556A-2BA2-45B8-AFC4-CD4FF250E216}" type="datetime1">
              <a:rPr lang="pl-PL" smtClean="0"/>
              <a:t>12.01.2021</a:t>
            </a:fld>
            <a:endParaRPr lang="pl-PL" dirty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 dirty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t>‹#›</a:t>
            </a:fld>
            <a:endParaRPr lang="pl-PL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 rtlCol="0"/>
          <a:lstStyle/>
          <a:p>
            <a:pPr rtl="0"/>
            <a:r>
              <a:rPr lang="pl-PL" noProof="0"/>
              <a:t>Kliknij, aby edytować styl</a:t>
            </a:r>
            <a:endParaRPr lang="pl-PL" noProof="0" dirty="0"/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 rtlCol="0"/>
          <a:lstStyle/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5" name="Tekst — symbol zastępczy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6" name="Zawartość — symbol zastępczy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 rtlCol="0"/>
          <a:lstStyle/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7" name="Data — symbol zastępczy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414FA1C-4CAD-42C5-B1B7-8DF60237691E}" type="datetime1">
              <a:rPr lang="pl-PL" smtClean="0"/>
              <a:t>12.01.2021</a:t>
            </a:fld>
            <a:endParaRPr lang="pl-PL" dirty="0"/>
          </a:p>
        </p:txBody>
      </p:sp>
      <p:sp>
        <p:nvSpPr>
          <p:cNvPr id="8" name="Stopka — symbol zastępczy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 dirty="0"/>
          </a:p>
        </p:txBody>
      </p:sp>
      <p:sp>
        <p:nvSpPr>
          <p:cNvPr id="9" name="Numer slajdu — symbol zastępczy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t>‹#›</a:t>
            </a:fld>
            <a:endParaRPr lang="pl-PL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</a:t>
            </a:r>
            <a:endParaRPr lang="pl-PL" noProof="0" dirty="0"/>
          </a:p>
        </p:txBody>
      </p:sp>
      <p:sp>
        <p:nvSpPr>
          <p:cNvPr id="3" name="Data — symbol zastępczy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01CA22E-68BA-4BAC-8653-C97433B8DD6F}" type="datetime1">
              <a:rPr lang="pl-PL" smtClean="0"/>
              <a:t>12.01.2021</a:t>
            </a:fld>
            <a:endParaRPr lang="pl-PL" dirty="0"/>
          </a:p>
        </p:txBody>
      </p:sp>
      <p:sp>
        <p:nvSpPr>
          <p:cNvPr id="4" name="Stopka — symbol zastępczy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 dirty="0"/>
          </a:p>
        </p:txBody>
      </p:sp>
      <p:sp>
        <p:nvSpPr>
          <p:cNvPr id="5" name="Numer slajdu — symbol zastępczy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t>‹#›</a:t>
            </a:fld>
            <a:endParaRPr lang="pl-PL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a — symbol zastępczy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4C47F74-5738-4C0A-966A-FE504C3CCF24}" type="datetime1">
              <a:rPr lang="pl-PL" smtClean="0"/>
              <a:t>12.01.2021</a:t>
            </a:fld>
            <a:endParaRPr lang="pl-PL" dirty="0"/>
          </a:p>
        </p:txBody>
      </p:sp>
      <p:sp>
        <p:nvSpPr>
          <p:cNvPr id="3" name="Stopka — symbol zastępczy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 dirty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t>‹#›</a:t>
            </a:fld>
            <a:endParaRPr lang="pl-PL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rtlCol="0" anchor="b"/>
          <a:lstStyle>
            <a:lvl1pPr algn="l">
              <a:defRPr sz="3200"/>
            </a:lvl1pPr>
          </a:lstStyle>
          <a:p>
            <a:pPr rtl="0"/>
            <a:r>
              <a:rPr lang="pl-PL" noProof="0"/>
              <a:t>Kliknij, aby edytować styl</a:t>
            </a:r>
            <a:endParaRPr lang="pl-PL" noProof="0" dirty="0"/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rtlCol="0" anchor="ctr"/>
          <a:lstStyle/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61BD683-257F-424A-8D0C-6A78B79B2FAD}" type="datetime1">
              <a:rPr lang="pl-PL" smtClean="0"/>
              <a:t>12.01.2021</a:t>
            </a:fld>
            <a:endParaRPr lang="pl-PL" dirty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 dirty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t>‹#›</a:t>
            </a:fld>
            <a:endParaRPr lang="pl-PL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rtlCol="0" anchor="b"/>
          <a:lstStyle>
            <a:lvl1pPr algn="l">
              <a:defRPr sz="3200"/>
            </a:lvl1pPr>
          </a:lstStyle>
          <a:p>
            <a:pPr rtl="0"/>
            <a:r>
              <a:rPr lang="pl-PL" noProof="0"/>
              <a:t>Kliknij, aby edytować styl</a:t>
            </a:r>
            <a:endParaRPr lang="pl-PL" noProof="0" dirty="0"/>
          </a:p>
        </p:txBody>
      </p:sp>
      <p:sp>
        <p:nvSpPr>
          <p:cNvPr id="3" name="Obraz — symbol zastępczy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l-PL" noProof="0"/>
              <a:t>Kliknij ikonę, aby dodać obraz</a:t>
            </a:r>
            <a:endParaRPr lang="pl-PL" noProof="0" dirty="0"/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FFB7F2A-DF0A-4365-8D86-247BC7F70264}" type="datetime1">
              <a:rPr lang="pl-PL" smtClean="0"/>
              <a:t>12.01.2021</a:t>
            </a:fld>
            <a:endParaRPr lang="pl-PL" dirty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 dirty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t>‹#›</a:t>
            </a:fld>
            <a:endParaRPr lang="pl-PL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ytuł — symbol zastępczy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l-PL" noProof="0" dirty="0"/>
              <a:t>Kliknij, aby edytować styl wzorca tytułu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l-PL" noProof="0" dirty="0"/>
              <a:t>Kliknij, aby edytować style wzorca tekstu</a:t>
            </a:r>
          </a:p>
          <a:p>
            <a:pPr lvl="1" rtl="0"/>
            <a:r>
              <a:rPr lang="pl-PL" noProof="0" dirty="0"/>
              <a:t>Drugi poziom</a:t>
            </a:r>
          </a:p>
          <a:p>
            <a:pPr lvl="2" rtl="0"/>
            <a:r>
              <a:rPr lang="pl-PL" noProof="0" dirty="0"/>
              <a:t>Trzeci poziom</a:t>
            </a:r>
          </a:p>
          <a:p>
            <a:pPr lvl="3" rtl="0"/>
            <a:r>
              <a:rPr lang="pl-PL" noProof="0" dirty="0"/>
              <a:t>Czwarty poziom</a:t>
            </a:r>
          </a:p>
          <a:p>
            <a:pPr lvl="4" rtl="0"/>
            <a:r>
              <a:rPr lang="pl-PL" noProof="0" dirty="0"/>
              <a:t>Piąty poziom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4E6A7-D5E2-4931-9E7E-B88D860FED0D}" type="datetime1">
              <a:rPr lang="pl-PL" smtClean="0"/>
              <a:t>12.01.2021</a:t>
            </a:fld>
            <a:endParaRPr lang="pl-PL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l-PL" noProof="0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pl-PL" noProof="0" smtClean="0"/>
              <a:pPr/>
              <a:t>‹#›</a:t>
            </a:fld>
            <a:endParaRPr lang="pl-PL" noProof="0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mysql.com/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://www.spring.io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maven.apache.org/" TargetMode="External"/><Relationship Id="rId5" Type="http://schemas.openxmlformats.org/officeDocument/2006/relationships/hyperlink" Target="http://www.jetbrains.com/idea/" TargetMode="External"/><Relationship Id="rId10" Type="http://schemas.openxmlformats.org/officeDocument/2006/relationships/hyperlink" Target="http://www.postman.com/" TargetMode="External"/><Relationship Id="rId4" Type="http://schemas.openxmlformats.org/officeDocument/2006/relationships/hyperlink" Target="http://www.hibernate.org/" TargetMode="External"/><Relationship Id="rId9" Type="http://schemas.openxmlformats.org/officeDocument/2006/relationships/hyperlink" Target="http://www.oracle.com/pl/java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Prostokąt 16">
            <a:extLst>
              <a:ext uri="{FF2B5EF4-FFF2-40B4-BE49-F238E27FC236}">
                <a16:creationId xmlns:a16="http://schemas.microsoft.com/office/drawing/2014/main" id="{50496C6C-A85F-426B-9ED1-3444166CE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8DE5CD8D-E704-46A1-BC3E-9A644A9FF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483" y="821265"/>
            <a:ext cx="6098705" cy="5222117"/>
          </a:xfrm>
        </p:spPr>
        <p:txBody>
          <a:bodyPr rtlCol="0" anchor="ctr">
            <a:normAutofit/>
          </a:bodyPr>
          <a:lstStyle/>
          <a:p>
            <a:pPr algn="r"/>
            <a:r>
              <a:rPr lang="pl-PL" sz="4400" dirty="0"/>
              <a:t>Projekt oprogramowania do zarządzania elektronicznym indeksem</a:t>
            </a:r>
          </a:p>
        </p:txBody>
      </p:sp>
      <p:cxnSp>
        <p:nvCxnSpPr>
          <p:cNvPr id="19" name="Łącznik prosty 18">
            <a:extLst>
              <a:ext uri="{FF2B5EF4-FFF2-40B4-BE49-F238E27FC236}">
                <a16:creationId xmlns:a16="http://schemas.microsoft.com/office/drawing/2014/main" id="{AD0EF22F-5D3C-4240-8C32-1B20803E5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97108" y="1923563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odtytuł 2">
            <a:extLst>
              <a:ext uri="{FF2B5EF4-FFF2-40B4-BE49-F238E27FC236}">
                <a16:creationId xmlns:a16="http://schemas.microsoft.com/office/drawing/2014/main" id="{E309A740-48C5-4AE5-879B-F567D3D7AC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03028" y="821265"/>
            <a:ext cx="3265713" cy="5222117"/>
          </a:xfrm>
        </p:spPr>
        <p:txBody>
          <a:bodyPr rtlCol="0" anchor="ctr">
            <a:normAutofit/>
          </a:bodyPr>
          <a:lstStyle/>
          <a:p>
            <a:pPr rtl="0"/>
            <a:r>
              <a:rPr lang="pl-PL" dirty="0"/>
              <a:t>Autor: </a:t>
            </a:r>
          </a:p>
          <a:p>
            <a:pPr rtl="0"/>
            <a:r>
              <a:rPr lang="pl-PL" dirty="0"/>
              <a:t>Patryk Gola</a:t>
            </a:r>
          </a:p>
          <a:p>
            <a:pPr rtl="0"/>
            <a:br>
              <a:rPr lang="pl-PL" dirty="0"/>
            </a:br>
            <a:r>
              <a:rPr lang="pl-PL" dirty="0"/>
              <a:t>Promotor:</a:t>
            </a:r>
          </a:p>
          <a:p>
            <a:r>
              <a:rPr lang="pl-PL" dirty="0"/>
              <a:t>dr inż. Ślusarczyk Przemysław</a:t>
            </a:r>
          </a:p>
          <a:p>
            <a:pPr rtl="0"/>
            <a:endParaRPr lang="pl-PL" dirty="0"/>
          </a:p>
        </p:txBody>
      </p:sp>
      <p:pic>
        <p:nvPicPr>
          <p:cNvPr id="21" name="Obraz 20">
            <a:extLst>
              <a:ext uri="{FF2B5EF4-FFF2-40B4-BE49-F238E27FC236}">
                <a16:creationId xmlns:a16="http://schemas.microsoft.com/office/drawing/2014/main" id="{D912EF34-0253-41FD-9940-D8FBB7DE7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7545075" y="2187578"/>
            <a:ext cx="6857999" cy="2482850"/>
          </a:xfrm>
          <a:prstGeom prst="rect">
            <a:avLst/>
          </a:prstGeom>
        </p:spPr>
      </p:pic>
      <p:pic>
        <p:nvPicPr>
          <p:cNvPr id="1026" name="Picture 2" descr="Zobacz obraz źródłowy">
            <a:extLst>
              <a:ext uri="{FF2B5EF4-FFF2-40B4-BE49-F238E27FC236}">
                <a16:creationId xmlns:a16="http://schemas.microsoft.com/office/drawing/2014/main" id="{79BC4849-6F50-4131-8AC6-6E95A9F799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2569" y="5836585"/>
            <a:ext cx="2381213" cy="952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3588F662-0897-4D70-BDC5-F112601264AD}"/>
              </a:ext>
            </a:extLst>
          </p:cNvPr>
          <p:cNvSpPr txBox="1"/>
          <p:nvPr/>
        </p:nvSpPr>
        <p:spPr>
          <a:xfrm>
            <a:off x="7879528" y="4941083"/>
            <a:ext cx="2161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Kielce 11.01.2021</a:t>
            </a:r>
          </a:p>
          <a:p>
            <a:r>
              <a:rPr lang="pl-PL" dirty="0"/>
              <a:t>Rok 2020/2021</a:t>
            </a:r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DE691A7B-6DFD-4E3A-9694-9B39B6615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pl-PL" noProof="0" smtClean="0"/>
              <a:t>1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37546649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50000">
              <a:schemeClr val="tx1">
                <a:lumMod val="95000"/>
              </a:schemeClr>
            </a:gs>
            <a:gs pos="100000">
              <a:schemeClr val="tx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6F70BF4-5C42-4799-ABD9-991E5C0F0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4400" dirty="0">
                <a:solidFill>
                  <a:schemeClr val="bg1"/>
                </a:solidFill>
              </a:rPr>
              <a:t>SQL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C6989B1-12B4-498D-A6DC-B15837A8F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2400" dirty="0">
                <a:solidFill>
                  <a:schemeClr val="bg1"/>
                </a:solidFill>
              </a:rPr>
              <a:t>SQL jest najpopularniejszym językiem strukturalnym zapytań, używanym do tworzenia, modyfikowania baz danych oraz umieszczania </a:t>
            </a:r>
            <a:br>
              <a:rPr lang="pl-PL" sz="2400" dirty="0">
                <a:solidFill>
                  <a:schemeClr val="bg1"/>
                </a:solidFill>
              </a:rPr>
            </a:br>
            <a:r>
              <a:rPr lang="pl-PL" sz="2400" dirty="0">
                <a:solidFill>
                  <a:schemeClr val="bg1"/>
                </a:solidFill>
              </a:rPr>
              <a:t>i pobierania danych z baz danych. </a:t>
            </a:r>
          </a:p>
          <a:p>
            <a:pPr marL="0" indent="0">
              <a:buNone/>
            </a:pPr>
            <a:r>
              <a:rPr lang="pl-PL" sz="2400" dirty="0">
                <a:solidFill>
                  <a:schemeClr val="bg1"/>
                </a:solidFill>
              </a:rPr>
              <a:t>Należy on do języków deklaratywnych.</a:t>
            </a:r>
            <a:br>
              <a:rPr lang="pl-PL" sz="2400" dirty="0">
                <a:solidFill>
                  <a:schemeClr val="bg1"/>
                </a:solidFill>
              </a:rPr>
            </a:br>
            <a:endParaRPr lang="pl-PL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l-PL" sz="2400" dirty="0">
                <a:solidFill>
                  <a:schemeClr val="bg1"/>
                </a:solidFill>
              </a:rPr>
              <a:t>Bazy danych oparte na SQL pozwalają na efektywne tworzenie zapytań i statystyk, a także ułatwiają pracę ze skomplikowanymi, relacyjnymi danymi.</a:t>
            </a:r>
          </a:p>
          <a:p>
            <a:pPr marL="0" indent="0">
              <a:buNone/>
            </a:pPr>
            <a:endParaRPr lang="pl-PL" sz="2400" dirty="0">
              <a:solidFill>
                <a:schemeClr val="bg1"/>
              </a:solidFill>
            </a:endParaRP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3803B74-708E-4992-AF87-D1C122EA6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pl-PL" noProof="0" smtClean="0"/>
              <a:t>10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2436364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50000">
              <a:schemeClr val="tx1">
                <a:lumMod val="95000"/>
              </a:schemeClr>
            </a:gs>
            <a:gs pos="100000">
              <a:schemeClr val="tx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6F70BF4-5C42-4799-ABD9-991E5C0F0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4400" dirty="0">
                <a:solidFill>
                  <a:schemeClr val="bg1"/>
                </a:solidFill>
              </a:rPr>
              <a:t>Spring Framework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C6989B1-12B4-498D-A6DC-B15837A8F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pl-PL" sz="2400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l-PL" sz="2400" dirty="0">
                <a:solidFill>
                  <a:schemeClr val="bg1"/>
                </a:solidFill>
              </a:rPr>
              <a:t>Spring jest to najpopularniejszym framework Java, głównie dlatego ponieważ skupia się on na szybkości i prostocie produktywności.</a:t>
            </a:r>
            <a:br>
              <a:rPr lang="pl-PL" sz="2400" dirty="0">
                <a:solidFill>
                  <a:schemeClr val="bg1"/>
                </a:solidFill>
              </a:rPr>
            </a:br>
            <a:endParaRPr lang="pl-PL" sz="2400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l-PL" sz="2400" dirty="0">
                <a:solidFill>
                  <a:schemeClr val="bg1"/>
                </a:solidFill>
              </a:rPr>
              <a:t>Sprawia, że programowanie w Javie jest szybsze, łatwiejsze </a:t>
            </a:r>
            <a:br>
              <a:rPr lang="pl-PL" sz="2400" dirty="0">
                <a:solidFill>
                  <a:schemeClr val="bg1"/>
                </a:solidFill>
              </a:rPr>
            </a:br>
            <a:r>
              <a:rPr lang="pl-PL" sz="2400" dirty="0">
                <a:solidFill>
                  <a:schemeClr val="bg1"/>
                </a:solidFill>
              </a:rPr>
              <a:t>i bezpieczniejsze dla każdego użytkownika.</a:t>
            </a: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93C2D23-37A9-46AF-B4F5-0D5170458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pl-PL" noProof="0" smtClean="0"/>
              <a:t>11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3543588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50000">
              <a:schemeClr val="tx1">
                <a:lumMod val="95000"/>
              </a:schemeClr>
            </a:gs>
            <a:gs pos="100000">
              <a:schemeClr val="tx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6F70BF4-5C42-4799-ABD9-991E5C0F0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615043"/>
          </a:xfrm>
        </p:spPr>
        <p:txBody>
          <a:bodyPr anchor="b">
            <a:norm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Intellij IDEA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2A56A8CC-99E7-4342-B426-DF317CCC66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8843" y="2471056"/>
            <a:ext cx="4114800" cy="3094485"/>
          </a:xfrm>
        </p:spPr>
        <p:txBody>
          <a:bodyPr/>
          <a:lstStyle/>
          <a:p>
            <a:r>
              <a:rPr lang="pl-PL">
                <a:solidFill>
                  <a:schemeClr val="bg1"/>
                </a:solidFill>
              </a:rPr>
              <a:t>Jest to zintegrowane środowisko programistyczne od firmy JetBrains, </a:t>
            </a:r>
            <a:br>
              <a:rPr lang="pl-PL">
                <a:solidFill>
                  <a:schemeClr val="bg1"/>
                </a:solidFill>
              </a:rPr>
            </a:br>
            <a:r>
              <a:rPr lang="pl-PL">
                <a:solidFill>
                  <a:schemeClr val="bg1"/>
                </a:solidFill>
              </a:rPr>
              <a:t>które daje możliwość na szybsze tworzenie aplikacji, programów </a:t>
            </a:r>
            <a:br>
              <a:rPr lang="pl-PL">
                <a:solidFill>
                  <a:schemeClr val="bg1"/>
                </a:solidFill>
              </a:rPr>
            </a:br>
            <a:r>
              <a:rPr lang="pl-PL">
                <a:solidFill>
                  <a:schemeClr val="bg1"/>
                </a:solidFill>
              </a:rPr>
              <a:t>w różnych językach programowania takich jak Java, Kotlin, JavaScript</a:t>
            </a:r>
            <a:br>
              <a:rPr lang="pl-PL">
                <a:solidFill>
                  <a:schemeClr val="bg1"/>
                </a:solidFill>
              </a:rPr>
            </a:br>
            <a:r>
              <a:rPr lang="pl-PL">
                <a:solidFill>
                  <a:schemeClr val="bg1"/>
                </a:solidFill>
              </a:rPr>
              <a:t>dodatkowo współgra ono z wieloma framework’ami stworzonymi </a:t>
            </a:r>
            <a:br>
              <a:rPr lang="pl-PL">
                <a:solidFill>
                  <a:schemeClr val="bg1"/>
                </a:solidFill>
              </a:rPr>
            </a:br>
            <a:r>
              <a:rPr lang="pl-PL">
                <a:solidFill>
                  <a:schemeClr val="bg1"/>
                </a:solidFill>
              </a:rPr>
              <a:t>pod te języki programowania.</a:t>
            </a:r>
            <a:br>
              <a:rPr lang="pl-PL">
                <a:solidFill>
                  <a:schemeClr val="bg1"/>
                </a:solidFill>
              </a:rPr>
            </a:br>
            <a:br>
              <a:rPr lang="pl-PL">
                <a:solidFill>
                  <a:schemeClr val="bg1"/>
                </a:solidFill>
              </a:rPr>
            </a:br>
            <a:r>
              <a:rPr lang="pl-PL">
                <a:solidFill>
                  <a:schemeClr val="bg1"/>
                </a:solidFill>
              </a:rPr>
              <a:t>Wybrałem je ze względu na intuicyjność, szybkość działania, </a:t>
            </a:r>
            <a:br>
              <a:rPr lang="pl-PL">
                <a:solidFill>
                  <a:schemeClr val="bg1"/>
                </a:solidFill>
              </a:rPr>
            </a:br>
            <a:r>
              <a:rPr lang="pl-PL">
                <a:solidFill>
                  <a:schemeClr val="bg1"/>
                </a:solidFill>
              </a:rPr>
              <a:t>wygodę użytkowania oraz możliwości.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93C2D23-37A9-46AF-B4F5-0D5170458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63000" y="381000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6D22F896-40B5-4ADD-8801-0D06FADFA095}" type="slidenum">
              <a:rPr lang="pl-PL" noProof="0" smtClean="0"/>
              <a:pPr rtl="0">
                <a:spcAft>
                  <a:spcPts val="600"/>
                </a:spcAft>
              </a:pPr>
              <a:t>12</a:t>
            </a:fld>
            <a:endParaRPr lang="pl-PL" noProof="0"/>
          </a:p>
        </p:txBody>
      </p:sp>
      <p:sp>
        <p:nvSpPr>
          <p:cNvPr id="7" name="Symbol zastępczy zawartości 6">
            <a:extLst>
              <a:ext uri="{FF2B5EF4-FFF2-40B4-BE49-F238E27FC236}">
                <a16:creationId xmlns:a16="http://schemas.microsoft.com/office/drawing/2014/main" id="{A1BBEBD8-DDDB-4718-AEE0-63C4A81C1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CF2D57E4-277A-4845-9B5D-F6FE837C2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5582" y="746124"/>
            <a:ext cx="7049461" cy="5472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490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50000">
              <a:schemeClr val="tx1">
                <a:lumMod val="95000"/>
              </a:schemeClr>
            </a:gs>
            <a:gs pos="100000">
              <a:schemeClr val="tx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6F70BF4-5C42-4799-ABD9-991E5C0F0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4400" dirty="0">
                <a:solidFill>
                  <a:schemeClr val="bg1"/>
                </a:solidFill>
              </a:rPr>
              <a:t>Implementacja</a:t>
            </a: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93C2D23-37A9-46AF-B4F5-0D5170458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pl-PL" noProof="0" smtClean="0"/>
              <a:t>13</a:t>
            </a:fld>
            <a:endParaRPr lang="pl-PL" noProof="0" dirty="0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B6792855-4806-49CA-8F9C-9FCF7F6FC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410" y="2075649"/>
            <a:ext cx="3598379" cy="4643487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0F857FA7-A61F-425C-98DA-52DCCF9239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4778" y="2057401"/>
            <a:ext cx="5141422" cy="4661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534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50000">
              <a:schemeClr val="tx1">
                <a:lumMod val="95000"/>
              </a:schemeClr>
            </a:gs>
            <a:gs pos="100000">
              <a:schemeClr val="tx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6F70BF4-5C42-4799-ABD9-991E5C0F0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4400" dirty="0">
                <a:solidFill>
                  <a:schemeClr val="bg1"/>
                </a:solidFill>
              </a:rPr>
              <a:t>Implementacja cd. </a:t>
            </a: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93C2D23-37A9-46AF-B4F5-0D5170458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pl-PL" noProof="0" smtClean="0"/>
              <a:t>14</a:t>
            </a:fld>
            <a:endParaRPr lang="pl-PL" noProof="0" dirty="0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3A321775-4A94-428F-9921-1962AB1B0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04" y="2274556"/>
            <a:ext cx="4533992" cy="4227424"/>
          </a:xfrm>
          <a:prstGeom prst="rect">
            <a:avLst/>
          </a:prstGeom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E3B41C3A-58FE-4C25-B433-CD08C249BD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4599" y="2249576"/>
            <a:ext cx="5670347" cy="422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0506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Prostokąt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dirty="0"/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Obraz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2161" y="431864"/>
            <a:ext cx="7971294" cy="1779322"/>
          </a:xfrm>
        </p:spPr>
        <p:txBody>
          <a:bodyPr rtlCol="0">
            <a:normAutofit/>
          </a:bodyPr>
          <a:lstStyle/>
          <a:p>
            <a:pPr algn="ctr"/>
            <a:r>
              <a:rPr lang="pl-PL" sz="4800" dirty="0"/>
              <a:t>PODSUMOWANIE</a:t>
            </a:r>
          </a:p>
        </p:txBody>
      </p:sp>
      <p:sp>
        <p:nvSpPr>
          <p:cNvPr id="6" name="Symbol zastępczy zawartości 2">
            <a:extLst>
              <a:ext uri="{FF2B5EF4-FFF2-40B4-BE49-F238E27FC236}">
                <a16:creationId xmlns:a16="http://schemas.microsoft.com/office/drawing/2014/main" id="{8F95CF7C-2684-45B2-9DA4-AEB162E42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1709" y="2194560"/>
            <a:ext cx="5469776" cy="4024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400" dirty="0"/>
              <a:t>Wspó</a:t>
            </a:r>
            <a:r>
              <a:rPr lang="pl-PL" dirty="0"/>
              <a:t>łcześnie uczelnie takie </a:t>
            </a:r>
            <a:br>
              <a:rPr lang="pl-PL" dirty="0"/>
            </a:br>
            <a:r>
              <a:rPr lang="pl-PL" dirty="0"/>
              <a:t>jak Uniwersytet Jana Kochanowskiego w Kielcach posiada wielu studentów, którzy w codziennym życiu mają styczność z pozyskiwaniem informacji zawartych na systemach internetowych do obsługi elektronicznych indeksów.</a:t>
            </a:r>
          </a:p>
          <a:p>
            <a:pPr marL="0" indent="0">
              <a:buNone/>
            </a:pPr>
            <a:r>
              <a:rPr lang="pl-PL" dirty="0"/>
              <a:t>Zarazem ludzie chętniej sięgają do alternatyw aplikacji stworzonych pod mobilne urządzenia.</a:t>
            </a:r>
            <a:endParaRPr lang="pl-PL" sz="2400" dirty="0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6B49D76B-B2DE-4702-81B8-2A188AFE5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pl-PL" noProof="0" smtClean="0"/>
              <a:t>15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17717466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Prostokąt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dirty="0"/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Obraz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2161" y="431864"/>
            <a:ext cx="7971294" cy="1779322"/>
          </a:xfrm>
        </p:spPr>
        <p:txBody>
          <a:bodyPr rtlCol="0">
            <a:normAutofit/>
          </a:bodyPr>
          <a:lstStyle/>
          <a:p>
            <a:pPr algn="ctr"/>
            <a:r>
              <a:rPr lang="pl-PL" sz="4800" dirty="0"/>
              <a:t>Źródła	</a:t>
            </a:r>
          </a:p>
        </p:txBody>
      </p:sp>
      <p:sp>
        <p:nvSpPr>
          <p:cNvPr id="6" name="Symbol zastępczy zawartości 2">
            <a:extLst>
              <a:ext uri="{FF2B5EF4-FFF2-40B4-BE49-F238E27FC236}">
                <a16:creationId xmlns:a16="http://schemas.microsoft.com/office/drawing/2014/main" id="{8F95CF7C-2684-45B2-9DA4-AEB162E42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6118" y="2643050"/>
            <a:ext cx="7680958" cy="3550330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pl-PL" sz="1800" dirty="0"/>
              <a:t>Hibernate: </a:t>
            </a:r>
            <a:r>
              <a:rPr lang="pl-PL" sz="1800" dirty="0">
                <a:hlinkClick r:id="rId4"/>
              </a:rPr>
              <a:t>www.hibernate.org</a:t>
            </a:r>
            <a:endParaRPr lang="pl-PL" sz="1800" dirty="0"/>
          </a:p>
          <a:p>
            <a:pPr>
              <a:buFontTx/>
              <a:buChar char="-"/>
            </a:pPr>
            <a:r>
              <a:rPr lang="pl-PL" sz="1800" dirty="0"/>
              <a:t>Intellij Idea: </a:t>
            </a:r>
            <a:r>
              <a:rPr lang="pl-PL" sz="1800" dirty="0">
                <a:hlinkClick r:id="rId5"/>
              </a:rPr>
              <a:t>www.jetbrains.com/idea/</a:t>
            </a:r>
            <a:endParaRPr lang="pl-PL" sz="1800" dirty="0"/>
          </a:p>
          <a:p>
            <a:pPr>
              <a:buFontTx/>
              <a:buChar char="-"/>
            </a:pPr>
            <a:r>
              <a:rPr lang="pl-PL" sz="1800" dirty="0"/>
              <a:t>Maven: </a:t>
            </a:r>
            <a:r>
              <a:rPr lang="pl-PL" sz="1800" dirty="0">
                <a:hlinkClick r:id="rId6"/>
              </a:rPr>
              <a:t>www.maven.apache.org</a:t>
            </a:r>
            <a:endParaRPr lang="pl-PL" sz="1800" dirty="0">
              <a:hlinkClick r:id="rId7"/>
            </a:endParaRPr>
          </a:p>
          <a:p>
            <a:pPr>
              <a:buFontTx/>
              <a:buChar char="-"/>
            </a:pPr>
            <a:r>
              <a:rPr lang="pl-PL" sz="1800" dirty="0"/>
              <a:t>MySQL: </a:t>
            </a:r>
            <a:r>
              <a:rPr lang="pl-PL" sz="1800" dirty="0">
                <a:hlinkClick r:id="rId8"/>
              </a:rPr>
              <a:t>www.mysql.com</a:t>
            </a:r>
            <a:endParaRPr lang="pl-PL" sz="1800" dirty="0"/>
          </a:p>
          <a:p>
            <a:pPr>
              <a:buFontTx/>
              <a:buChar char="-"/>
            </a:pPr>
            <a:r>
              <a:rPr lang="pl-PL" sz="1800" dirty="0"/>
              <a:t>Java: </a:t>
            </a:r>
            <a:r>
              <a:rPr lang="pl-PL" sz="1800" dirty="0">
                <a:hlinkClick r:id="rId9"/>
              </a:rPr>
              <a:t>www.Oracle.com/pl/java</a:t>
            </a:r>
            <a:endParaRPr lang="pl-PL" sz="1800" dirty="0"/>
          </a:p>
          <a:p>
            <a:pPr>
              <a:buFontTx/>
              <a:buChar char="-"/>
            </a:pPr>
            <a:r>
              <a:rPr lang="pl-PL" sz="1800" dirty="0"/>
              <a:t>Postman: </a:t>
            </a:r>
            <a:r>
              <a:rPr lang="pl-PL" sz="1800" dirty="0">
                <a:hlinkClick r:id="rId10"/>
              </a:rPr>
              <a:t>www.postman.com</a:t>
            </a:r>
            <a:r>
              <a:rPr lang="pl-PL" sz="1800" dirty="0"/>
              <a:t> </a:t>
            </a:r>
          </a:p>
          <a:p>
            <a:pPr>
              <a:buFontTx/>
              <a:buChar char="-"/>
            </a:pPr>
            <a:r>
              <a:rPr lang="pl-PL" sz="1800" dirty="0"/>
              <a:t>Spring Framework: </a:t>
            </a:r>
            <a:r>
              <a:rPr lang="pl-PL" sz="1800" dirty="0">
                <a:hlinkClick r:id="rId7"/>
              </a:rPr>
              <a:t>www.spring.io</a:t>
            </a:r>
            <a:endParaRPr lang="pl-PL" sz="1800" dirty="0"/>
          </a:p>
          <a:p>
            <a:pPr>
              <a:buFontTx/>
              <a:buChar char="-"/>
            </a:pPr>
            <a:r>
              <a:rPr lang="pl-PL" sz="1800" dirty="0"/>
              <a:t>J. Bloch "Java efektywne programowanie" Helion Gliwice 2018</a:t>
            </a:r>
          </a:p>
          <a:p>
            <a:pPr>
              <a:buFontTx/>
              <a:buChar char="-"/>
            </a:pPr>
            <a:r>
              <a:rPr lang="en-US" sz="1800" dirty="0"/>
              <a:t>W. Wheeler, J. White "Spring w praktyce" Helion Gliwice 2014</a:t>
            </a:r>
            <a:endParaRPr lang="pl-PL" sz="1800" dirty="0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6B49D76B-B2DE-4702-81B8-2A188AFE5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pl-PL" noProof="0" smtClean="0"/>
              <a:t>16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8732423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Prostokąt 16">
            <a:extLst>
              <a:ext uri="{FF2B5EF4-FFF2-40B4-BE49-F238E27FC236}">
                <a16:creationId xmlns:a16="http://schemas.microsoft.com/office/drawing/2014/main" id="{50496C6C-A85F-426B-9ED1-3444166CE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8DE5CD8D-E704-46A1-BC3E-9A644A9FF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483" y="821265"/>
            <a:ext cx="6098705" cy="5222117"/>
          </a:xfrm>
        </p:spPr>
        <p:txBody>
          <a:bodyPr rtlCol="0" anchor="ctr">
            <a:normAutofit/>
          </a:bodyPr>
          <a:lstStyle/>
          <a:p>
            <a:pPr algn="r"/>
            <a:r>
              <a:rPr lang="pl-PL" sz="4400" dirty="0"/>
              <a:t>Dziękuje za UWAGĘ </a:t>
            </a:r>
          </a:p>
        </p:txBody>
      </p:sp>
      <p:cxnSp>
        <p:nvCxnSpPr>
          <p:cNvPr id="19" name="Łącznik prosty 18">
            <a:extLst>
              <a:ext uri="{FF2B5EF4-FFF2-40B4-BE49-F238E27FC236}">
                <a16:creationId xmlns:a16="http://schemas.microsoft.com/office/drawing/2014/main" id="{AD0EF22F-5D3C-4240-8C32-1B20803E5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97108" y="1923563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odtytuł 2">
            <a:extLst>
              <a:ext uri="{FF2B5EF4-FFF2-40B4-BE49-F238E27FC236}">
                <a16:creationId xmlns:a16="http://schemas.microsoft.com/office/drawing/2014/main" id="{E309A740-48C5-4AE5-879B-F567D3D7AC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03028" y="821265"/>
            <a:ext cx="3265713" cy="5222117"/>
          </a:xfrm>
        </p:spPr>
        <p:txBody>
          <a:bodyPr rtlCol="0" anchor="ctr">
            <a:normAutofit/>
          </a:bodyPr>
          <a:lstStyle/>
          <a:p>
            <a:pPr rtl="0"/>
            <a:r>
              <a:rPr lang="pl-PL" dirty="0"/>
              <a:t>Patryk Gola</a:t>
            </a:r>
          </a:p>
          <a:p>
            <a:pPr rtl="0"/>
            <a:r>
              <a:rPr lang="pl-PL" dirty="0"/>
              <a:t>golap97@gmail.com</a:t>
            </a:r>
          </a:p>
        </p:txBody>
      </p:sp>
      <p:pic>
        <p:nvPicPr>
          <p:cNvPr id="21" name="Obraz 20">
            <a:extLst>
              <a:ext uri="{FF2B5EF4-FFF2-40B4-BE49-F238E27FC236}">
                <a16:creationId xmlns:a16="http://schemas.microsoft.com/office/drawing/2014/main" id="{D912EF34-0253-41FD-9940-D8FBB7DE7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7545075" y="2187578"/>
            <a:ext cx="6857999" cy="2482850"/>
          </a:xfrm>
          <a:prstGeom prst="rect">
            <a:avLst/>
          </a:prstGeom>
        </p:spPr>
      </p:pic>
      <p:pic>
        <p:nvPicPr>
          <p:cNvPr id="1026" name="Picture 2" descr="Zobacz obraz źródłowy">
            <a:extLst>
              <a:ext uri="{FF2B5EF4-FFF2-40B4-BE49-F238E27FC236}">
                <a16:creationId xmlns:a16="http://schemas.microsoft.com/office/drawing/2014/main" id="{79BC4849-6F50-4131-8AC6-6E95A9F799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2569" y="5836585"/>
            <a:ext cx="2381213" cy="952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83F7027-F5A5-428C-9D20-74F25B86B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pl-PL" noProof="0" smtClean="0"/>
              <a:t>17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32324060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Prostokąt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dirty="0"/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Obraz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2161" y="431864"/>
            <a:ext cx="7971294" cy="1779322"/>
          </a:xfrm>
        </p:spPr>
        <p:txBody>
          <a:bodyPr rtlCol="0">
            <a:normAutofit/>
          </a:bodyPr>
          <a:lstStyle/>
          <a:p>
            <a:pPr algn="ctr"/>
            <a:r>
              <a:rPr lang="pl-PL" sz="4800" dirty="0"/>
              <a:t>Plan prezentacji</a:t>
            </a:r>
          </a:p>
        </p:txBody>
      </p:sp>
      <p:sp>
        <p:nvSpPr>
          <p:cNvPr id="6" name="Symbol zastępczy zawartości 2">
            <a:extLst>
              <a:ext uri="{FF2B5EF4-FFF2-40B4-BE49-F238E27FC236}">
                <a16:creationId xmlns:a16="http://schemas.microsoft.com/office/drawing/2014/main" id="{8F95CF7C-2684-45B2-9DA4-AEB162E42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1709" y="2194560"/>
            <a:ext cx="5469776" cy="4024125"/>
          </a:xfrm>
        </p:spPr>
        <p:txBody>
          <a:bodyPr>
            <a:normAutofit lnSpcReduction="10000"/>
          </a:bodyPr>
          <a:lstStyle/>
          <a:p>
            <a:pPr>
              <a:buFontTx/>
              <a:buChar char="-"/>
            </a:pPr>
            <a:r>
              <a:rPr lang="pl-PL" sz="2400" dirty="0"/>
              <a:t>Wstęp</a:t>
            </a:r>
          </a:p>
          <a:p>
            <a:pPr>
              <a:buFontTx/>
              <a:buChar char="-"/>
            </a:pPr>
            <a:r>
              <a:rPr lang="pl-PL" sz="2400" dirty="0"/>
              <a:t>Motywacja</a:t>
            </a:r>
          </a:p>
          <a:p>
            <a:pPr>
              <a:buFontTx/>
              <a:buChar char="-"/>
            </a:pPr>
            <a:r>
              <a:rPr lang="pl-PL" sz="2400" dirty="0"/>
              <a:t>Cel pracy</a:t>
            </a:r>
          </a:p>
          <a:p>
            <a:pPr>
              <a:buFontTx/>
              <a:buChar char="-"/>
            </a:pPr>
            <a:r>
              <a:rPr lang="pl-PL" sz="2400" dirty="0"/>
              <a:t>Cele cząstkowe</a:t>
            </a:r>
          </a:p>
          <a:p>
            <a:pPr>
              <a:buFontTx/>
              <a:buChar char="-"/>
            </a:pPr>
            <a:r>
              <a:rPr lang="pl-PL" sz="2400" dirty="0"/>
              <a:t>Wizja</a:t>
            </a:r>
          </a:p>
          <a:p>
            <a:pPr>
              <a:buFontTx/>
              <a:buChar char="-"/>
            </a:pPr>
            <a:r>
              <a:rPr lang="pl-PL" sz="2400" dirty="0"/>
              <a:t>Technologie</a:t>
            </a:r>
          </a:p>
          <a:p>
            <a:pPr>
              <a:buFontTx/>
              <a:buChar char="-"/>
            </a:pPr>
            <a:r>
              <a:rPr lang="pl-PL" sz="2400" dirty="0"/>
              <a:t>Implementacja</a:t>
            </a:r>
          </a:p>
          <a:p>
            <a:pPr>
              <a:buFontTx/>
              <a:buChar char="-"/>
            </a:pPr>
            <a:r>
              <a:rPr lang="pl-PL" sz="2400" dirty="0"/>
              <a:t>Podsumowanie</a:t>
            </a:r>
          </a:p>
          <a:p>
            <a:pPr>
              <a:buFontTx/>
              <a:buChar char="-"/>
            </a:pPr>
            <a:r>
              <a:rPr lang="pl-PL" sz="2400" dirty="0"/>
              <a:t>Źródła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2D91B540-1A75-4182-A11C-0084CA575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pl-PL" noProof="0" smtClean="0"/>
              <a:t>2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21942331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Prostokąt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dirty="0"/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Obraz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2161" y="431864"/>
            <a:ext cx="7971294" cy="1779322"/>
          </a:xfrm>
        </p:spPr>
        <p:txBody>
          <a:bodyPr rtlCol="0">
            <a:normAutofit/>
          </a:bodyPr>
          <a:lstStyle/>
          <a:p>
            <a:pPr algn="ctr"/>
            <a:r>
              <a:rPr lang="pl-PL" sz="4800" dirty="0"/>
              <a:t>WSTĘP</a:t>
            </a:r>
          </a:p>
        </p:txBody>
      </p:sp>
      <p:sp>
        <p:nvSpPr>
          <p:cNvPr id="6" name="Symbol zastępczy zawartości 2">
            <a:extLst>
              <a:ext uri="{FF2B5EF4-FFF2-40B4-BE49-F238E27FC236}">
                <a16:creationId xmlns:a16="http://schemas.microsoft.com/office/drawing/2014/main" id="{8F95CF7C-2684-45B2-9DA4-AEB162E42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6786" y="2194560"/>
            <a:ext cx="5579622" cy="4024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400" dirty="0"/>
              <a:t>Moim tematem pracy dyplomowej jest „Projekt oprogramowania do zarządzania elektronicznym indeksem”, który w finalnej wersji ma być nowatorskim systemem </a:t>
            </a:r>
            <a:br>
              <a:rPr lang="pl-PL" sz="2400" dirty="0"/>
            </a:br>
            <a:r>
              <a:rPr lang="pl-PL" sz="2400" dirty="0"/>
              <a:t>s</a:t>
            </a:r>
            <a:r>
              <a:rPr lang="pl-PL" dirty="0"/>
              <a:t>łużącym </a:t>
            </a:r>
            <a:r>
              <a:rPr lang="pl-PL" sz="2400" dirty="0"/>
              <a:t>do operowania elektronicznym  indeksem w </a:t>
            </a:r>
            <a:r>
              <a:rPr lang="pl-PL" dirty="0"/>
              <a:t>ł</a:t>
            </a:r>
            <a:r>
              <a:rPr lang="pl-PL" sz="2400" dirty="0"/>
              <a:t>atwiejszy sposób z możliwością zainstalowania aplikacji mobilnej na systemie android.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D45FFFEA-FE01-416A-8EF0-551C3E1F8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pl-PL" noProof="0" smtClean="0"/>
              <a:t>3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25711693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Prostokąt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dirty="0"/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Obraz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2161" y="431864"/>
            <a:ext cx="7971294" cy="1779322"/>
          </a:xfrm>
        </p:spPr>
        <p:txBody>
          <a:bodyPr rtlCol="0">
            <a:normAutofit/>
          </a:bodyPr>
          <a:lstStyle/>
          <a:p>
            <a:pPr algn="ctr"/>
            <a:r>
              <a:rPr lang="pl-PL" sz="4800" dirty="0"/>
              <a:t>Motywacja</a:t>
            </a:r>
          </a:p>
        </p:txBody>
      </p:sp>
      <p:sp>
        <p:nvSpPr>
          <p:cNvPr id="6" name="Symbol zastępczy zawartości 2">
            <a:extLst>
              <a:ext uri="{FF2B5EF4-FFF2-40B4-BE49-F238E27FC236}">
                <a16:creationId xmlns:a16="http://schemas.microsoft.com/office/drawing/2014/main" id="{8F95CF7C-2684-45B2-9DA4-AEB162E42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049" y="2194560"/>
            <a:ext cx="6347096" cy="4024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400" dirty="0"/>
              <a:t>Stworzenie alternatywy dla wirtualnej uczelni z  możliwością wygodniejszej obs</a:t>
            </a:r>
            <a:r>
              <a:rPr lang="pl-PL" dirty="0"/>
              <a:t>ługi projektu na urządzeniach mobilnych. </a:t>
            </a:r>
          </a:p>
          <a:p>
            <a:pPr marL="0" indent="0">
              <a:buNone/>
            </a:pPr>
            <a:r>
              <a:rPr lang="pl-PL" sz="2400" dirty="0"/>
              <a:t>Poszerzenie swoich horyzontów, umiejętności w planowaniu, </a:t>
            </a:r>
            <a:br>
              <a:rPr lang="pl-PL" sz="2400" dirty="0"/>
            </a:br>
            <a:r>
              <a:rPr lang="pl-PL" sz="2400" dirty="0"/>
              <a:t>realizacji projektów analogicznych</a:t>
            </a:r>
            <a:br>
              <a:rPr lang="pl-PL" sz="2400" dirty="0"/>
            </a:br>
            <a:r>
              <a:rPr lang="pl-PL" sz="2400" dirty="0"/>
              <a:t>oraz wiedzy dotyczącej pisania kodu źródłowego z użyciem języka programowania Java i współdziałających z nim technologii.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35D5F0B4-F8E7-44BB-8679-437B2800D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pl-PL" noProof="0" smtClean="0"/>
              <a:t>4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37581031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Prostokąt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dirty="0"/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Obraz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0474" y="431864"/>
            <a:ext cx="7697578" cy="1779322"/>
          </a:xfrm>
        </p:spPr>
        <p:txBody>
          <a:bodyPr rtlCol="0">
            <a:normAutofit/>
          </a:bodyPr>
          <a:lstStyle/>
          <a:p>
            <a:pPr algn="ctr"/>
            <a:r>
              <a:rPr lang="pl-PL" sz="4800" dirty="0"/>
              <a:t>Główny</a:t>
            </a:r>
            <a:r>
              <a:rPr lang="pl-PL" dirty="0"/>
              <a:t> </a:t>
            </a:r>
            <a:r>
              <a:rPr lang="pl-PL" sz="4800" dirty="0"/>
              <a:t>Cel pracy</a:t>
            </a:r>
          </a:p>
        </p:txBody>
      </p:sp>
      <p:sp>
        <p:nvSpPr>
          <p:cNvPr id="6" name="Symbol zastępczy zawartości 2">
            <a:extLst>
              <a:ext uri="{FF2B5EF4-FFF2-40B4-BE49-F238E27FC236}">
                <a16:creationId xmlns:a16="http://schemas.microsoft.com/office/drawing/2014/main" id="{8F95CF7C-2684-45B2-9DA4-AEB162E42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0357" y="2211186"/>
            <a:ext cx="7015844" cy="4024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400" dirty="0"/>
              <a:t>Realizacja fundamentalnego szkieletu projektu oprogramowania opartego </a:t>
            </a:r>
            <a:br>
              <a:rPr lang="pl-PL" sz="2400" dirty="0"/>
            </a:br>
            <a:r>
              <a:rPr lang="pl-PL" sz="2400" dirty="0"/>
              <a:t>na języku programowania obiektowego Java wraz z Spring framework, po</a:t>
            </a:r>
            <a:r>
              <a:rPr lang="pl-PL" dirty="0"/>
              <a:t>ł</a:t>
            </a:r>
            <a:r>
              <a:rPr lang="pl-PL" sz="2400" dirty="0"/>
              <a:t>ączonego </a:t>
            </a:r>
            <a:br>
              <a:rPr lang="pl-PL" sz="2400" dirty="0"/>
            </a:br>
            <a:r>
              <a:rPr lang="pl-PL" sz="2400" dirty="0"/>
              <a:t>z integracyjną baza danych SQL bazującą </a:t>
            </a:r>
            <a:br>
              <a:rPr lang="pl-PL" sz="2400" dirty="0"/>
            </a:br>
            <a:r>
              <a:rPr lang="pl-PL" sz="2400" dirty="0"/>
              <a:t>na wyimaginowanych użytkownikach.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09FDED49-E477-4E96-B657-906661F3E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pl-PL" noProof="0" smtClean="0"/>
              <a:t>5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33557210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Prostokąt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dirty="0"/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Obraz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2161" y="431864"/>
            <a:ext cx="7971294" cy="1779322"/>
          </a:xfrm>
        </p:spPr>
        <p:txBody>
          <a:bodyPr rtlCol="0">
            <a:normAutofit/>
          </a:bodyPr>
          <a:lstStyle/>
          <a:p>
            <a:pPr algn="ctr"/>
            <a:r>
              <a:rPr lang="pl-PL" sz="4800" dirty="0"/>
              <a:t>Cele CZąstkowe pracy</a:t>
            </a:r>
          </a:p>
        </p:txBody>
      </p:sp>
      <p:sp>
        <p:nvSpPr>
          <p:cNvPr id="6" name="Symbol zastępczy zawartości 2">
            <a:extLst>
              <a:ext uri="{FF2B5EF4-FFF2-40B4-BE49-F238E27FC236}">
                <a16:creationId xmlns:a16="http://schemas.microsoft.com/office/drawing/2014/main" id="{8F95CF7C-2684-45B2-9DA4-AEB162E42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6561" y="2090058"/>
            <a:ext cx="7482494" cy="4648032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endParaRPr lang="pl-PL" sz="2400" dirty="0"/>
          </a:p>
          <a:p>
            <a:pPr fontAlgn="base"/>
            <a:r>
              <a:rPr lang="pl-PL" sz="2000" dirty="0"/>
              <a:t>Stworzenie kontrolera REST’owego umożliwiającego na wysyłanie żądań do aplikacji,</a:t>
            </a:r>
          </a:p>
          <a:p>
            <a:pPr fontAlgn="base"/>
            <a:r>
              <a:rPr lang="pl-PL" sz="2000" dirty="0"/>
              <a:t>Wstępna konfiguracja aplikacji WEB’owej,</a:t>
            </a:r>
          </a:p>
          <a:p>
            <a:pPr fontAlgn="base"/>
            <a:r>
              <a:rPr lang="pl-PL" sz="2000" dirty="0"/>
              <a:t>Zrobienie abstrakcyjnej bazy danych uczniów oraz wyk</a:t>
            </a:r>
            <a:r>
              <a:rPr lang="pl-PL" dirty="0"/>
              <a:t>ładowców opartej na języku strukturalnym SQL,</a:t>
            </a:r>
          </a:p>
          <a:p>
            <a:pPr fontAlgn="base"/>
            <a:r>
              <a:rPr lang="pl-PL" sz="2000" dirty="0"/>
              <a:t>Zrobienie trywialnego interfejsu graficznego </a:t>
            </a:r>
            <a:br>
              <a:rPr lang="pl-PL" sz="2000" dirty="0"/>
            </a:br>
            <a:r>
              <a:rPr lang="pl-PL" sz="2000" dirty="0"/>
              <a:t>z asystą HTML oraz CSS, bądź z bazująca na Java biblioteką Thymleaf,</a:t>
            </a:r>
            <a:endParaRPr lang="pl-PL" dirty="0"/>
          </a:p>
          <a:p>
            <a:r>
              <a:rPr lang="pl-PL" sz="2000" dirty="0"/>
              <a:t>Utworzenie mobilnej wersji projektu do zarządzania indeksem elektronicznym sprawnym </a:t>
            </a:r>
            <a:br>
              <a:rPr lang="pl-PL" sz="2000" dirty="0"/>
            </a:br>
            <a:r>
              <a:rPr lang="pl-PL" sz="2000" dirty="0"/>
              <a:t>na systemie Android.</a:t>
            </a:r>
          </a:p>
          <a:p>
            <a:endParaRPr lang="pl-PL" dirty="0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2BF93FD7-F606-4677-A715-890504A3D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pl-PL" noProof="0" smtClean="0"/>
              <a:t>6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584094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Prostokąt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dirty="0"/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Obraz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2161" y="431864"/>
            <a:ext cx="7971294" cy="1779322"/>
          </a:xfrm>
        </p:spPr>
        <p:txBody>
          <a:bodyPr rtlCol="0">
            <a:normAutofit/>
          </a:bodyPr>
          <a:lstStyle/>
          <a:p>
            <a:pPr algn="ctr"/>
            <a:r>
              <a:rPr lang="pl-PL" sz="4800" dirty="0"/>
              <a:t>Wizja</a:t>
            </a:r>
          </a:p>
        </p:txBody>
      </p:sp>
      <p:sp>
        <p:nvSpPr>
          <p:cNvPr id="6" name="Symbol zastępczy zawartości 2">
            <a:extLst>
              <a:ext uri="{FF2B5EF4-FFF2-40B4-BE49-F238E27FC236}">
                <a16:creationId xmlns:a16="http://schemas.microsoft.com/office/drawing/2014/main" id="{8F95CF7C-2684-45B2-9DA4-AEB162E42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6561" y="2090058"/>
            <a:ext cx="7482494" cy="4648032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endParaRPr lang="pl-PL" sz="2400" dirty="0"/>
          </a:p>
          <a:p>
            <a:r>
              <a:rPr lang="pl-PL" dirty="0"/>
              <a:t>Utworzenie aplikacji przy użyciu Spring Boot </a:t>
            </a:r>
            <a:br>
              <a:rPr lang="pl-PL" dirty="0"/>
            </a:br>
            <a:r>
              <a:rPr lang="pl-PL" dirty="0"/>
              <a:t>dla wygodniejszego uruchomienia i konfiguracji aplikacji,</a:t>
            </a:r>
          </a:p>
          <a:p>
            <a:r>
              <a:rPr lang="pl-PL" dirty="0"/>
              <a:t>Zrobienie wstępnego panelu logowania do aplikacji z podziałem na role,</a:t>
            </a:r>
          </a:p>
          <a:p>
            <a:r>
              <a:rPr lang="pl-PL" dirty="0"/>
              <a:t>Dodanie interfejsu repozytorium dla studenta </a:t>
            </a:r>
            <a:br>
              <a:rPr lang="pl-PL" dirty="0"/>
            </a:br>
            <a:r>
              <a:rPr lang="pl-PL" dirty="0"/>
              <a:t>i wykładowcy,</a:t>
            </a:r>
          </a:p>
          <a:p>
            <a:r>
              <a:rPr lang="pl-PL" dirty="0"/>
              <a:t>Stworzenie kontrolera restowego dla powyższych jednostek,</a:t>
            </a:r>
          </a:p>
          <a:p>
            <a:r>
              <a:rPr lang="pl-PL" dirty="0"/>
              <a:t>Implementacja modelu studenta oraz wykładowcy w projekcie,</a:t>
            </a:r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2BF93FD7-F606-4677-A715-890504A3D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pl-PL" noProof="0" smtClean="0"/>
              <a:t>7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24056042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Prostokąt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dirty="0"/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Obraz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2161" y="431864"/>
            <a:ext cx="7971294" cy="1779322"/>
          </a:xfrm>
        </p:spPr>
        <p:txBody>
          <a:bodyPr rtlCol="0">
            <a:normAutofit/>
          </a:bodyPr>
          <a:lstStyle/>
          <a:p>
            <a:pPr algn="ctr"/>
            <a:r>
              <a:rPr lang="pl-PL" sz="4600" dirty="0"/>
              <a:t>Technologie i narzędzia</a:t>
            </a:r>
          </a:p>
        </p:txBody>
      </p:sp>
      <p:sp>
        <p:nvSpPr>
          <p:cNvPr id="6" name="Symbol zastępczy zawartości 2">
            <a:extLst>
              <a:ext uri="{FF2B5EF4-FFF2-40B4-BE49-F238E27FC236}">
                <a16:creationId xmlns:a16="http://schemas.microsoft.com/office/drawing/2014/main" id="{8F95CF7C-2684-45B2-9DA4-AEB162E42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1709" y="2194560"/>
            <a:ext cx="5469776" cy="4024125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pl-PL" sz="2400" dirty="0"/>
              <a:t>Java</a:t>
            </a:r>
          </a:p>
          <a:p>
            <a:pPr>
              <a:buFontTx/>
              <a:buChar char="-"/>
            </a:pPr>
            <a:r>
              <a:rPr lang="pl-PL" sz="2400" dirty="0"/>
              <a:t>SQL</a:t>
            </a:r>
          </a:p>
          <a:p>
            <a:pPr>
              <a:buFontTx/>
              <a:buChar char="-"/>
            </a:pPr>
            <a:r>
              <a:rPr lang="pl-PL" sz="2400" dirty="0"/>
              <a:t>Spring Framework</a:t>
            </a:r>
          </a:p>
          <a:p>
            <a:pPr>
              <a:buFontTx/>
              <a:buChar char="-"/>
            </a:pPr>
            <a:r>
              <a:rPr lang="pl-PL" sz="2400" dirty="0"/>
              <a:t>Maven</a:t>
            </a:r>
          </a:p>
          <a:p>
            <a:pPr>
              <a:buFontTx/>
              <a:buChar char="-"/>
            </a:pPr>
            <a:r>
              <a:rPr lang="pl-PL" sz="2400" dirty="0"/>
              <a:t>Hibernate</a:t>
            </a:r>
          </a:p>
          <a:p>
            <a:pPr>
              <a:buFontTx/>
              <a:buChar char="-"/>
            </a:pPr>
            <a:r>
              <a:rPr lang="pl-PL" sz="2400" dirty="0"/>
              <a:t>Postman</a:t>
            </a:r>
          </a:p>
          <a:p>
            <a:pPr>
              <a:buFontTx/>
              <a:buChar char="-"/>
            </a:pPr>
            <a:r>
              <a:rPr lang="pl-PL" sz="2400" dirty="0"/>
              <a:t>Intellij IDEA</a:t>
            </a:r>
          </a:p>
          <a:p>
            <a:pPr>
              <a:buFontTx/>
              <a:buChar char="-"/>
            </a:pPr>
            <a:endParaRPr lang="pl-PL" sz="2400" dirty="0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FD3858F9-7203-4F47-9B20-ECD20586F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pl-PL" noProof="0" smtClean="0"/>
              <a:t>8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25137537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50000">
              <a:schemeClr val="tx1">
                <a:lumMod val="95000"/>
              </a:schemeClr>
            </a:gs>
            <a:gs pos="100000">
              <a:schemeClr val="tx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6F70BF4-5C42-4799-ABD9-991E5C0F0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4400" dirty="0">
                <a:solidFill>
                  <a:schemeClr val="bg1"/>
                </a:solidFill>
              </a:rPr>
              <a:t>Java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C6989B1-12B4-498D-A6DC-B15837A8F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pl-PL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l-PL" sz="2400" dirty="0">
                <a:solidFill>
                  <a:schemeClr val="bg1"/>
                </a:solidFill>
              </a:rPr>
              <a:t>Java jest popularnym językiem programowania i platformą programistyczną. </a:t>
            </a:r>
          </a:p>
          <a:p>
            <a:pPr marL="0" indent="0">
              <a:buNone/>
            </a:pPr>
            <a:r>
              <a:rPr lang="pl-PL" sz="2400" dirty="0">
                <a:solidFill>
                  <a:schemeClr val="bg1"/>
                </a:solidFill>
              </a:rPr>
              <a:t>Znajduje ona swoje zastosowanie od laptopów po centra danych,</a:t>
            </a:r>
            <a:br>
              <a:rPr lang="pl-PL" sz="2400" dirty="0">
                <a:solidFill>
                  <a:schemeClr val="bg1"/>
                </a:solidFill>
              </a:rPr>
            </a:br>
            <a:r>
              <a:rPr lang="pl-PL" sz="2400" dirty="0">
                <a:solidFill>
                  <a:schemeClr val="bg1"/>
                </a:solidFill>
              </a:rPr>
              <a:t>od konsol do gier po telefony komórkowe. </a:t>
            </a:r>
          </a:p>
          <a:p>
            <a:pPr marL="0" indent="0">
              <a:buNone/>
            </a:pPr>
            <a:endParaRPr lang="pl-PL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l-PL" sz="2400" dirty="0">
                <a:solidFill>
                  <a:schemeClr val="bg1"/>
                </a:solidFill>
              </a:rPr>
              <a:t>Pozostaje ona platformą programistyczną najchętniej wybieraną przez firmy i deweloperów, a zawdzięcza to szybkości, bezpieczeństwu </a:t>
            </a:r>
            <a:br>
              <a:rPr lang="pl-PL" sz="2400" dirty="0">
                <a:solidFill>
                  <a:schemeClr val="bg1"/>
                </a:solidFill>
              </a:rPr>
            </a:br>
            <a:r>
              <a:rPr lang="pl-PL" sz="2400" dirty="0">
                <a:solidFill>
                  <a:schemeClr val="bg1"/>
                </a:solidFill>
              </a:rPr>
              <a:t>i niezawodności.</a:t>
            </a:r>
          </a:p>
          <a:p>
            <a:pPr marL="0" indent="0">
              <a:buNone/>
            </a:pPr>
            <a:endParaRPr lang="pl-PL" sz="2400" dirty="0">
              <a:solidFill>
                <a:schemeClr val="bg1"/>
              </a:solidFill>
            </a:endParaRP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A5DB395-6E2F-42A5-BB2F-62E56F8BF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pl-PL" noProof="0" smtClean="0"/>
              <a:t>9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2948405242"/>
      </p:ext>
    </p:extLst>
  </p:cSld>
  <p:clrMapOvr>
    <a:masterClrMapping/>
  </p:clrMapOvr>
</p:sld>
</file>

<file path=ppt/theme/theme1.xml><?xml version="1.0" encoding="utf-8"?>
<a:theme xmlns:a="http://schemas.openxmlformats.org/drawingml/2006/main" name="Ślad pary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6264_TF67670762.potx" id="{7D86FB74-AC83-4BEC-8140-D3E09A6129C5}" vid="{640C6A8E-51E9-4F3A-830E-95EAF9722FF9}"/>
    </a:ext>
  </a:extLst>
</a:theme>
</file>

<file path=ppt/theme/theme2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0BEB954-4024-4CCF-A9D6-4C00FDC028D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B96CC85-5758-41C0-8EFD-737AFB6912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710EE66-8707-456F-8F2E-091D581CB03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</TotalTime>
  <Words>663</Words>
  <Application>Microsoft Office PowerPoint</Application>
  <PresentationFormat>Panoramiczny</PresentationFormat>
  <Paragraphs>110</Paragraphs>
  <Slides>17</Slides>
  <Notes>11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17</vt:i4>
      </vt:variant>
    </vt:vector>
  </HeadingPairs>
  <TitlesOfParts>
    <vt:vector size="21" baseType="lpstr">
      <vt:lpstr>Arial</vt:lpstr>
      <vt:lpstr>Calibri</vt:lpstr>
      <vt:lpstr>Century Gothic</vt:lpstr>
      <vt:lpstr>Ślad pary</vt:lpstr>
      <vt:lpstr>Projekt oprogramowania do zarządzania elektronicznym indeksem</vt:lpstr>
      <vt:lpstr>Plan prezentacji</vt:lpstr>
      <vt:lpstr>WSTĘP</vt:lpstr>
      <vt:lpstr>Motywacja</vt:lpstr>
      <vt:lpstr>Główny Cel pracy</vt:lpstr>
      <vt:lpstr>Cele CZąstkowe pracy</vt:lpstr>
      <vt:lpstr>Wizja</vt:lpstr>
      <vt:lpstr>Technologie i narzędzia</vt:lpstr>
      <vt:lpstr>Java</vt:lpstr>
      <vt:lpstr>SQL</vt:lpstr>
      <vt:lpstr>Spring Framework</vt:lpstr>
      <vt:lpstr>Intellij IDEA</vt:lpstr>
      <vt:lpstr>Implementacja</vt:lpstr>
      <vt:lpstr>Implementacja cd. </vt:lpstr>
      <vt:lpstr>PODSUMOWANIE</vt:lpstr>
      <vt:lpstr>Źródła </vt:lpstr>
      <vt:lpstr>Dziękuje za UWAGĘ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oprogramowania do zarządzania elektronicznym indeksem</dc:title>
  <dc:creator>Patryk Gola</dc:creator>
  <cp:lastModifiedBy>Patryk Gola</cp:lastModifiedBy>
  <cp:revision>9</cp:revision>
  <dcterms:created xsi:type="dcterms:W3CDTF">2021-01-11T20:20:10Z</dcterms:created>
  <dcterms:modified xsi:type="dcterms:W3CDTF">2021-01-12T07:51:41Z</dcterms:modified>
</cp:coreProperties>
</file>