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  <p:sldMasterId id="2147483883" r:id="rId2"/>
  </p:sldMasterIdLst>
  <p:notesMasterIdLst>
    <p:notesMasterId r:id="rId31"/>
  </p:notesMasterIdLst>
  <p:sldIdLst>
    <p:sldId id="256" r:id="rId3"/>
    <p:sldId id="274" r:id="rId4"/>
    <p:sldId id="275" r:id="rId5"/>
    <p:sldId id="278" r:id="rId6"/>
    <p:sldId id="297" r:id="rId7"/>
    <p:sldId id="282" r:id="rId8"/>
    <p:sldId id="279" r:id="rId9"/>
    <p:sldId id="292" r:id="rId10"/>
    <p:sldId id="313" r:id="rId11"/>
    <p:sldId id="298" r:id="rId12"/>
    <p:sldId id="293" r:id="rId13"/>
    <p:sldId id="295" r:id="rId14"/>
    <p:sldId id="299" r:id="rId15"/>
    <p:sldId id="318" r:id="rId16"/>
    <p:sldId id="319" r:id="rId17"/>
    <p:sldId id="320" r:id="rId18"/>
    <p:sldId id="321" r:id="rId19"/>
    <p:sldId id="304" r:id="rId20"/>
    <p:sldId id="305" r:id="rId21"/>
    <p:sldId id="306" r:id="rId22"/>
    <p:sldId id="307" r:id="rId23"/>
    <p:sldId id="308" r:id="rId24"/>
    <p:sldId id="309" r:id="rId25"/>
    <p:sldId id="286" r:id="rId26"/>
    <p:sldId id="311" r:id="rId27"/>
    <p:sldId id="312" r:id="rId28"/>
    <p:sldId id="273" r:id="rId29"/>
    <p:sldId id="314" r:id="rId30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1337B"/>
    <a:srgbClr val="97E4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004" autoAdjust="0"/>
  </p:normalViewPr>
  <p:slideViewPr>
    <p:cSldViewPr snapToGrid="0">
      <p:cViewPr varScale="1">
        <p:scale>
          <a:sx n="82" d="100"/>
          <a:sy n="82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Overhead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shade val="85000"/>
                    <a:satMod val="130000"/>
                  </a:schemeClr>
                </a:gs>
                <a:gs pos="34000">
                  <a:schemeClr val="accent4">
                    <a:shade val="76000"/>
                    <a:shade val="87000"/>
                    <a:satMod val="125000"/>
                  </a:schemeClr>
                </a:gs>
                <a:gs pos="70000">
                  <a:schemeClr val="accent4">
                    <a:shade val="76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shade val="7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HVD</c:v>
                </c:pt>
                <c:pt idx="1">
                  <c:v>BCH</c:v>
                </c:pt>
                <c:pt idx="2">
                  <c:v>Golay</c:v>
                </c:pt>
                <c:pt idx="3">
                  <c:v>SPG</c:v>
                </c:pt>
                <c:pt idx="4">
                  <c:v>MC</c:v>
                </c:pt>
                <c:pt idx="5">
                  <c:v>DMC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73</c:v>
                </c:pt>
                <c:pt idx="1">
                  <c:v>92</c:v>
                </c:pt>
                <c:pt idx="2">
                  <c:v>90</c:v>
                </c:pt>
                <c:pt idx="3">
                  <c:v>100</c:v>
                </c:pt>
                <c:pt idx="4">
                  <c:v>125</c:v>
                </c:pt>
                <c:pt idx="5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F3-483B-B0F1-75E605C225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Coderate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HVD</c:v>
                </c:pt>
                <c:pt idx="1">
                  <c:v>BCH</c:v>
                </c:pt>
                <c:pt idx="2">
                  <c:v>Golay</c:v>
                </c:pt>
                <c:pt idx="3">
                  <c:v>SPG</c:v>
                </c:pt>
                <c:pt idx="4">
                  <c:v>MC</c:v>
                </c:pt>
                <c:pt idx="5">
                  <c:v>DMC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56</c:v>
                </c:pt>
                <c:pt idx="1">
                  <c:v>50</c:v>
                </c:pt>
                <c:pt idx="2">
                  <c:v>49</c:v>
                </c:pt>
                <c:pt idx="3">
                  <c:v>50</c:v>
                </c:pt>
                <c:pt idx="4">
                  <c:v>45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F3-483B-B0F1-75E605C225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77084431"/>
        <c:axId val="1577082351"/>
      </c:barChart>
      <c:catAx>
        <c:axId val="1577084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ECC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082351"/>
        <c:crosses val="autoZero"/>
        <c:auto val="1"/>
        <c:lblAlgn val="ctr"/>
        <c:lblOffset val="100"/>
        <c:noMultiLvlLbl val="0"/>
      </c:catAx>
      <c:valAx>
        <c:axId val="157708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Overhead</a:t>
                </a:r>
                <a:r>
                  <a:rPr lang="en-US" sz="1600" b="1" baseline="0" dirty="0"/>
                  <a:t> &amp; Code Rate %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0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Correction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HVDQ</c:v>
                </c:pt>
                <c:pt idx="1">
                  <c:v>HVD</c:v>
                </c:pt>
                <c:pt idx="2">
                  <c:v>Golay</c:v>
                </c:pt>
                <c:pt idx="3">
                  <c:v>BCH</c:v>
                </c:pt>
                <c:pt idx="4">
                  <c:v>SPG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7.1</c:v>
                </c:pt>
                <c:pt idx="1">
                  <c:v>4.68</c:v>
                </c:pt>
                <c:pt idx="2">
                  <c:v>27.27</c:v>
                </c:pt>
                <c:pt idx="3">
                  <c:v>33.33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B-4282-AD0D-72516DA006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15942911"/>
        <c:axId val="1715940831"/>
      </c:barChart>
      <c:catAx>
        <c:axId val="1715942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 dirty="0">
                    <a:effectLst/>
                  </a:rPr>
                  <a:t>ECC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40831"/>
        <c:crosses val="autoZero"/>
        <c:auto val="1"/>
        <c:lblAlgn val="ctr"/>
        <c:lblOffset val="100"/>
        <c:noMultiLvlLbl val="0"/>
      </c:catAx>
      <c:valAx>
        <c:axId val="1715940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Correction</a:t>
                </a:r>
                <a:r>
                  <a:rPr lang="en-US" sz="1600" b="1" baseline="0" dirty="0"/>
                  <a:t> Rate %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4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 cap="sq">
                <a:solidFill>
                  <a:schemeClr val="accent1"/>
                </a:solidFill>
                <a:bevel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Mb</c:v>
                </c:pt>
                <c:pt idx="1">
                  <c:v>2 Mb</c:v>
                </c:pt>
                <c:pt idx="2">
                  <c:v>4 Mb</c:v>
                </c:pt>
                <c:pt idx="3">
                  <c:v>8 Mb</c:v>
                </c:pt>
                <c:pt idx="4">
                  <c:v>16 Mb</c:v>
                </c:pt>
                <c:pt idx="5">
                  <c:v>32 Mb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3-42D5-A6FE-C064FEF92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BCH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Mb</c:v>
                </c:pt>
                <c:pt idx="1">
                  <c:v>2 Mb</c:v>
                </c:pt>
                <c:pt idx="2">
                  <c:v>4 Mb</c:v>
                </c:pt>
                <c:pt idx="3">
                  <c:v>8 Mb</c:v>
                </c:pt>
                <c:pt idx="4">
                  <c:v>16 Mb</c:v>
                </c:pt>
                <c:pt idx="5">
                  <c:v>32 Mb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0.33</c:v>
                </c:pt>
                <c:pt idx="1">
                  <c:v>0.66</c:v>
                </c:pt>
                <c:pt idx="2">
                  <c:v>1.32</c:v>
                </c:pt>
                <c:pt idx="3">
                  <c:v>2.64</c:v>
                </c:pt>
                <c:pt idx="4">
                  <c:v>5.28</c:v>
                </c:pt>
                <c:pt idx="5">
                  <c:v>10.56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C3-42D5-A6FE-C064FEF92C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Golay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Mb</c:v>
                </c:pt>
                <c:pt idx="1">
                  <c:v>2 Mb</c:v>
                </c:pt>
                <c:pt idx="2">
                  <c:v>4 Mb</c:v>
                </c:pt>
                <c:pt idx="3">
                  <c:v>8 Mb</c:v>
                </c:pt>
                <c:pt idx="4">
                  <c:v>16 Mb</c:v>
                </c:pt>
                <c:pt idx="5">
                  <c:v>32 Mb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0.27</c:v>
                </c:pt>
                <c:pt idx="1">
                  <c:v>0.54</c:v>
                </c:pt>
                <c:pt idx="2">
                  <c:v>1.08</c:v>
                </c:pt>
                <c:pt idx="3">
                  <c:v>2.16</c:v>
                </c:pt>
                <c:pt idx="4">
                  <c:v>4.32</c:v>
                </c:pt>
                <c:pt idx="5">
                  <c:v>8.64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C3-42D5-A6FE-C064FEF92C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MC</c:v>
                </c:pt>
              </c:strCache>
            </c:strRef>
          </c:tx>
          <c:spPr>
            <a:ln w="28575" cap="rnd">
              <a:solidFill>
                <a:srgbClr val="F1337B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rgbClr val="F1337B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Mb</c:v>
                </c:pt>
                <c:pt idx="1">
                  <c:v>2 Mb</c:v>
                </c:pt>
                <c:pt idx="2">
                  <c:v>4 Mb</c:v>
                </c:pt>
                <c:pt idx="3">
                  <c:v>8 Mb</c:v>
                </c:pt>
                <c:pt idx="4">
                  <c:v>16 Mb</c:v>
                </c:pt>
                <c:pt idx="5">
                  <c:v>32 Mb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1.25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C3-42D5-A6FE-C064FEF92C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DMC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Mb</c:v>
                </c:pt>
                <c:pt idx="1">
                  <c:v>2 Mb</c:v>
                </c:pt>
                <c:pt idx="2">
                  <c:v>4 Mb</c:v>
                </c:pt>
                <c:pt idx="3">
                  <c:v>8 Mb</c:v>
                </c:pt>
                <c:pt idx="4">
                  <c:v>16 Mb</c:v>
                </c:pt>
                <c:pt idx="5">
                  <c:v>32 Mb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1.1299999999999999</c:v>
                </c:pt>
                <c:pt idx="1">
                  <c:v>2.2599999999999998</c:v>
                </c:pt>
                <c:pt idx="2">
                  <c:v>4.5199999999999996</c:v>
                </c:pt>
                <c:pt idx="3">
                  <c:v>9.0399999999999991</c:v>
                </c:pt>
                <c:pt idx="4">
                  <c:v>18.079999999999998</c:v>
                </c:pt>
                <c:pt idx="5">
                  <c:v>36.159999999999997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1C3-42D5-A6FE-C064FEF92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169855"/>
        <c:axId val="1539172767"/>
      </c:lineChart>
      <c:catAx>
        <c:axId val="153916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Dataword 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172767"/>
        <c:crosses val="autoZero"/>
        <c:auto val="1"/>
        <c:lblAlgn val="ctr"/>
        <c:lblOffset val="100"/>
        <c:noMultiLvlLbl val="0"/>
      </c:catAx>
      <c:valAx>
        <c:axId val="1539172767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Overhead</a:t>
                </a:r>
                <a:r>
                  <a:rPr lang="en-US" sz="1600" b="1" baseline="0" dirty="0"/>
                  <a:t> Size (Mb)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16985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rgbClr val="F1337B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76.400000000000006</c:v>
                </c:pt>
                <c:pt idx="3">
                  <c:v>54.3</c:v>
                </c:pt>
                <c:pt idx="4">
                  <c:v>35.1</c:v>
                </c:pt>
                <c:pt idx="5">
                  <c:v>14.2</c:v>
                </c:pt>
                <c:pt idx="6">
                  <c:v>6.7</c:v>
                </c:pt>
                <c:pt idx="7">
                  <c:v>0.6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B-4A2F-89DB-5B30A2038F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DMC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100</c:v>
                </c:pt>
                <c:pt idx="1">
                  <c:v>96</c:v>
                </c:pt>
                <c:pt idx="2">
                  <c:v>100</c:v>
                </c:pt>
                <c:pt idx="3">
                  <c:v>93.24</c:v>
                </c:pt>
                <c:pt idx="4">
                  <c:v>100</c:v>
                </c:pt>
                <c:pt idx="5">
                  <c:v>91.16</c:v>
                </c:pt>
                <c:pt idx="6">
                  <c:v>84.7</c:v>
                </c:pt>
                <c:pt idx="7">
                  <c:v>74</c:v>
                </c:pt>
                <c:pt idx="8">
                  <c:v>66.7</c:v>
                </c:pt>
                <c:pt idx="9">
                  <c:v>58.4</c:v>
                </c:pt>
                <c:pt idx="10">
                  <c:v>54.5</c:v>
                </c:pt>
                <c:pt idx="11">
                  <c:v>45.7</c:v>
                </c:pt>
                <c:pt idx="12">
                  <c:v>40</c:v>
                </c:pt>
                <c:pt idx="13">
                  <c:v>29.6</c:v>
                </c:pt>
                <c:pt idx="14">
                  <c:v>22.3</c:v>
                </c:pt>
                <c:pt idx="15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B-4A2F-89DB-5B30A2038F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0B-4A2F-89DB-5B30A2038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94146623"/>
        <c:axId val="1694150367"/>
      </c:barChart>
      <c:catAx>
        <c:axId val="1694146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#</a:t>
                </a:r>
                <a:r>
                  <a:rPr lang="en-US" sz="1600" b="1" baseline="0" dirty="0"/>
                  <a:t> of Erroneous Bits 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150367"/>
        <c:crosses val="autoZero"/>
        <c:auto val="1"/>
        <c:lblAlgn val="ctr"/>
        <c:lblOffset val="100"/>
        <c:noMultiLvlLbl val="0"/>
      </c:catAx>
      <c:valAx>
        <c:axId val="16941503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Correction</a:t>
                </a:r>
                <a:r>
                  <a:rPr lang="en-US" sz="1600" b="1" baseline="0" dirty="0"/>
                  <a:t> Rate %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14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32 Bits</a:t>
            </a:r>
            <a:r>
              <a:rPr lang="en-US" baseline="0" dirty="0"/>
              <a:t> Dataword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EE-45AD-A7E3-124FD85D1B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SPG</c:v>
                </c:pt>
                <c:pt idx="1">
                  <c:v>MC</c:v>
                </c:pt>
                <c:pt idx="2">
                  <c:v>DMC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E-45AD-A7E3-124FD85D1B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rgbClr val="F1337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SPG</c:v>
                </c:pt>
                <c:pt idx="1">
                  <c:v>MC</c:v>
                </c:pt>
                <c:pt idx="2">
                  <c:v>DMC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1.7766855000000002E-2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EE-45AD-A7E3-124FD85D1B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SPG</c:v>
                </c:pt>
                <c:pt idx="1">
                  <c:v>MC</c:v>
                </c:pt>
                <c:pt idx="2">
                  <c:v>DMC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1.8314899999999999E-2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EE-45AD-A7E3-124FD85D1B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81007199"/>
        <c:axId val="1681007615"/>
      </c:barChart>
      <c:catAx>
        <c:axId val="1681007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ECC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07615"/>
        <c:crosses val="autoZero"/>
        <c:auto val="1"/>
        <c:lblAlgn val="ctr"/>
        <c:lblOffset val="100"/>
        <c:noMultiLvlLbl val="0"/>
      </c:catAx>
      <c:valAx>
        <c:axId val="1681007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cap="none" dirty="0"/>
                  <a:t>Time(Seconds)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0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9E80-6759-4891-828C-3E16571077B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53B5-A278-4775-BC05-E96BD5B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53B5-A278-4775-BC05-E96BD5B4E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53B5-A278-4775-BC05-E96BD5B4E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53B5-A278-4775-BC05-E96BD5B4E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53B5-A278-4775-BC05-E96BD5B4E6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53B5-A278-4775-BC05-E96BD5B4E6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5" y="5334000"/>
            <a:ext cx="761801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278597"/>
            <a:ext cx="7618016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2460"/>
            <a:ext cx="62865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66" spc="-4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532" y="3713018"/>
            <a:ext cx="62865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167" baseline="0">
                <a:solidFill>
                  <a:schemeClr val="tx2"/>
                </a:solidFill>
                <a:latin typeface="+mj-lt"/>
              </a:defRPr>
            </a:lvl1pPr>
            <a:lvl2pPr marL="380985" indent="0" algn="ctr">
              <a:buNone/>
              <a:defRPr sz="2000"/>
            </a:lvl2pPr>
            <a:lvl3pPr marL="761970" indent="0" algn="ctr">
              <a:buNone/>
              <a:defRPr sz="2000"/>
            </a:lvl3pPr>
            <a:lvl4pPr marL="1142954" indent="0" algn="ctr">
              <a:buNone/>
              <a:defRPr sz="1667"/>
            </a:lvl4pPr>
            <a:lvl5pPr marL="1523939" indent="0" algn="ctr">
              <a:buNone/>
              <a:defRPr sz="1667"/>
            </a:lvl5pPr>
            <a:lvl6pPr marL="1904924" indent="0" algn="ctr">
              <a:buNone/>
              <a:defRPr sz="1667"/>
            </a:lvl6pPr>
            <a:lvl7pPr marL="2285909" indent="0" algn="ctr">
              <a:buNone/>
              <a:defRPr sz="1667"/>
            </a:lvl7pPr>
            <a:lvl8pPr marL="2666893" indent="0" algn="ctr">
              <a:buNone/>
              <a:defRPr sz="1667"/>
            </a:lvl8pPr>
            <a:lvl9pPr marL="3047878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882-6C40-4104-A599-C633308FCF93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54787" y="3619500"/>
            <a:ext cx="6172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92F-9CD8-4BDB-B4AB-15E36B723130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5" y="5334000"/>
            <a:ext cx="761801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278597"/>
            <a:ext cx="7618016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45650"/>
            <a:ext cx="1643063" cy="479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45649"/>
            <a:ext cx="4833938" cy="479785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E6A-CC15-4FA7-8A80-BC35CCB811E5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33" y="668583"/>
            <a:ext cx="4682096" cy="2117859"/>
          </a:xfrm>
        </p:spPr>
        <p:txBody>
          <a:bodyPr bIns="0"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933" y="2942671"/>
            <a:ext cx="4682096" cy="81468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33" b="0" cap="all" baseline="0">
                <a:solidFill>
                  <a:schemeClr val="tx1"/>
                </a:solidFill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2D76-E95B-40C1-8594-84C7FF14B224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6933" y="274424"/>
            <a:ext cx="2571910" cy="257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586" y="665811"/>
            <a:ext cx="668338" cy="41964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96933" y="2940452"/>
            <a:ext cx="46820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5BC-A8E7-49F9-8880-826E1B8A1E2C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02910" y="1539240"/>
            <a:ext cx="547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09" y="1463442"/>
            <a:ext cx="4680835" cy="1573292"/>
          </a:xfrm>
        </p:spPr>
        <p:txBody>
          <a:bodyPr anchor="b">
            <a:normAutofit/>
          </a:bodyPr>
          <a:lstStyle>
            <a:lvl1pPr algn="l"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0" y="3171830"/>
            <a:ext cx="4680835" cy="844108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8573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5EFD-128A-4412-809B-A7700D101897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02909" y="3170821"/>
            <a:ext cx="4680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0" y="670742"/>
            <a:ext cx="5476119" cy="882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2909" y="1678280"/>
            <a:ext cx="2604893" cy="28646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4318" y="1678280"/>
            <a:ext cx="2604710" cy="28646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629-9AB0-450B-8ED1-4453809DA7E2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02910" y="1539240"/>
            <a:ext cx="547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202910" y="1539240"/>
            <a:ext cx="547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09" y="670137"/>
            <a:ext cx="5476120" cy="880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09" y="1682959"/>
            <a:ext cx="2604805" cy="6682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33" b="0" cap="all" baseline="0">
                <a:solidFill>
                  <a:schemeClr val="accent1"/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909" y="2353559"/>
            <a:ext cx="2604805" cy="2203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4318" y="1685837"/>
            <a:ext cx="2604710" cy="66853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33" b="0" cap="all" baseline="0">
                <a:solidFill>
                  <a:schemeClr val="accent1"/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4318" y="2351243"/>
            <a:ext cx="2604710" cy="21978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F21-AC07-4571-8B05-7EE5559FCE67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202910" y="1539240"/>
            <a:ext cx="547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2FD8-B209-41D3-87A7-6B4B8B4FAD71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B99-7148-44AB-A55D-941BF4A1D1D9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02" y="665811"/>
            <a:ext cx="2021625" cy="1872598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880" y="665812"/>
            <a:ext cx="3190148" cy="388235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202" y="2671244"/>
            <a:ext cx="2022808" cy="1873484"/>
          </a:xfrm>
        </p:spPr>
        <p:txBody>
          <a:bodyPr>
            <a:normAutofit/>
          </a:bodyPr>
          <a:lstStyle>
            <a:lvl1pPr marL="0" indent="0" algn="l">
              <a:buNone/>
              <a:defRPr sz="1333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2F50-ECD3-47EC-9132-BA61AABA2047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01457" y="2671243"/>
            <a:ext cx="201939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1F2A-C100-4886-BE88-1563DDE63E28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163751" y="401809"/>
            <a:ext cx="2926156" cy="429091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57" y="941261"/>
            <a:ext cx="2704113" cy="1525487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0107" y="935453"/>
            <a:ext cx="1862498" cy="3221939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000"/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0" y="2621660"/>
            <a:ext cx="2700238" cy="1669785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7220" y="4558215"/>
            <a:ext cx="2710350" cy="266769"/>
          </a:xfrm>
        </p:spPr>
        <p:txBody>
          <a:bodyPr/>
          <a:lstStyle>
            <a:lvl1pPr algn="l">
              <a:defRPr/>
            </a:lvl1pPr>
          </a:lstStyle>
          <a:p>
            <a:fld id="{5BCEDD29-FD95-488D-AF6C-288C7F0C3393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7942" y="265534"/>
            <a:ext cx="2709628" cy="267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01068" y="2619671"/>
            <a:ext cx="27016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202910" y="1539240"/>
            <a:ext cx="547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AF4-2D63-4283-9679-70928870D8B6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65024" y="665812"/>
            <a:ext cx="919189" cy="388324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2910" y="665812"/>
            <a:ext cx="4417579" cy="38832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9ADC-53F3-47CA-9350-29B6DF2671BA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65023" y="665812"/>
            <a:ext cx="0" cy="3883241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5" y="5334000"/>
            <a:ext cx="761801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278597"/>
            <a:ext cx="7618016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2460"/>
            <a:ext cx="62865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10940"/>
            <a:ext cx="62865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000" cap="all" spc="167" baseline="0">
                <a:solidFill>
                  <a:schemeClr val="tx2"/>
                </a:solidFill>
                <a:latin typeface="+mj-lt"/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2FC-33C8-4574-B323-9A80B0750B36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54787" y="3619500"/>
            <a:ext cx="6172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38837"/>
            <a:ext cx="62865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38112"/>
            <a:ext cx="30861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38114"/>
            <a:ext cx="3086100" cy="335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5DEC-E488-43C3-A397-8D1BA5CE25D1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238837"/>
            <a:ext cx="62865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8377"/>
            <a:ext cx="308610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67" b="0" cap="all" baseline="0">
                <a:solidFill>
                  <a:schemeClr val="tx2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51945"/>
            <a:ext cx="3086100" cy="27389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1538377"/>
            <a:ext cx="308610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67" b="0" cap="all" baseline="0">
                <a:solidFill>
                  <a:schemeClr val="tx2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2151945"/>
            <a:ext cx="3086100" cy="27389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670-3F70-4A1D-8ECC-799C0450B0FB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AEE6-CCE9-4F24-A07A-4ACEB8196AF1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5" y="5334000"/>
            <a:ext cx="761801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5278597"/>
            <a:ext cx="7618016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E40E-DB2A-4469-AA45-BEDE25DBC52B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531744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25044" y="0"/>
            <a:ext cx="40005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95299"/>
            <a:ext cx="2000250" cy="1905000"/>
          </a:xfrm>
        </p:spPr>
        <p:txBody>
          <a:bodyPr anchor="b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531" y="609600"/>
            <a:ext cx="4174494" cy="4381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2438400"/>
            <a:ext cx="200025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50">
                <a:solidFill>
                  <a:srgbClr val="FFFFFF"/>
                </a:solidFill>
              </a:defRPr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0946" y="5383155"/>
            <a:ext cx="1636569" cy="304271"/>
          </a:xfrm>
        </p:spPr>
        <p:txBody>
          <a:bodyPr/>
          <a:lstStyle>
            <a:lvl1pPr algn="l">
              <a:defRPr/>
            </a:lvl1pPr>
          </a:lstStyle>
          <a:p>
            <a:fld id="{AA9DC286-10C3-47F9-9B8F-64C0C4703B5D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0375" y="5383155"/>
            <a:ext cx="2905125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7618016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4095897"/>
            <a:ext cx="7618016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29100"/>
            <a:ext cx="6324600" cy="685800"/>
          </a:xfrm>
        </p:spPr>
        <p:txBody>
          <a:bodyPr tIns="0" bIns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619991" cy="409589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4922520"/>
            <a:ext cx="6324600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250">
                <a:solidFill>
                  <a:srgbClr val="FFFFFF"/>
                </a:solidFill>
              </a:defRPr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11EA-71CC-4F4B-9AF1-7F8E758FA6E5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334000"/>
            <a:ext cx="7620001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6"/>
            <a:ext cx="7620001" cy="5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38837"/>
            <a:ext cx="62865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538112"/>
            <a:ext cx="6286501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5383155"/>
            <a:ext cx="154516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8814848-EE0A-4590-9EF0-49B4B882331E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3866" y="5383155"/>
            <a:ext cx="301425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7787" y="5383155"/>
            <a:ext cx="82001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5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5958" y="1448204"/>
            <a:ext cx="62293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1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761970" rtl="0" eaLnBrk="1" latinLnBrk="0" hangingPunct="1">
        <a:lnSpc>
          <a:spcPct val="85000"/>
        </a:lnSpc>
        <a:spcBef>
          <a:spcPct val="0"/>
        </a:spcBef>
        <a:buNone/>
        <a:defRPr sz="4000" kern="1200" spc="-42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6197" indent="-76197" algn="l" defTabSz="761970" rtl="0" eaLnBrk="1" latinLnBrk="0" hangingPunct="1">
        <a:lnSpc>
          <a:spcPct val="90000"/>
        </a:lnSpc>
        <a:spcBef>
          <a:spcPts val="1000"/>
        </a:spcBef>
        <a:spcAft>
          <a:spcPts val="1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20027" indent="-152394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72421" indent="-152394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24815" indent="-152394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7209" indent="-152394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16630" indent="-190492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83290" indent="-190492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9950" indent="-190492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16610" indent="-190492" algn="l" defTabSz="761970" rtl="0" eaLnBrk="1" latinLnBrk="0" hangingPunct="1">
        <a:lnSpc>
          <a:spcPct val="90000"/>
        </a:lnSpc>
        <a:spcBef>
          <a:spcPts val="167"/>
        </a:spcBef>
        <a:spcAft>
          <a:spcPts val="333"/>
        </a:spcAft>
        <a:buClr>
          <a:schemeClr val="accent1"/>
        </a:buClr>
        <a:buFont typeface="Calibri" pitchFamily="34" charset="0"/>
        <a:buChar char="◦"/>
        <a:defRPr sz="11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79778"/>
            <a:ext cx="7620000" cy="3399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5079378"/>
            <a:ext cx="7620001" cy="64560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5084273"/>
            <a:ext cx="7620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0" y="670434"/>
            <a:ext cx="5476119" cy="87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0" y="1679778"/>
            <a:ext cx="5476119" cy="287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5452" y="275308"/>
            <a:ext cx="1973577" cy="257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4848-EE0A-4590-9EF0-49B4B882331E}" type="datetime1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909" y="274424"/>
            <a:ext cx="3361670" cy="257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437" y="665811"/>
            <a:ext cx="663122" cy="4196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3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266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0492" indent="-190492" algn="l" defTabSz="571477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1477" indent="-190492" algn="l" defTabSz="571477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2462" indent="-190492" algn="l" defTabSz="571477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33447" indent="-190492" algn="l" defTabSz="571477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6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14431" indent="-190492" algn="l" defTabSz="571477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120000"/>
        </a:lnSpc>
        <a:spcBef>
          <a:spcPts val="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762000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5715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Error Correction Approach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Successive Parity Generation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557" y="3835230"/>
            <a:ext cx="6558886" cy="136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715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ctr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Asaf-Uddowla Golap (1207005)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Shaikh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Akib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Shahriyar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(1207011)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11391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bn-BD" sz="2400" dirty="0">
                <a:latin typeface="Times New Roman" panose="02020603050405020304" pitchFamily="18" charset="0"/>
                <a:cs typeface="Arabic Typesetting" pitchFamily="66" charset="-78"/>
              </a:rPr>
              <a:t>Prof. Dr. Muhammad Sheikh Sadi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KUET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SUCCESSIVE PARITY GENERATION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10</a:t>
            </a:fld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000" i="1" dirty="0"/>
              <a:t>P</a:t>
            </a:r>
            <a:r>
              <a:rPr lang="pt-BR" sz="2000" baseline="-25000" dirty="0"/>
              <a:t>1</a:t>
            </a:r>
            <a:r>
              <a:rPr lang="pt-BR" sz="2000" dirty="0"/>
              <a:t> = </a:t>
            </a:r>
            <a:r>
              <a:rPr lang="pt-BR" sz="2000" i="1" dirty="0"/>
              <a:t>P</a:t>
            </a:r>
            <a:r>
              <a:rPr lang="pt-BR" sz="2000" baseline="-25000" dirty="0"/>
              <a:t>0</a:t>
            </a:r>
            <a:r>
              <a:rPr lang="pt-BR" sz="2000" dirty="0"/>
              <a:t> </a:t>
            </a:r>
            <a:r>
              <a:rPr lang="pt-BR" sz="2000" i="1" dirty="0"/>
              <a:t>⊕ D</a:t>
            </a:r>
            <a:r>
              <a:rPr lang="pt-BR" sz="2000" baseline="-25000" dirty="0"/>
              <a:t>1</a:t>
            </a:r>
            <a:br>
              <a:rPr lang="pt-BR" sz="2000" dirty="0"/>
            </a:br>
            <a:r>
              <a:rPr lang="pt-BR" sz="2000" i="1" dirty="0"/>
              <a:t>P</a:t>
            </a:r>
            <a:r>
              <a:rPr lang="pt-BR" sz="2000" baseline="-25000" dirty="0"/>
              <a:t>2</a:t>
            </a:r>
            <a:r>
              <a:rPr lang="pt-BR" sz="2000" dirty="0"/>
              <a:t> = </a:t>
            </a:r>
            <a:r>
              <a:rPr lang="pt-BR" sz="2000" i="1" dirty="0"/>
              <a:t>P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i="1" dirty="0"/>
              <a:t>⊕ D</a:t>
            </a:r>
            <a:r>
              <a:rPr lang="pt-BR" sz="2000" baseline="-25000" dirty="0"/>
              <a:t>2</a:t>
            </a:r>
            <a:br>
              <a:rPr lang="pt-BR" sz="2000" dirty="0"/>
            </a:br>
            <a:r>
              <a:rPr lang="pt-BR" sz="2000" i="1" dirty="0"/>
              <a:t>P</a:t>
            </a:r>
            <a:r>
              <a:rPr lang="pt-BR" sz="2000" baseline="-25000" dirty="0"/>
              <a:t>3</a:t>
            </a:r>
            <a:r>
              <a:rPr lang="pt-BR" sz="2000" dirty="0"/>
              <a:t> = </a:t>
            </a:r>
            <a:r>
              <a:rPr lang="pt-BR" sz="2000" i="1" dirty="0"/>
              <a:t>P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i="1" dirty="0"/>
              <a:t>⊕ D</a:t>
            </a:r>
            <a:r>
              <a:rPr lang="pt-BR" sz="2000" baseline="-25000" dirty="0"/>
              <a:t>3</a:t>
            </a:r>
            <a:br>
              <a:rPr lang="pt-BR" sz="2000" dirty="0"/>
            </a:br>
            <a:r>
              <a:rPr lang="pt-BR" sz="2000" dirty="0"/>
              <a:t>---------------------</a:t>
            </a:r>
            <a:br>
              <a:rPr lang="pt-BR" sz="2000" dirty="0"/>
            </a:br>
            <a:r>
              <a:rPr lang="pt-BR" sz="2000" i="1" dirty="0"/>
              <a:t>P</a:t>
            </a:r>
            <a:r>
              <a:rPr lang="pt-BR" sz="2000" i="1" baseline="-25000" dirty="0"/>
              <a:t>n</a:t>
            </a:r>
            <a:r>
              <a:rPr lang="pt-BR" sz="2000" i="1" dirty="0"/>
              <a:t> </a:t>
            </a:r>
            <a:r>
              <a:rPr lang="pt-BR" sz="2000" dirty="0"/>
              <a:t>= </a:t>
            </a:r>
            <a:r>
              <a:rPr lang="pt-BR" sz="2000" i="1" dirty="0"/>
              <a:t>P</a:t>
            </a:r>
            <a:r>
              <a:rPr lang="pt-BR" sz="2000" i="1" baseline="-25000" dirty="0"/>
              <a:t>n − 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i="1" dirty="0"/>
              <a:t>⊕ D</a:t>
            </a:r>
            <a:r>
              <a:rPr lang="pt-BR" sz="2000" i="1" baseline="-25000" dirty="0"/>
              <a:t>n</a:t>
            </a:r>
            <a:br>
              <a:rPr lang="pt-BR" sz="2000" dirty="0"/>
            </a:br>
            <a:br>
              <a:rPr lang="pt-BR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25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SUCCESSIVE PARITY GENERATION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11</a:t>
            </a:fld>
            <a:endParaRPr lang="en-US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56" y="1819275"/>
            <a:ext cx="6644736" cy="2685799"/>
          </a:xfrm>
        </p:spPr>
      </p:pic>
    </p:spTree>
    <p:extLst>
      <p:ext uri="{BB962C8B-B14F-4D97-AF65-F5344CB8AC3E}">
        <p14:creationId xmlns:p14="http://schemas.microsoft.com/office/powerpoint/2010/main" val="36393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ERROR DETECTION &amp; CORRECTION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12</a:t>
            </a:fld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39433"/>
            <a:ext cx="6322004" cy="3657600"/>
          </a:xfrm>
        </p:spPr>
      </p:pic>
    </p:spTree>
    <p:extLst>
      <p:ext uri="{BB962C8B-B14F-4D97-AF65-F5344CB8AC3E}">
        <p14:creationId xmlns:p14="http://schemas.microsoft.com/office/powerpoint/2010/main" val="6674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PARITY FOR CHECK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13</a:t>
            </a:fld>
            <a:endParaRPr lang="en-US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3067"/>
            <a:ext cx="7620000" cy="869109"/>
          </a:xfrm>
        </p:spPr>
      </p:pic>
      <p:sp>
        <p:nvSpPr>
          <p:cNvPr id="8" name="TextBox 7"/>
          <p:cNvSpPr txBox="1"/>
          <p:nvPr/>
        </p:nvSpPr>
        <p:spPr>
          <a:xfrm>
            <a:off x="0" y="2672968"/>
            <a:ext cx="762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i="1" dirty="0"/>
              <a:t>P</a:t>
            </a:r>
            <a:r>
              <a:rPr lang="en-US" sz="2000" baseline="-25000" dirty="0"/>
              <a:t>0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8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16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48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56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9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17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49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57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18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26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58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19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27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59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28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36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60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5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29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37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61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6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6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22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30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38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46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54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62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baseline="-25000" dirty="0"/>
              <a:t>7</a:t>
            </a:r>
            <a:r>
              <a:rPr lang="en-US" sz="2000" dirty="0"/>
              <a:t> = </a:t>
            </a:r>
            <a:r>
              <a:rPr lang="en-US" sz="2000" i="1" dirty="0"/>
              <a:t>D</a:t>
            </a:r>
            <a:r>
              <a:rPr lang="en-US" sz="2000" baseline="-25000" dirty="0"/>
              <a:t>7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15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23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31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39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47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55</a:t>
            </a:r>
            <a:r>
              <a:rPr lang="en-US" sz="2000" dirty="0"/>
              <a:t> </a:t>
            </a:r>
            <a:r>
              <a:rPr lang="en-US" sz="2000" i="1" dirty="0"/>
              <a:t>⊕ D</a:t>
            </a:r>
            <a:r>
              <a:rPr lang="en-US" sz="2000" baseline="-25000" dirty="0"/>
              <a:t>63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Arrow Connector 5"/>
          <p:cNvCxnSpPr>
            <a:stCxn id="19" idx="0"/>
          </p:cNvCxnSpPr>
          <p:nvPr/>
        </p:nvCxnSpPr>
        <p:spPr>
          <a:xfrm flipH="1" flipV="1">
            <a:off x="247650" y="2343150"/>
            <a:ext cx="438150" cy="41274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0"/>
          </p:cNvCxnSpPr>
          <p:nvPr/>
        </p:nvCxnSpPr>
        <p:spPr>
          <a:xfrm flipV="1">
            <a:off x="1295400" y="2343150"/>
            <a:ext cx="695325" cy="3937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0"/>
          </p:cNvCxnSpPr>
          <p:nvPr/>
        </p:nvCxnSpPr>
        <p:spPr>
          <a:xfrm flipV="1">
            <a:off x="5391150" y="2343150"/>
            <a:ext cx="438150" cy="3937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0"/>
          </p:cNvCxnSpPr>
          <p:nvPr/>
        </p:nvCxnSpPr>
        <p:spPr>
          <a:xfrm flipH="1" flipV="1">
            <a:off x="4076700" y="2343150"/>
            <a:ext cx="628650" cy="3937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3875" y="2755892"/>
            <a:ext cx="323850" cy="30262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33475" y="2736942"/>
            <a:ext cx="323850" cy="30262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05325" y="2736942"/>
            <a:ext cx="400050" cy="34181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91125" y="2736942"/>
            <a:ext cx="400050" cy="34181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28967"/>
            <a:ext cx="6286500" cy="12089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EXAMPLE(1/4)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14</a:t>
            </a:fld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162"/>
            <a:ext cx="7620000" cy="5963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7548"/>
            <a:ext cx="7620000" cy="3048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" y="2009855"/>
            <a:ext cx="7592485" cy="4858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98312"/>
            <a:ext cx="7620000" cy="3143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44201"/>
            <a:ext cx="7620000" cy="5847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5" y="4666232"/>
            <a:ext cx="7620000" cy="523221"/>
          </a:xfrm>
          <a:prstGeom prst="rect">
            <a:avLst/>
          </a:prstGeom>
        </p:spPr>
      </p:pic>
      <p:sp>
        <p:nvSpPr>
          <p:cNvPr id="27" name="Multiply 26"/>
          <p:cNvSpPr/>
          <p:nvPr/>
        </p:nvSpPr>
        <p:spPr>
          <a:xfrm>
            <a:off x="1562100" y="3432257"/>
            <a:ext cx="266700" cy="315921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781675" y="3433725"/>
            <a:ext cx="266700" cy="315921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033588" y="3433725"/>
            <a:ext cx="261937" cy="312987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8130" y="2233807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bit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131" y="1487983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Dataword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-30955" y="2577773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Codeword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-59530" y="3244423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in </a:t>
            </a:r>
            <a:r>
              <a:rPr lang="en-US" sz="1400" dirty="0" err="1"/>
              <a:t>Dataword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2171" y="4128775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Dataword</a:t>
            </a:r>
            <a:r>
              <a:rPr lang="en-US" sz="1400" dirty="0"/>
              <a:t> After Error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0" y="4935565"/>
            <a:ext cx="200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Checkbit</a:t>
            </a:r>
            <a:r>
              <a:rPr lang="en-US" sz="1400" dirty="0"/>
              <a:t> After Error</a:t>
            </a:r>
          </a:p>
        </p:txBody>
      </p:sp>
      <p:cxnSp>
        <p:nvCxnSpPr>
          <p:cNvPr id="39" name="Straight Arrow Connector 38"/>
          <p:cNvCxnSpPr>
            <a:stCxn id="27" idx="2"/>
          </p:cNvCxnSpPr>
          <p:nvPr/>
        </p:nvCxnSpPr>
        <p:spPr>
          <a:xfrm>
            <a:off x="1764745" y="3672302"/>
            <a:ext cx="123585" cy="833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43378" y="3662814"/>
            <a:ext cx="123585" cy="833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79558" y="3662813"/>
            <a:ext cx="20782" cy="796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1830"/>
            <a:ext cx="7620000" cy="695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EXAMPLE(2/4)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15</a:t>
            </a:fld>
            <a:endParaRPr lang="en-US" sz="2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3461"/>
            <a:ext cx="7620000" cy="3695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1735"/>
            <a:ext cx="7619999" cy="519545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572000" y="2021726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5800" y="1982427"/>
            <a:ext cx="285750" cy="302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552575" y="3088827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1"/>
          </p:cNvCxnSpPr>
          <p:nvPr/>
        </p:nvCxnSpPr>
        <p:spPr>
          <a:xfrm>
            <a:off x="895350" y="2285055"/>
            <a:ext cx="699072" cy="8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33649" y="3933261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Partially Corrected </a:t>
            </a:r>
            <a:r>
              <a:rPr lang="en-US" sz="1400" dirty="0" err="1"/>
              <a:t>Dataword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796478" y="2316490"/>
            <a:ext cx="2918397" cy="815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5450" y="3383591"/>
            <a:ext cx="0" cy="1007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3649" y="4832669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</a:t>
            </a:r>
            <a:r>
              <a:rPr lang="en-US" sz="1400" dirty="0" err="1"/>
              <a:t>Checkbit</a:t>
            </a:r>
            <a:endParaRPr lang="en-US" sz="1400" dirty="0"/>
          </a:p>
        </p:txBody>
      </p:sp>
      <p:sp>
        <p:nvSpPr>
          <p:cNvPr id="67" name="Curved Left Arrow 66"/>
          <p:cNvSpPr/>
          <p:nvPr/>
        </p:nvSpPr>
        <p:spPr>
          <a:xfrm>
            <a:off x="4772025" y="410898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/>
          <p:cNvSpPr/>
          <p:nvPr/>
        </p:nvSpPr>
        <p:spPr>
          <a:xfrm rot="10800000">
            <a:off x="3009900" y="479645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3649" y="2821212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3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5" grpId="0"/>
      <p:bldP spid="66" grpId="0"/>
      <p:bldP spid="67" grpId="0" animBg="1"/>
      <p:bldP spid="68" grpId="0" animBg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0024"/>
            <a:ext cx="7620000" cy="67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EXAMPLE(3/4)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16</a:t>
            </a:fld>
            <a:endParaRPr lang="en-US" sz="2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121"/>
            <a:ext cx="7620000" cy="31626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9811"/>
            <a:ext cx="7619999" cy="503393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800600" y="2031999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3925" y="2031999"/>
            <a:ext cx="285750" cy="302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00250" y="3069654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5" idx="4"/>
            <a:endCxn id="56" idx="1"/>
          </p:cNvCxnSpPr>
          <p:nvPr/>
        </p:nvCxnSpPr>
        <p:spPr>
          <a:xfrm>
            <a:off x="1066800" y="2334627"/>
            <a:ext cx="975297" cy="778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33649" y="3933261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Partially Corrected </a:t>
            </a:r>
            <a:r>
              <a:rPr lang="en-US" sz="1400" dirty="0" err="1"/>
              <a:t>Dataword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2244153" y="2326763"/>
            <a:ext cx="2699322" cy="78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4"/>
          </p:cNvCxnSpPr>
          <p:nvPr/>
        </p:nvCxnSpPr>
        <p:spPr>
          <a:xfrm>
            <a:off x="2143125" y="3364418"/>
            <a:ext cx="0" cy="1026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3649" y="4832669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</a:t>
            </a:r>
            <a:r>
              <a:rPr lang="en-US" sz="1400" dirty="0" err="1"/>
              <a:t>Checkbit</a:t>
            </a:r>
            <a:endParaRPr lang="en-US" sz="1400" dirty="0"/>
          </a:p>
        </p:txBody>
      </p:sp>
      <p:sp>
        <p:nvSpPr>
          <p:cNvPr id="67" name="Curved Left Arrow 66"/>
          <p:cNvSpPr/>
          <p:nvPr/>
        </p:nvSpPr>
        <p:spPr>
          <a:xfrm>
            <a:off x="4772025" y="410898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/>
          <p:cNvSpPr/>
          <p:nvPr/>
        </p:nvSpPr>
        <p:spPr>
          <a:xfrm rot="10800000">
            <a:off x="3009900" y="479645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3649" y="2821212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71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5" grpId="0"/>
      <p:bldP spid="66" grpId="0"/>
      <p:bldP spid="67" grpId="0" animBg="1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80024"/>
            <a:ext cx="7620000" cy="67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EXAMPLE(4/4)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17</a:t>
            </a:fld>
            <a:endParaRPr lang="en-US" sz="2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121"/>
            <a:ext cx="7619999" cy="31626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4638"/>
            <a:ext cx="7619999" cy="433738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6597795" y="2088185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24149" y="2080321"/>
            <a:ext cx="285750" cy="302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91200" y="3137172"/>
            <a:ext cx="285750" cy="294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5" idx="4"/>
            <a:endCxn id="56" idx="1"/>
          </p:cNvCxnSpPr>
          <p:nvPr/>
        </p:nvCxnSpPr>
        <p:spPr>
          <a:xfrm>
            <a:off x="2867024" y="2382949"/>
            <a:ext cx="2966023" cy="797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33649" y="3933261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Partially Corrected </a:t>
            </a:r>
            <a:r>
              <a:rPr lang="en-US" sz="1400" dirty="0" err="1"/>
              <a:t>Dataword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6035103" y="2382949"/>
            <a:ext cx="705567" cy="797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4"/>
          </p:cNvCxnSpPr>
          <p:nvPr/>
        </p:nvCxnSpPr>
        <p:spPr>
          <a:xfrm flipH="1">
            <a:off x="5924550" y="3431936"/>
            <a:ext cx="9525" cy="978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3649" y="4832669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</a:t>
            </a:r>
            <a:r>
              <a:rPr lang="en-US" sz="1400" dirty="0" err="1"/>
              <a:t>Checkbit</a:t>
            </a:r>
            <a:endParaRPr lang="en-US" sz="1400" dirty="0"/>
          </a:p>
        </p:txBody>
      </p:sp>
      <p:sp>
        <p:nvSpPr>
          <p:cNvPr id="67" name="Curved Left Arrow 66"/>
          <p:cNvSpPr/>
          <p:nvPr/>
        </p:nvSpPr>
        <p:spPr>
          <a:xfrm>
            <a:off x="4772025" y="410898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/>
          <p:cNvSpPr/>
          <p:nvPr/>
        </p:nvSpPr>
        <p:spPr>
          <a:xfrm rot="10800000">
            <a:off x="3009900" y="4796457"/>
            <a:ext cx="171450" cy="1901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3649" y="2821212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01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5" grpId="0"/>
      <p:bldP spid="66" grpId="0"/>
      <p:bldP spid="67" grpId="0" animBg="1"/>
      <p:bldP spid="68" grpId="0" animBg="1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EXPERIMENTAL </a:t>
            </a:r>
            <a:br>
              <a:rPr lang="en-US" sz="4000" b="1" dirty="0"/>
            </a:br>
            <a:r>
              <a:rPr lang="en-US" sz="4000" b="1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18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67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/>
              <a:t>COMPARISON OF OVERHEAD AND CODE RATE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19</a:t>
            </a:fld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019818"/>
              </p:ext>
            </p:extLst>
          </p:nvPr>
        </p:nvGraphicFramePr>
        <p:xfrm>
          <a:off x="0" y="1538288"/>
          <a:ext cx="7620000" cy="368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>
          <a:xfrm>
            <a:off x="4029075" y="1619250"/>
            <a:ext cx="1343025" cy="29432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What is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Memory Protection By Parity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Proposed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Successive Parity Generation (SPG)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Error Detection &amp; Correction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Experimental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87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spc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CORRECTION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20</a:t>
            </a:fld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89841"/>
              </p:ext>
            </p:extLst>
          </p:nvPr>
        </p:nvGraphicFramePr>
        <p:xfrm>
          <a:off x="0" y="1538288"/>
          <a:ext cx="7620000" cy="368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05225" y="2790825"/>
            <a:ext cx="1276350" cy="42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3348037" y="2349661"/>
            <a:ext cx="714375" cy="2058665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0037" y="319432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Correction Rate </a:t>
            </a:r>
            <a:r>
              <a:rPr lang="en-US" dirty="0"/>
              <a:t>Falls</a:t>
            </a:r>
          </a:p>
        </p:txBody>
      </p:sp>
    </p:spTree>
    <p:extLst>
      <p:ext uri="{BB962C8B-B14F-4D97-AF65-F5344CB8AC3E}">
        <p14:creationId xmlns:p14="http://schemas.microsoft.com/office/powerpoint/2010/main" val="21853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OVERHEAD VS DATAWORD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21</a:t>
            </a:fld>
            <a:endParaRPr lang="en-US" sz="20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72576"/>
              </p:ext>
            </p:extLst>
          </p:nvPr>
        </p:nvGraphicFramePr>
        <p:xfrm>
          <a:off x="685800" y="1538288"/>
          <a:ext cx="6286500" cy="366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562601" y="3038475"/>
            <a:ext cx="419099" cy="11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95875" y="2533650"/>
            <a:ext cx="333375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700" y="2867025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Mb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7226" y="2164318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Mb</a:t>
            </a:r>
          </a:p>
        </p:txBody>
      </p:sp>
    </p:spTree>
    <p:extLst>
      <p:ext uri="{BB962C8B-B14F-4D97-AF65-F5344CB8AC3E}">
        <p14:creationId xmlns:p14="http://schemas.microsoft.com/office/powerpoint/2010/main" val="19063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" y="238837"/>
            <a:ext cx="7422777" cy="120896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CORRECTION RATE OVER DIFFERENT BIT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22</a:t>
            </a:fld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00962"/>
              </p:ext>
            </p:extLst>
          </p:nvPr>
        </p:nvGraphicFramePr>
        <p:xfrm>
          <a:off x="0" y="1538288"/>
          <a:ext cx="7620000" cy="365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47775" y="1685925"/>
            <a:ext cx="2181225" cy="2219325"/>
          </a:xfrm>
          <a:prstGeom prst="straightConnector1">
            <a:avLst/>
          </a:prstGeom>
          <a:ln w="158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76500" y="1685925"/>
            <a:ext cx="4924425" cy="2219325"/>
          </a:xfrm>
          <a:prstGeom prst="straightConnector1">
            <a:avLst/>
          </a:prstGeom>
          <a:ln w="15875">
            <a:solidFill>
              <a:srgbClr val="00206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TIME COMPARISON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23</a:t>
            </a:fld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39019"/>
              </p:ext>
            </p:extLst>
          </p:nvPr>
        </p:nvGraphicFramePr>
        <p:xfrm>
          <a:off x="0" y="1538288"/>
          <a:ext cx="7620000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CONCLUSION</a:t>
            </a:r>
            <a:r>
              <a:rPr lang="en-US" sz="33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Focused on correction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proposed successive method has been implemented     for 64 bit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Works for any dataword size.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reduce system overhead, some bit compression techniques for check bits can be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24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94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REFERENCES(1/2)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25</a:t>
            </a:fld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575238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Argyrides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K. Pradhan,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”Matrix Codes for Reliable and Cost Efficient Memory Chips,”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 on Very Large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Integration (VLSI) Systems,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19, NO. 3, Mar. 2011.</a:t>
            </a:r>
          </a:p>
          <a:p>
            <a:pPr marL="400050" indent="-40005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Liyi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Xiao,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Mao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 ”Enhanced Memory Reliability Against 	        Multiple Cell Upsets Using Decimal Matrix Code,”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Very Large Scale Integration (VLSI) Systems,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Vol: 22, Issue: 1, pp. 1-9, Jan. 2014.	</a:t>
            </a:r>
          </a:p>
          <a:p>
            <a:pPr marL="400050" indent="-40005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Shamimur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Rahman, Muhammad Sheikh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,Jan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Jurjens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”Soft  error tolerance using Horizontal-Vertical-Double-Bit Diagonal parity method,”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International Conference on Electrical Engineering and Information and Communication Technology (ICEEICT) 2015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Iahangirnagar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Dhaka-I 342, Bangladesh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21-23 May 2015.</a:t>
            </a:r>
          </a:p>
          <a:p>
            <a:pPr marL="400050" indent="-40005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REFERENCES(2/2)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26</a:t>
            </a:fld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575238"/>
            <a:ext cx="762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Shamimur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(2015). ”Soft Error Tolerance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HVDQ:Horizontal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  Vertical-Diagonal-Queen Parity Method,” (Undergraduate Thesis). Retrieved from Rental Library, Dept. of CSE, KUET. (Accession No. CSER-15-01).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and Krishna, C. 2009. ”Fault Tolerant Systems”. 1st ed. Morgan Kaufmann    	  	        Publishers. p. 55-74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Vijayakumar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”An HVD based error detection and correction of soft errors in semiconductor memories used for space applications,”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Devices, Circuits and Systems (ICDCS),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563 - 567,15-16 Mar. 2012.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Zarandi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Ghavami, ”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HVD:Horizontal-vertical-diagonal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detecting and correcting code to protect against with soft errors,”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for Embedded Systems,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15, no. 3-4, pp. 289-310, Dec. 2011.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edefined Process 2"/>
          <p:cNvSpPr/>
          <p:nvPr/>
        </p:nvSpPr>
        <p:spPr>
          <a:xfrm>
            <a:off x="1295401" y="1895475"/>
            <a:ext cx="5105400" cy="2371725"/>
          </a:xfrm>
          <a:prstGeom prst="flowChartPredefinedProcess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/>
              <a:t>Thank you </a:t>
            </a:r>
            <a:r>
              <a:rPr lang="en-US" sz="3300" b="1" dirty="0"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b="1" dirty="0">
                <a:sym typeface="Wingdings" panose="05000000000000000000" pitchFamily="2" charset="2"/>
              </a:rPr>
              <a:t>Any question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9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Publication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proposed methodology was accepted for publication in “</a:t>
            </a:r>
            <a:r>
              <a:rPr lang="en-US" sz="2000" dirty="0">
                <a:solidFill>
                  <a:srgbClr val="0070C0"/>
                </a:solidFill>
              </a:rPr>
              <a:t>Computing Conference, 2017</a:t>
            </a:r>
            <a:r>
              <a:rPr lang="en-US" sz="2000" dirty="0"/>
              <a:t>” in London, organized by IEEE.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28</a:t>
            </a:fld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11772"/>
            <a:ext cx="4604545" cy="2725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1" y="2966459"/>
            <a:ext cx="1615888" cy="16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Software and hardware are heavily linked in an intricately designed complex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Errors at hardware level are corrected through hardware module duplication techniques.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Different types of error correction codes are used.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new coding approach for error correction against soft errors is proposed.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87787" y="5320259"/>
            <a:ext cx="822960" cy="400110"/>
          </a:xfrm>
        </p:spPr>
        <p:txBody>
          <a:bodyPr tIns="45720" bIns="45720">
            <a:spAutoFit/>
          </a:bodyPr>
          <a:lstStyle/>
          <a:p>
            <a:fld id="{D57F1E4F-1CFF-5643-939E-217C01CDF565}" type="slidenum">
              <a:rPr lang="en-US" sz="2000" b="1" smtClean="0"/>
              <a:pPr/>
              <a:t>3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406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WHAT IS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1302" y="1542485"/>
                <a:ext cx="6286501" cy="3652453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 Process of computing a Codeword from data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000" dirty="0"/>
                  <a:t>  A d-bit data word is encoded into c-bit code word, which       consists of a larger number of bits than the original data word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Coding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  Code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𝑐𝑜𝑑𝑒𝑤𝑜𝑟𝑑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𝑏𝑖𝑡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  Coding overhead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𝑐h𝑒𝑐𝑘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𝑏𝑖𝑡</m:t>
                        </m:r>
                      </m:den>
                    </m:f>
                  </m:oMath>
                </a14:m>
                <a:r>
                  <a:rPr lang="en-US" sz="2000" dirty="0"/>
                  <a:t>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302" y="1542485"/>
                <a:ext cx="6286501" cy="3652453"/>
              </a:xfrm>
              <a:blipFill>
                <a:blip r:embed="rId2"/>
                <a:stretch>
                  <a:fillRect l="-2326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4</a:t>
            </a:fld>
            <a:endParaRPr lang="en-US" sz="2000" b="1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4757983" y="3160772"/>
            <a:ext cx="1429804" cy="523205"/>
          </a:xfrm>
          <a:prstGeom prst="flowChartPredefined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Codeword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789851" y="3181450"/>
            <a:ext cx="1108920" cy="523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Data 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4335" y="3160772"/>
            <a:ext cx="1015169" cy="523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Check Bit</a:t>
            </a:r>
          </a:p>
        </p:txBody>
      </p:sp>
      <p:sp>
        <p:nvSpPr>
          <p:cNvPr id="11" name="Plus 10"/>
          <p:cNvSpPr/>
          <p:nvPr/>
        </p:nvSpPr>
        <p:spPr>
          <a:xfrm>
            <a:off x="2037028" y="3268650"/>
            <a:ext cx="389050" cy="348803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38"/>
          </a:p>
        </p:txBody>
      </p:sp>
      <p:sp>
        <p:nvSpPr>
          <p:cNvPr id="12" name="Right Arrow 11"/>
          <p:cNvSpPr/>
          <p:nvPr/>
        </p:nvSpPr>
        <p:spPr>
          <a:xfrm>
            <a:off x="3774549" y="3247973"/>
            <a:ext cx="845177" cy="2414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38"/>
          </a:p>
        </p:txBody>
      </p:sp>
    </p:spTree>
    <p:extLst>
      <p:ext uri="{BB962C8B-B14F-4D97-AF65-F5344CB8AC3E}">
        <p14:creationId xmlns:p14="http://schemas.microsoft.com/office/powerpoint/2010/main" val="32411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MEMORY PROTECTION BY 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5</a:t>
            </a:fld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3307"/>
            <a:ext cx="7620000" cy="3657600"/>
          </a:xfrm>
        </p:spPr>
      </p:pic>
    </p:spTree>
    <p:extLst>
      <p:ext uri="{BB962C8B-B14F-4D97-AF65-F5344CB8AC3E}">
        <p14:creationId xmlns:p14="http://schemas.microsoft.com/office/powerpoint/2010/main" val="250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PROPOSED</a:t>
            </a:r>
            <a:br>
              <a:rPr lang="en-US" sz="4000" b="1" dirty="0"/>
            </a:br>
            <a:r>
              <a:rPr lang="en-US" sz="4000" b="1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6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56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METHODOLOGY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tx1"/>
                </a:solidFill>
              </a:rPr>
              <a:t>Encoding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tx1"/>
                </a:solidFill>
              </a:rPr>
              <a:t>Error Detection &amp;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7</a:t>
            </a:fld>
            <a:endParaRPr lang="en-US" sz="2000" b="1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376" y="2151945"/>
            <a:ext cx="2938523" cy="2738967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19476" y="2151945"/>
            <a:ext cx="3052824" cy="30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SUCCESSIVE PARITY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8</a:t>
            </a:fld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4157"/>
            <a:ext cx="7620000" cy="3808997"/>
          </a:xfrm>
        </p:spPr>
      </p:pic>
    </p:spTree>
    <p:extLst>
      <p:ext uri="{BB962C8B-B14F-4D97-AF65-F5344CB8AC3E}">
        <p14:creationId xmlns:p14="http://schemas.microsoft.com/office/powerpoint/2010/main" val="4281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ERROR DETECTION &amp; CORRECTION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b="1" smtClean="0"/>
              <a:pPr/>
              <a:t>9</a:t>
            </a:fld>
            <a:endParaRPr lang="en-US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212" y="1538288"/>
            <a:ext cx="3119717" cy="3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827"/>
      </a:accent1>
      <a:accent2>
        <a:srgbClr val="00B050"/>
      </a:accent2>
      <a:accent3>
        <a:srgbClr val="A5A5A5"/>
      </a:accent3>
      <a:accent4>
        <a:srgbClr val="FFC000"/>
      </a:accent4>
      <a:accent5>
        <a:srgbClr val="005827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552</Words>
  <Application>Microsoft Office PowerPoint</Application>
  <PresentationFormat>Custom</PresentationFormat>
  <Paragraphs>140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Arabic Typesetting</vt:lpstr>
      <vt:lpstr>Arial</vt:lpstr>
      <vt:lpstr>Calibri</vt:lpstr>
      <vt:lpstr>Calibri Light</vt:lpstr>
      <vt:lpstr>Cambria Math</vt:lpstr>
      <vt:lpstr>Gill Sans MT</vt:lpstr>
      <vt:lpstr>Tahoma</vt:lpstr>
      <vt:lpstr>Times New Roman</vt:lpstr>
      <vt:lpstr>Wingdings</vt:lpstr>
      <vt:lpstr>Retrospect</vt:lpstr>
      <vt:lpstr>Gallery</vt:lpstr>
      <vt:lpstr>PowerPoint Presentation</vt:lpstr>
      <vt:lpstr>CONTENTS</vt:lpstr>
      <vt:lpstr>INTRODUCTION</vt:lpstr>
      <vt:lpstr>WHAT IS CODING</vt:lpstr>
      <vt:lpstr>MEMORY PROTECTION BY PARITY</vt:lpstr>
      <vt:lpstr>PROPOSED METHODOLOGY</vt:lpstr>
      <vt:lpstr>METHODOLOGY OVERVIEW</vt:lpstr>
      <vt:lpstr>SUCCESSIVE PARITY GENERATION</vt:lpstr>
      <vt:lpstr>ERROR DETECTION &amp; CORRECTION FLOWCHART</vt:lpstr>
      <vt:lpstr>SUCCESSIVE PARITY GENERATION FORMULA</vt:lpstr>
      <vt:lpstr>SUCCESSIVE PARITY GENERATION DIAGRAM</vt:lpstr>
      <vt:lpstr>ERROR DETECTION &amp; CORRECTION DIAGRAM</vt:lpstr>
      <vt:lpstr>PARITY FOR CHECK BITS</vt:lpstr>
      <vt:lpstr>EXAMPLE(1/4)</vt:lpstr>
      <vt:lpstr>EXAMPLE(2/4)</vt:lpstr>
      <vt:lpstr>EXAMPLE(3/4)</vt:lpstr>
      <vt:lpstr>EXAMPLE(4/4)</vt:lpstr>
      <vt:lpstr>EXPERIMENTAL  ANALYSIS</vt:lpstr>
      <vt:lpstr>COMPARISON OF OVERHEAD AND CODE RATE</vt:lpstr>
      <vt:lpstr>CORRECTION RATE</vt:lpstr>
      <vt:lpstr>OVERHEAD VS DATAWORD SIZE</vt:lpstr>
      <vt:lpstr>CORRECTION RATE OVER DIFFERENT BIT</vt:lpstr>
      <vt:lpstr>TIME COMPARISON </vt:lpstr>
      <vt:lpstr>CONCLUSION </vt:lpstr>
      <vt:lpstr>REFERENCES(1/2)</vt:lpstr>
      <vt:lpstr>REFERENCES(2/2)</vt:lpstr>
      <vt:lpstr>PowerPoint Presentation</vt:lpstr>
      <vt:lpstr>Publication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Asaf-Uddowla GOLAP</dc:creator>
  <cp:lastModifiedBy>Asaf-Uddowla GOLAP</cp:lastModifiedBy>
  <cp:revision>292</cp:revision>
  <dcterms:created xsi:type="dcterms:W3CDTF">2016-07-24T15:59:17Z</dcterms:created>
  <dcterms:modified xsi:type="dcterms:W3CDTF">2017-03-24T20:59:28Z</dcterms:modified>
</cp:coreProperties>
</file>