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75" r:id="rId4"/>
    <p:sldId id="276" r:id="rId5"/>
    <p:sldId id="278" r:id="rId6"/>
    <p:sldId id="280" r:id="rId7"/>
    <p:sldId id="289" r:id="rId8"/>
    <p:sldId id="283" r:id="rId9"/>
    <p:sldId id="282" r:id="rId10"/>
    <p:sldId id="279" r:id="rId11"/>
    <p:sldId id="281" r:id="rId12"/>
    <p:sldId id="284" r:id="rId13"/>
    <p:sldId id="286" r:id="rId14"/>
    <p:sldId id="287" r:id="rId15"/>
    <p:sldId id="288" r:id="rId16"/>
    <p:sldId id="285" r:id="rId17"/>
  </p:sldIdLst>
  <p:sldSz cx="18288000" cy="10287000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Century Gothic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4" autoAdjust="0"/>
  </p:normalViewPr>
  <p:slideViewPr>
    <p:cSldViewPr>
      <p:cViewPr>
        <p:scale>
          <a:sx n="50" d="100"/>
          <a:sy n="50" d="100"/>
        </p:scale>
        <p:origin x="-122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103141404199475"/>
          <c:y val="3.125E-2"/>
          <c:w val="0.60119258530183728"/>
          <c:h val="0.882545767716535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6"/>
              <c:layout/>
              <c:tx>
                <c:rich>
                  <a:bodyPr/>
                  <a:lstStyle/>
                  <a:p>
                    <a:fld id="{C599529B-C04B-4D67-9D23-5D23E71A6BBA}" type="VALUE">
                      <a:rPr lang="en-US" smtClean="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57B-4B8D-9D59-B0E3C1490C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7"/>
                <c:pt idx="0">
                  <c:v>FALTA DE ESPAÇO DISPONÍVEL PARA DESENVOLVIMENTO DE PROJETOS</c:v>
                </c:pt>
                <c:pt idx="1">
                  <c:v>FALTA DE ESPAÇO COM COMPUTADORES ATUALIZADOS </c:v>
                </c:pt>
                <c:pt idx="2">
                  <c:v>EQUIPES COM POUCO CONHECIMENTO</c:v>
                </c:pt>
                <c:pt idx="3">
                  <c:v>CONHECIMENTOS ESPECÍFICOS</c:v>
                </c:pt>
                <c:pt idx="4">
                  <c:v>COMUNICAÇÃO RUIM</c:v>
                </c:pt>
                <c:pt idx="5">
                  <c:v>DIFICULDADE COM INTEGRAÇÃO</c:v>
                </c:pt>
                <c:pt idx="6">
                  <c:v>TEMPO GASTO NA CRIAÇÃO DOS PROJETOS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11</c:v>
                </c:pt>
                <c:pt idx="4">
                  <c:v>2</c:v>
                </c:pt>
                <c:pt idx="5">
                  <c:v>6</c:v>
                </c:pt>
                <c:pt idx="6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57B-4B8D-9D59-B0E3C1490C2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Coluna1</c:v>
                </c:pt>
              </c:strCache>
              <c:extLst xmlns:c15="http://schemas.microsoft.com/office/drawing/2012/chart" xmlns:c16r2="http://schemas.microsoft.com/office/drawing/2015/06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017902813299108E-2"/>
                  <c:y val="-5.96309828187658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9B-4C5F-8922-3A63766F54E2}"/>
                </c:ext>
              </c:extLst>
            </c:dLbl>
            <c:dLbl>
              <c:idx val="1"/>
              <c:layout>
                <c:manualLayout>
                  <c:x val="2.3017902813299171E-2"/>
                  <c:y val="-1.98769942729214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F9B-4C5F-8922-3A63766F54E2}"/>
                </c:ext>
              </c:extLst>
            </c:dLbl>
            <c:dLbl>
              <c:idx val="2"/>
              <c:layout>
                <c:manualLayout>
                  <c:x val="2.8132992327365602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9B-4C5F-8922-3A63766F54E2}"/>
                </c:ext>
              </c:extLst>
            </c:dLbl>
            <c:dLbl>
              <c:idx val="3"/>
              <c:layout>
                <c:manualLayout>
                  <c:x val="2.8985507246376687E-2"/>
                  <c:y val="1.98769942729214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9B-4C5F-8922-3A63766F54E2}"/>
                </c:ext>
              </c:extLst>
            </c:dLbl>
            <c:dLbl>
              <c:idx val="4"/>
              <c:layout>
                <c:manualLayout>
                  <c:x val="1.7050298380221655E-2"/>
                  <c:y val="-5.96309828187643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9B-4C5F-8922-3A63766F54E2}"/>
                </c:ext>
              </c:extLst>
            </c:dLbl>
            <c:dLbl>
              <c:idx val="5"/>
              <c:layout>
                <c:manualLayout>
                  <c:x val="2.3017902813299233E-2"/>
                  <c:y val="-1.82203676002700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9B-4C5F-8922-3A63766F54E2}"/>
                </c:ext>
              </c:extLst>
            </c:dLbl>
            <c:dLbl>
              <c:idx val="6"/>
              <c:layout>
                <c:manualLayout>
                  <c:x val="2.3017902813299108E-2"/>
                  <c:y val="-9.110183800135008E-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9B-4C5F-8922-3A63766F54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Planilha1!$A$2:$A$10</c:f>
              <c:strCache>
                <c:ptCount val="7"/>
                <c:pt idx="0">
                  <c:v>FALTA DE ESPAÇO DISPONÍVEL PARA DESENVOLVIMENTO DE PROJETOS</c:v>
                </c:pt>
                <c:pt idx="1">
                  <c:v>FALTA DE ESPAÇO COM COMPUTADORES ATUALIZADOS </c:v>
                </c:pt>
                <c:pt idx="2">
                  <c:v>EQUIPES COM POUCO CONHECIMENTO</c:v>
                </c:pt>
                <c:pt idx="3">
                  <c:v>CONHECIMENTOS ESPECÍFICOS</c:v>
                </c:pt>
                <c:pt idx="4">
                  <c:v>COMUNICAÇÃO RUIM</c:v>
                </c:pt>
                <c:pt idx="5">
                  <c:v>DIFICULDADE COM INTEGRAÇÃO</c:v>
                </c:pt>
                <c:pt idx="6">
                  <c:v>TEMPO GASTO NA CRIAÇÃO DOS PROJETOS</c:v>
                </c:pt>
              </c:strCache>
              <c:extLst xmlns:c15="http://schemas.microsoft.com/office/drawing/2012/chart" xmlns:c16r2="http://schemas.microsoft.com/office/drawing/2015/06/chart"/>
            </c:strRef>
          </c:cat>
          <c:val>
            <c:numRef>
              <c:f>Planilha1!$C$2:$C$10</c:f>
              <c:numCache>
                <c:formatCode>0.0%</c:formatCode>
                <c:ptCount val="7"/>
                <c:pt idx="0">
                  <c:v>0.15384615384615385</c:v>
                </c:pt>
                <c:pt idx="1">
                  <c:v>0.11538461538461539</c:v>
                </c:pt>
                <c:pt idx="2">
                  <c:v>0.23076923076923078</c:v>
                </c:pt>
                <c:pt idx="3">
                  <c:v>0.42307692307692307</c:v>
                </c:pt>
                <c:pt idx="4">
                  <c:v>7.6923076923076927E-2</c:v>
                </c:pt>
                <c:pt idx="5">
                  <c:v>0.23076923076923078</c:v>
                </c:pt>
                <c:pt idx="6">
                  <c:v>0.15384615384615385</c:v>
                </c:pt>
              </c:numCache>
              <c:extLst xmlns:c15="http://schemas.microsoft.com/office/drawing/2012/chart" xmlns:c16r2="http://schemas.microsoft.com/office/drawing/2015/06/chart"/>
            </c:numRef>
          </c:val>
          <c:extLst xmlns:c15="http://schemas.microsoft.com/office/drawing/2012/chart" xmlns:c16r2="http://schemas.microsoft.com/office/drawing/2015/06/chart">
            <c:ext xmlns:c16="http://schemas.microsoft.com/office/drawing/2014/chart" uri="{C3380CC4-5D6E-409C-BE32-E72D297353CC}">
              <c16:uniqueId val="{00000002-257B-4B8D-9D59-B0E3C1490C2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1922048"/>
        <c:axId val="16517344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Planilha1!$D$1</c15:sqref>
                        </c15:formulaRef>
                      </c:ext>
                    </c:extLst>
                    <c:strCache>
                      <c:ptCount val="1"/>
                      <c:pt idx="0">
                        <c:v>Coluna2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pt-BR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Planilha1!$A$2:$A$10</c15:sqref>
                        </c15:formulaRef>
                      </c:ext>
                    </c:extLst>
                    <c:strCache>
                      <c:ptCount val="7"/>
                      <c:pt idx="0">
                        <c:v>FALTA DE ESPAÇO DISPONÍVEL PARA DESENVOLVIMENTO DE PROJETOS</c:v>
                      </c:pt>
                      <c:pt idx="1">
                        <c:v>FALTA DE ESPAÇO COM COMPUTADORES ATUALIZADOS </c:v>
                      </c:pt>
                      <c:pt idx="2">
                        <c:v>EQUIPES COM POUCO CONHECIMENTO</c:v>
                      </c:pt>
                      <c:pt idx="3">
                        <c:v>CONHECIMENTOS ESPECÍFICOS</c:v>
                      </c:pt>
                      <c:pt idx="4">
                        <c:v>COMUNICAÇÃO RUIM</c:v>
                      </c:pt>
                      <c:pt idx="5">
                        <c:v>DIFICULDADE COM INTEGRAÇÃO</c:v>
                      </c:pt>
                      <c:pt idx="6">
                        <c:v>TEMPO GASTO NA CRIAÇÃO DOS PROJETOS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Planilha1!$D$2:$D$10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57B-4B8D-9D59-B0E3C1490C21}"/>
                  </c:ext>
                </c:extLst>
              </c15:ser>
            </c15:filteredBarSeries>
          </c:ext>
        </c:extLst>
      </c:barChart>
      <c:catAx>
        <c:axId val="4192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165173440"/>
        <c:crosses val="autoZero"/>
        <c:auto val="1"/>
        <c:lblAlgn val="ctr"/>
        <c:lblOffset val="100"/>
        <c:noMultiLvlLbl val="0"/>
      </c:catAx>
      <c:valAx>
        <c:axId val="16517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pt-BR"/>
          </a:p>
        </c:txPr>
        <c:crossAx val="4192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30D-4A52-9D24-A58CF4AA1C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30D-4A52-9D24-A58CF4AA1CCE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0D-4A52-9D24-A58CF4AA1CCE}"/>
                </c:ext>
              </c:extLst>
            </c:dLbl>
            <c:dLbl>
              <c:idx val="1"/>
              <c:layout>
                <c:manualLayout>
                  <c:x val="4.2233349737532809E-2"/>
                  <c:y val="8.02087590051860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30D-4A52-9D24-A58CF4AA1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0.00%</c:formatCode>
                <c:ptCount val="2"/>
                <c:pt idx="0">
                  <c:v>0.92300000000000004</c:v>
                </c:pt>
                <c:pt idx="1">
                  <c:v>7.6999999999999999E-2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0D-4A52-9D24-A58CF4AA1C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987089895013129"/>
          <c:y val="0.38458875415351645"/>
          <c:w val="0.12984153543307086"/>
          <c:h val="0.199870493141079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609C-84DC-42D6-B01D-4EDC2E42D8C8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7B38C-425B-4F11-9828-A45B22E3B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0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474f7dd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474f7dd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79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474f7dd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474f7dd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unetec.com/cod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6591300" y="5143500"/>
            <a:ext cx="5410200" cy="538229"/>
          </a:xfrm>
          <a:custGeom>
            <a:avLst/>
            <a:gdLst/>
            <a:ahLst/>
            <a:cxnLst/>
            <a:rect l="l" t="t" r="r" b="b"/>
            <a:pathLst>
              <a:path w="2725212" h="538229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539E3A-AA20-4AB9-982B-AAFDDC78C9FB}"/>
              </a:ext>
            </a:extLst>
          </p:cNvPr>
          <p:cNvSpPr txBox="1"/>
          <p:nvPr/>
        </p:nvSpPr>
        <p:spPr>
          <a:xfrm>
            <a:off x="1752600" y="5905500"/>
            <a:ext cx="135636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pt-BR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Gvrer</a:t>
            </a:r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ctr"/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pequena introdução</a:t>
            </a:r>
          </a:p>
          <a:p>
            <a:pPr lvl="0" algn="ctr"/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="" xmlns:a16="http://schemas.microsoft.com/office/drawing/2014/main" id="{A2539E3A-AA20-4AB9-982B-AAFDDC78C9FB}"/>
              </a:ext>
            </a:extLst>
          </p:cNvPr>
          <p:cNvSpPr txBox="1"/>
          <p:nvPr/>
        </p:nvSpPr>
        <p:spPr>
          <a:xfrm>
            <a:off x="1926771" y="1333500"/>
            <a:ext cx="13563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pt-BR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Logo ou letreiro</a:t>
            </a:r>
          </a:p>
          <a:p>
            <a:pPr lvl="0" algn="ctr"/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7076" y="352658"/>
            <a:ext cx="16230600" cy="126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pt-BR" sz="9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Benchmark e Concorrentes</a:t>
            </a:r>
            <a:endParaRPr lang="en-US" sz="7500" u="none" dirty="0">
              <a:solidFill>
                <a:schemeClr val="bg1"/>
              </a:solidFill>
              <a:latin typeface="Arial" pitchFamily="34" charset="0"/>
              <a:ea typeface="Nourd Bold"/>
              <a:cs typeface="Arial" pitchFamily="34" charset="0"/>
              <a:sym typeface="Nourd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54140"/>
              </p:ext>
            </p:extLst>
          </p:nvPr>
        </p:nvGraphicFramePr>
        <p:xfrm>
          <a:off x="221343" y="1461316"/>
          <a:ext cx="17830799" cy="8711384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1901539261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003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176995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Rubik Semi-Bold"/>
                        </a:rPr>
                        <a:t>NOME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b="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Rubik Semi-Bold"/>
                          <a:cs typeface="Arial" panose="020B0604020202020204" pitchFamily="34" charset="0"/>
                          <a:sym typeface="Rubik Semi-Bold"/>
                        </a:rPr>
                        <a:t>SOLUÇÃO CONCORRENTE</a:t>
                      </a:r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Rubik Semi-Bold"/>
                        </a:rPr>
                        <a:t>DESCRIÇÃO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INTERSEÇÃO</a:t>
                      </a: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Rubik Semi-Bold"/>
                          <a:cs typeface="Arial" panose="020B0604020202020204" pitchFamily="34" charset="0"/>
                          <a:sym typeface="Rubik Semi-Bold"/>
                        </a:rPr>
                        <a:t>MINHA SOLUÇÃO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Rubik Semi-Bold"/>
                          <a:cs typeface="Arial" panose="020B0604020202020204" pitchFamily="34" charset="0"/>
                          <a:sym typeface="Rubik Semi-Bold"/>
                        </a:rPr>
                        <a:t>NÃO</a:t>
                      </a: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Rubik Semi-Bold"/>
                          <a:cs typeface="Arial" panose="020B0604020202020204" pitchFamily="34" charset="0"/>
                          <a:sym typeface="Rubik Semi-Bold"/>
                        </a:rPr>
                        <a:t>  POSSUI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Rubik Semi-Bold"/>
                          <a:cs typeface="Arial" panose="020B0604020202020204" pitchFamily="34" charset="0"/>
                          <a:sym typeface="Rubik Semi-Bold"/>
                        </a:rPr>
                        <a:t>CONCORRENTE NÃO POSSUI</a:t>
                      </a: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5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7998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INICIATIVA CODE</a:t>
                      </a:r>
                    </a:p>
                  </a:txBody>
                  <a:tcPr marL="185953" marR="185953" marT="185953" marB="185953" anchor="ctr">
                    <a:lnL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Aumentar a </a:t>
                      </a:r>
                      <a:r>
                        <a:rPr lang="pt-BR" sz="2400" b="1" u="none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competência digital nas escolas do ensino fundamental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fim de prepara-los para demandas do mercado.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https://funetec.com/code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Programação de computadores.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Parceria com Secretaria do Governo.</a:t>
                      </a:r>
                    </a:p>
                  </a:txBody>
                  <a:tcPr marL="70975" marR="70975" marT="70975" marB="70975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Movimento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Maker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 fim de formar equipes de projetos SMART para desenvolver soluções inovadoras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70975" marR="70975" marT="70975" marB="70975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261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GURUSP</a:t>
                      </a:r>
                    </a:p>
                  </a:txBody>
                  <a:tcPr marL="185953" marR="185953" marT="185953" marB="185953" anchor="ctr">
                    <a:lnL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Metodologias de desenvolvimento, novas tecnologias e mercado de trabalho.</a:t>
                      </a:r>
                    </a:p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Ensinar e divulgar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uso da linguagem de programação </a:t>
                      </a:r>
                      <a:r>
                        <a:rPr lang="pt-BR" sz="2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Ruby</a:t>
                      </a:r>
                    </a:p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Programação de computadores.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Página de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MeetUp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975" marR="70975" marT="70975" marB="70975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Movimento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Maker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 fim de formar equipes de projetos SMART para desenvolver soluções inovadoras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70975" marR="70975" marT="70975" marB="70975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35771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PHPSP</a:t>
                      </a:r>
                    </a:p>
                  </a:txBody>
                  <a:tcPr marL="185953" marR="185953" marT="185953" marB="185953" anchor="ctr">
                    <a:lnL w="873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Desenvolvedores de todos os níveis e empresas, promove inclusão, qualificação profissional no ecossistema PHP.</a:t>
                      </a:r>
                    </a:p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Promover eventos, palestras, conteúdo multimídia, desenvolvimento de projetos e treinamentos na </a:t>
                      </a:r>
                      <a:r>
                        <a:rPr lang="pt-BR" sz="2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linguagem de programação PHP</a:t>
                      </a:r>
                      <a:endParaRPr lang="en-US" sz="2400" dirty="0">
                        <a:solidFill>
                          <a:srgbClr val="FFC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Programação de computadores.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953" marR="185953" marT="185953" marB="185953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Adicionar Contribuintes </a:t>
                      </a:r>
                    </a:p>
                  </a:txBody>
                  <a:tcPr marL="70975" marR="70975" marT="70975" marB="70975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Movimento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Maker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 fim de formar equipes de projetos SMART para desenvolver soluções inovadoras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70975" marR="70975" marT="70975" marB="70975" anchor="ctr">
                    <a:lnL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58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Imagem 30">
            <a:extLst>
              <a:ext uri="{FF2B5EF4-FFF2-40B4-BE49-F238E27FC236}">
                <a16:creationId xmlns="" xmlns:a16="http://schemas.microsoft.com/office/drawing/2014/main" id="{13E27B18-FD83-4154-87EB-88F16D3DD7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8" t="-2438" r="7045" b="14646"/>
          <a:stretch/>
        </p:blipFill>
        <p:spPr>
          <a:xfrm>
            <a:off x="235858" y="8411463"/>
            <a:ext cx="1840966" cy="77063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="" xmlns:a16="http://schemas.microsoft.com/office/drawing/2014/main" id="{B0DE103A-6DC6-4166-8978-7BAA8400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8" y="5981700"/>
            <a:ext cx="1973942" cy="110256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="" xmlns:a16="http://schemas.microsoft.com/office/drawing/2014/main" id="{D324E481-2346-4B29-8D1E-3BD78D8774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0" t="6925" r="47011" b="14454"/>
          <a:stretch/>
        </p:blipFill>
        <p:spPr>
          <a:xfrm>
            <a:off x="217555" y="3695700"/>
            <a:ext cx="1992245" cy="7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2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E9B8D6AC-980F-418E-A723-F92403A1112A}"/>
              </a:ext>
            </a:extLst>
          </p:cNvPr>
          <p:cNvGrpSpPr/>
          <p:nvPr/>
        </p:nvGrpSpPr>
        <p:grpSpPr>
          <a:xfrm>
            <a:off x="5687616" y="718459"/>
            <a:ext cx="12107812" cy="8577160"/>
            <a:chOff x="2276086" y="576569"/>
            <a:chExt cx="8071874" cy="5718107"/>
          </a:xfrm>
        </p:grpSpPr>
        <p:grpSp>
          <p:nvGrpSpPr>
            <p:cNvPr id="266" name="Google Shape;266;p9"/>
            <p:cNvGrpSpPr/>
            <p:nvPr/>
          </p:nvGrpSpPr>
          <p:grpSpPr>
            <a:xfrm>
              <a:off x="2276086" y="576569"/>
              <a:ext cx="8071874" cy="5718107"/>
              <a:chOff x="1337983" y="-188135"/>
              <a:chExt cx="6685072" cy="5718107"/>
            </a:xfrm>
          </p:grpSpPr>
          <p:sp>
            <p:nvSpPr>
              <p:cNvPr id="267" name="Google Shape;267;p9"/>
              <p:cNvSpPr/>
              <p:nvPr/>
            </p:nvSpPr>
            <p:spPr>
              <a:xfrm>
                <a:off x="1337983" y="-188135"/>
                <a:ext cx="6685072" cy="571810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7138" tIns="137138" rIns="137138" bIns="137138" anchor="ctr" anchorCtr="0">
                <a:noAutofit/>
              </a:bodyPr>
              <a:lstStyle/>
              <a:p>
                <a:endParaRPr sz="2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8" name="Google Shape;268;p9"/>
              <p:cNvSpPr txBox="1"/>
              <p:nvPr/>
            </p:nvSpPr>
            <p:spPr>
              <a:xfrm>
                <a:off x="3512303" y="276498"/>
                <a:ext cx="2336432" cy="829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6012" tIns="256012" rIns="256012" bIns="256012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dk1"/>
                  </a:buClr>
                  <a:buSzPts val="2400"/>
                </a:pPr>
                <a:endParaRPr sz="3600">
                  <a:solidFill>
                    <a:schemeClr val="lt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2550996" y="1571090"/>
                <a:ext cx="4147479" cy="39588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7138" tIns="137138" rIns="137138" bIns="137138" anchor="ctr" anchorCtr="0">
                <a:noAutofit/>
              </a:bodyPr>
              <a:lstStyle/>
              <a:p>
                <a:endParaRPr sz="2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0" name="Google Shape;270;p9"/>
              <p:cNvSpPr txBox="1"/>
              <p:nvPr/>
            </p:nvSpPr>
            <p:spPr>
              <a:xfrm>
                <a:off x="3658373" y="1641710"/>
                <a:ext cx="1932725" cy="777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88000" tIns="288000" rIns="288000" bIns="2880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dk1"/>
                  </a:buClr>
                  <a:buSzPts val="2700"/>
                </a:pPr>
                <a:endParaRPr sz="4050">
                  <a:solidFill>
                    <a:schemeClr val="lt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3298027" y="3167216"/>
                <a:ext cx="2764986" cy="23627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37138" tIns="137138" rIns="137138" bIns="137138" anchor="ctr" anchorCtr="0">
                <a:noAutofit/>
              </a:bodyPr>
              <a:lstStyle/>
              <a:p>
                <a:endParaRPr sz="2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3702949" y="3456232"/>
                <a:ext cx="1955140" cy="1382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6012" tIns="256012" rIns="256012" bIns="256012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dk1"/>
                  </a:buClr>
                  <a:buSzPts val="2400"/>
                </a:pPr>
                <a:endParaRPr sz="3600">
                  <a:solidFill>
                    <a:schemeClr val="lt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endParaRPr>
              </a:p>
            </p:txBody>
          </p:sp>
        </p:grpSp>
        <p:sp>
          <p:nvSpPr>
            <p:cNvPr id="273" name="Google Shape;273;p9"/>
            <p:cNvSpPr/>
            <p:nvPr/>
          </p:nvSpPr>
          <p:spPr>
            <a:xfrm>
              <a:off x="3564342" y="632862"/>
              <a:ext cx="5435600" cy="1795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t" anchorCtr="0">
              <a:spAutoFit/>
            </a:bodyPr>
            <a:lstStyle/>
            <a:p>
              <a:pPr algn="ctr"/>
              <a:r>
                <a:rPr lang="pt-BR" sz="4200" b="1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Brasil</a:t>
              </a:r>
              <a:r>
                <a:rPr lang="pt-BR" sz="3600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 (2022)</a:t>
              </a:r>
              <a:endParaRPr sz="21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sz="6000" b="1" dirty="0"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200 mil </a:t>
              </a:r>
              <a:r>
                <a:rPr lang="pt-BR" sz="3600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alunos</a:t>
              </a:r>
            </a:p>
            <a:p>
              <a:pPr algn="ctr"/>
              <a:r>
                <a:rPr lang="pt-BR" sz="3200" dirty="0">
                  <a:latin typeface="Arial" pitchFamily="34" charset="0"/>
                  <a:cs typeface="Arial" pitchFamily="34" charset="0"/>
                </a:rPr>
                <a:t>Cursos Técnicos, do Eixo Tecnológico Informação e Comunicação</a:t>
              </a:r>
              <a:endParaRPr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4895002" y="2449956"/>
              <a:ext cx="2713166" cy="174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t" anchorCtr="0">
              <a:spAutoFit/>
            </a:bodyPr>
            <a:lstStyle/>
            <a:p>
              <a:pPr algn="ctr"/>
              <a:r>
                <a:rPr lang="pt-BR" sz="4200" b="1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Manaus</a:t>
              </a:r>
              <a:endParaRPr sz="21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sz="3600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 </a:t>
              </a:r>
              <a:r>
                <a:rPr lang="pt-BR" sz="6600" b="1" dirty="0"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15,2 mil </a:t>
              </a:r>
              <a:r>
                <a:rPr lang="pt-BR" sz="3200" b="1" dirty="0"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presencial</a:t>
              </a:r>
              <a:endParaRPr sz="2000" dirty="0">
                <a:latin typeface="Arial" pitchFamily="34" charset="0"/>
                <a:ea typeface="Century Gothic"/>
                <a:cs typeface="Arial" pitchFamily="34" charset="0"/>
                <a:sym typeface="Century Gothic"/>
              </a:endParaRPr>
            </a:p>
            <a:p>
              <a:pPr algn="ctr"/>
              <a:endParaRPr sz="2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4950262" y="4438596"/>
              <a:ext cx="2692244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38" tIns="68550" rIns="137138" bIns="68550" anchor="t" anchorCtr="0">
              <a:spAutoFit/>
            </a:bodyPr>
            <a:lstStyle/>
            <a:p>
              <a:pPr algn="ctr"/>
              <a:r>
                <a:rPr lang="pt-BR" sz="4200" b="1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Senac</a:t>
              </a:r>
              <a:r>
                <a:rPr lang="pt-BR" sz="3600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 </a:t>
              </a:r>
              <a:endParaRPr sz="21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sz="4800" b="1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400</a:t>
              </a:r>
              <a:r>
                <a:rPr lang="pt-BR" sz="3600" dirty="0">
                  <a:solidFill>
                    <a:schemeClr val="dk1"/>
                  </a:solidFill>
                  <a:latin typeface="Arial" pitchFamily="34" charset="0"/>
                  <a:ea typeface="Century Gothic"/>
                  <a:cs typeface="Arial" pitchFamily="34" charset="0"/>
                  <a:sym typeface="Century Gothic"/>
                </a:rPr>
                <a:t> </a:t>
              </a:r>
            </a:p>
            <a:p>
              <a:pPr algn="ctr"/>
              <a:r>
                <a:rPr lang="pt-BR" sz="3600" dirty="0">
                  <a:latin typeface="Arial" pitchFamily="34" charset="0"/>
                  <a:cs typeface="Arial" pitchFamily="34" charset="0"/>
                </a:rPr>
                <a:t>Média anual</a:t>
              </a:r>
              <a:endParaRPr sz="3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Balão de Fala: Retângulo com Cantos Arredondados 4">
            <a:extLst>
              <a:ext uri="{FF2B5EF4-FFF2-40B4-BE49-F238E27FC236}">
                <a16:creationId xmlns="" xmlns:a16="http://schemas.microsoft.com/office/drawing/2014/main" id="{56069797-CC60-4DE1-9FFC-550CA4505010}"/>
              </a:ext>
            </a:extLst>
          </p:cNvPr>
          <p:cNvSpPr/>
          <p:nvPr/>
        </p:nvSpPr>
        <p:spPr>
          <a:xfrm>
            <a:off x="818206" y="3388860"/>
            <a:ext cx="4655348" cy="6211948"/>
          </a:xfrm>
          <a:prstGeom prst="wedgeRoundRectCallout">
            <a:avLst>
              <a:gd name="adj1" fmla="val 148643"/>
              <a:gd name="adj2" fmla="val 2567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922623" y="445910"/>
            <a:ext cx="5646586" cy="161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Mercado</a:t>
            </a:r>
            <a:endParaRPr sz="5400" b="1" dirty="0">
              <a:solidFill>
                <a:schemeClr val="bg1"/>
              </a:solidFill>
              <a:latin typeface="Arial" pitchFamily="34" charset="0"/>
              <a:ea typeface="Century Gothic"/>
              <a:cs typeface="Arial" pitchFamily="34" charset="0"/>
              <a:sym typeface="Century Gothic"/>
            </a:endParaRPr>
          </a:p>
          <a:p>
            <a:pPr algn="ctr"/>
            <a:r>
              <a:rPr lang="pt-BR" sz="4200" dirty="0">
                <a:solidFill>
                  <a:schemeClr val="bg1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TAM SAM SOM</a:t>
            </a:r>
            <a:endParaRPr sz="4200" dirty="0">
              <a:solidFill>
                <a:schemeClr val="bg1"/>
              </a:solidFill>
              <a:latin typeface="Arial" pitchFamily="34" charset="0"/>
              <a:ea typeface="Century Gothic"/>
              <a:cs typeface="Arial" pitchFamily="34" charset="0"/>
              <a:sym typeface="Century Gothic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653479" y="3653029"/>
            <a:ext cx="4629646" cy="51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lvl="0" algn="ctr"/>
            <a:r>
              <a:rPr lang="pt-BR" sz="5400" dirty="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Meta progressiva anual:</a:t>
            </a:r>
          </a:p>
          <a:p>
            <a:pPr algn="ctr"/>
            <a:r>
              <a:rPr lang="pt-BR" sz="6400" b="1" dirty="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60</a:t>
            </a:r>
            <a:r>
              <a:rPr lang="pt-BR" sz="8100" b="1" dirty="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 </a:t>
            </a:r>
            <a:r>
              <a:rPr lang="pt-BR" sz="4800" b="1" dirty="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alunos,</a:t>
            </a:r>
            <a:r>
              <a:rPr lang="pt-BR" sz="5400" dirty="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 </a:t>
            </a:r>
          </a:p>
          <a:p>
            <a:pPr algn="ctr"/>
            <a:r>
              <a:rPr lang="pt-BR" sz="6400" b="1" dirty="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12</a:t>
            </a:r>
            <a:r>
              <a:rPr lang="pt-BR" sz="4200" b="1" dirty="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 projetos até final de 2025.</a:t>
            </a:r>
            <a:endParaRPr sz="5400" b="1" dirty="0">
              <a:solidFill>
                <a:srgbClr val="262626"/>
              </a:solidFill>
              <a:latin typeface="Arial" pitchFamily="34" charset="0"/>
              <a:ea typeface="Century Gothic"/>
              <a:cs typeface="Arial" pitchFamily="34" charset="0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2534D1E-0572-4335-80AF-1991323B603B}"/>
              </a:ext>
            </a:extLst>
          </p:cNvPr>
          <p:cNvSpPr txBox="1"/>
          <p:nvPr/>
        </p:nvSpPr>
        <p:spPr>
          <a:xfrm>
            <a:off x="7010400" y="9538170"/>
            <a:ext cx="1242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itchFamily="34" charset="0"/>
                <a:cs typeface="Arial" pitchFamily="34" charset="0"/>
              </a:rPr>
              <a:t>Fonte: itaueducacaoetrabalho.org.br; casacivil.am.gov.br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7"/>
    </mc:Choice>
    <mc:Fallback xmlns="">
      <p:transition spd="slow" advTm="11757"/>
    </mc:Fallback>
  </mc:AlternateContent>
  <p:extLst mod="1">
    <p:ext uri="{E180D4A7-C9FB-4DFB-919C-405C955672EB}">
      <p14:showEvtLst xmlns:p14="http://schemas.microsoft.com/office/powerpoint/2010/main">
        <p14:playEvt time="25" objId="3"/>
        <p14:stopEvt time="9228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5661EC95-0D99-4022-B3F0-C4BD708A8053}"/>
              </a:ext>
            </a:extLst>
          </p:cNvPr>
          <p:cNvSpPr/>
          <p:nvPr/>
        </p:nvSpPr>
        <p:spPr>
          <a:xfrm>
            <a:off x="1219200" y="2249905"/>
            <a:ext cx="7282352" cy="7162800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DC55C5C3-A6D8-4829-9AFB-64D19B1CB22B}"/>
              </a:ext>
            </a:extLst>
          </p:cNvPr>
          <p:cNvSpPr txBox="1">
            <a:spLocks/>
          </p:cNvSpPr>
          <p:nvPr/>
        </p:nvSpPr>
        <p:spPr>
          <a:xfrm>
            <a:off x="256674" y="445025"/>
            <a:ext cx="17221161" cy="90121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Arial" pitchFamily="34" charset="0"/>
                <a:ea typeface="Century Gothic"/>
                <a:cs typeface="Arial" panose="020B0604020202020204" pitchFamily="34" charset="0"/>
                <a:sym typeface="Century Gothic"/>
              </a:rPr>
              <a:t>Modelo de Negócio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E4491046-FCF2-4078-A7FC-94571EC8534C}"/>
              </a:ext>
            </a:extLst>
          </p:cNvPr>
          <p:cNvSpPr/>
          <p:nvPr/>
        </p:nvSpPr>
        <p:spPr>
          <a:xfrm>
            <a:off x="9846224" y="2249905"/>
            <a:ext cx="7282352" cy="7162800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B0F12DA5-D515-4BC0-92CB-79DE157AEE1E}"/>
              </a:ext>
            </a:extLst>
          </p:cNvPr>
          <p:cNvSpPr/>
          <p:nvPr/>
        </p:nvSpPr>
        <p:spPr>
          <a:xfrm>
            <a:off x="3603076" y="2249905"/>
            <a:ext cx="2514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B2C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E825752B-75A6-4581-97D1-F79B43EEDD5A}"/>
              </a:ext>
            </a:extLst>
          </p:cNvPr>
          <p:cNvSpPr/>
          <p:nvPr/>
        </p:nvSpPr>
        <p:spPr>
          <a:xfrm>
            <a:off x="12230100" y="2288005"/>
            <a:ext cx="25146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B2B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D4F3A20E-9563-4D5D-8C90-34BE1366A757}"/>
              </a:ext>
            </a:extLst>
          </p:cNvPr>
          <p:cNvSpPr txBox="1"/>
          <p:nvPr/>
        </p:nvSpPr>
        <p:spPr>
          <a:xfrm>
            <a:off x="2362200" y="3892238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	Pretendemos ter receita de pagamento de uma taxa para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C5E7ECCB-1C28-42CD-9A61-B20FC60B5DEA}"/>
              </a:ext>
            </a:extLst>
          </p:cNvPr>
          <p:cNvSpPr txBox="1"/>
          <p:nvPr/>
        </p:nvSpPr>
        <p:spPr>
          <a:xfrm>
            <a:off x="10643173" y="3804672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	Pretendemos ter participação de lucro dos projetos que contribuímos com o sucesso após o projeto validado. A ideia é que os projetos possam se tornar MEI ou Micro Empresas.</a:t>
            </a:r>
          </a:p>
        </p:txBody>
      </p:sp>
    </p:spTree>
    <p:extLst>
      <p:ext uri="{BB962C8B-B14F-4D97-AF65-F5344CB8AC3E}">
        <p14:creationId xmlns:p14="http://schemas.microsoft.com/office/powerpoint/2010/main" val="60561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8" descr="Top Road Map Stock Vectors, Illustrations &amp; Clip Art - iStock | Roadmap  infographic, Map, R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5797" y="587154"/>
            <a:ext cx="12736286" cy="79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8"/>
          <p:cNvSpPr txBox="1"/>
          <p:nvPr/>
        </p:nvSpPr>
        <p:spPr>
          <a:xfrm>
            <a:off x="13868400" y="8801308"/>
            <a:ext cx="4082600" cy="124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262626"/>
              </a:buClr>
              <a:buSzPts val="3600"/>
            </a:pPr>
            <a:r>
              <a:rPr lang="pt-BR" sz="5400">
                <a:solidFill>
                  <a:srgbClr val="262626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Roadmap</a:t>
            </a:r>
            <a:endParaRPr sz="4200">
              <a:solidFill>
                <a:srgbClr val="262626"/>
              </a:solidFill>
              <a:latin typeface="Arial" pitchFamily="34" charset="0"/>
              <a:ea typeface="Century Gothic"/>
              <a:cs typeface="Arial" pitchFamily="34" charset="0"/>
              <a:sym typeface="Century Gothic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3209464" y="8958548"/>
            <a:ext cx="8788326" cy="60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pt-BR" sz="30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aaaaaaaa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2358619" y="8252103"/>
            <a:ext cx="3639124" cy="600104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3000" b="1" dirty="0" err="1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AGO</a:t>
            </a:r>
            <a:r>
              <a:rPr lang="pt-BR" sz="3000" b="1" dirty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 / 2024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2173667" y="4650177"/>
            <a:ext cx="3170116" cy="8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>
              <a:lnSpc>
                <a:spcPts val="2700"/>
              </a:lnSpc>
            </a:pPr>
            <a:endParaRPr lang="pt-BR" sz="21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2700"/>
              </a:lnSpc>
            </a:pPr>
            <a:r>
              <a:rPr lang="pt-BR" sz="27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sssssss</a:t>
            </a:r>
            <a:endParaRPr lang="pt-BR" sz="27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620808" y="4544876"/>
            <a:ext cx="3692756" cy="5539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2700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JUL DEZ 2024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12940536" y="4106289"/>
            <a:ext cx="4272394" cy="60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30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sssssss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13781100" y="3723605"/>
            <a:ext cx="2591266" cy="5539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2700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OUT 2024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5610592" y="2249699"/>
            <a:ext cx="1993035" cy="60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pt-BR" sz="30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ssssss</a:t>
            </a:r>
            <a:r>
              <a:rPr lang="pt-BR" sz="3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.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5126572" y="1929225"/>
            <a:ext cx="3007072" cy="5539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2700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MAR 2025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3099497" y="962480"/>
            <a:ext cx="7955410" cy="60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r"/>
            <a:r>
              <a:rPr lang="pt-BR" sz="300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ssssss</a:t>
            </a:r>
            <a:endParaRPr sz="30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8201535" y="685511"/>
            <a:ext cx="3007072" cy="5539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2700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MAR 2025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14670793" y="1510171"/>
            <a:ext cx="2809356" cy="600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spAutoFit/>
          </a:bodyPr>
          <a:lstStyle/>
          <a:p>
            <a:r>
              <a:rPr lang="pt-BR" sz="3000" dirty="0" err="1" smtClean="0">
                <a:solidFill>
                  <a:schemeClr val="dk1"/>
                </a:solidFill>
                <a:latin typeface="Arial" pitchFamily="34" charset="0"/>
                <a:ea typeface="Century Gothic"/>
                <a:cs typeface="Arial" pitchFamily="34" charset="0"/>
                <a:sym typeface="Century Gothic"/>
              </a:rPr>
              <a:t>ssssssss</a:t>
            </a:r>
            <a:endParaRPr sz="3000" dirty="0">
              <a:solidFill>
                <a:schemeClr val="dk1"/>
              </a:solidFill>
              <a:latin typeface="Arial" pitchFamily="34" charset="0"/>
              <a:ea typeface="Century Gothic"/>
              <a:cs typeface="Arial" pitchFamily="34" charset="0"/>
              <a:sym typeface="Century Gothic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14097000" y="1112700"/>
            <a:ext cx="3007072" cy="5539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  <p:txBody>
          <a:bodyPr spcFirstLastPara="1" wrap="square" lIns="137138" tIns="68550" rIns="137138" bIns="68550" anchor="t" anchorCtr="0">
            <a:spAutoFit/>
          </a:bodyPr>
          <a:lstStyle/>
          <a:p>
            <a:pPr algn="ctr"/>
            <a:r>
              <a:rPr lang="pt-BR" sz="2700" b="1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MAR 2025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0"/>
    </mc:Choice>
    <mc:Fallback xmlns="">
      <p:transition spd="slow" advTm="5890"/>
    </mc:Fallback>
  </mc:AlternateContent>
  <p:extLst mod="1">
    <p:ext uri="{E180D4A7-C9FB-4DFB-919C-405C955672EB}">
      <p14:showEvtLst xmlns:p14="http://schemas.microsoft.com/office/powerpoint/2010/main">
        <p14:playEvt time="19" objId="2"/>
        <p14:stopEvt time="3510" objId="2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5715000" y="4457700"/>
            <a:ext cx="6212622" cy="1000832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do time</a:t>
            </a:r>
            <a:endParaRPr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02;p21"/>
          <p:cNvSpPr txBox="1">
            <a:spLocks/>
          </p:cNvSpPr>
          <p:nvPr/>
        </p:nvSpPr>
        <p:spPr>
          <a:xfrm>
            <a:off x="7162800" y="904091"/>
            <a:ext cx="3317022" cy="1000832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7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9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6"/>
    </mc:Choice>
    <mc:Fallback xmlns="">
      <p:transition spd="slow" advTm="8236"/>
    </mc:Fallback>
  </mc:AlternateContent>
  <p:extLst mod="1">
    <p:ext uri="{E180D4A7-C9FB-4DFB-919C-405C955672EB}">
      <p14:showEvtLst xmlns:p14="http://schemas.microsoft.com/office/powerpoint/2010/main">
        <p14:playEvt time="22" objId="12"/>
        <p14:stopEvt time="6363" objId="12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1524000" y="3009900"/>
            <a:ext cx="14500200" cy="2971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obrigado!! </a:t>
            </a:r>
          </a:p>
          <a:p>
            <a:pPr>
              <a:spcBef>
                <a:spcPts val="0"/>
              </a:spcBef>
            </a:pPr>
            <a:r>
              <a:rPr lang="pt-B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Ficamos à disposição para mais informações.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37"/>
    </mc:Choice>
    <mc:Fallback xmlns="">
      <p:transition spd="slow" advTm="17537"/>
    </mc:Fallback>
  </mc:AlternateContent>
  <p:extLst mod="1">
    <p:ext uri="{E180D4A7-C9FB-4DFB-919C-405C955672EB}">
      <p14:showEvtLst xmlns:p14="http://schemas.microsoft.com/office/powerpoint/2010/main">
        <p14:playEvt time="24" objId="2"/>
        <p14:stopEvt time="16718" objId="2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C8498CC1-BF00-43C8-9B5F-A822BCE4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00" y="6362700"/>
            <a:ext cx="36575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altLang="pt-BR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gvrer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nstagram logo png, Instagram icon transparent 18930624 PNG">
            <a:extLst>
              <a:ext uri="{FF2B5EF4-FFF2-40B4-BE49-F238E27FC236}">
                <a16:creationId xmlns="" xmlns:a16="http://schemas.microsoft.com/office/drawing/2014/main" id="{BEDFA533-B41C-4D7F-811F-6D59B4170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012"/>
          <a:stretch/>
        </p:blipFill>
        <p:spPr bwMode="auto">
          <a:xfrm>
            <a:off x="10287000" y="6272482"/>
            <a:ext cx="132097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C8498CC1-BF00-43C8-9B5F-A822BCE4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89923"/>
            <a:ext cx="36575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</a:t>
            </a:r>
            <a:r>
              <a:rPr lang="pt-BR" altLang="pt-BR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r>
              <a:rPr lang="pt-BR" altLang="pt-BR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C8498CC1-BF00-43C8-9B5F-A822BCE4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645" y="2612759"/>
            <a:ext cx="36575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Imagem logo </a:t>
            </a:r>
            <a:r>
              <a:rPr lang="pt-BR" altLang="pt-BR" sz="5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Gvrer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1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9191625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533419" y="496655"/>
            <a:ext cx="17221161" cy="8837833"/>
            <a:chOff x="0" y="-47625"/>
            <a:chExt cx="2214178" cy="2184952"/>
          </a:xfrm>
        </p:grpSpPr>
        <p:sp>
          <p:nvSpPr>
            <p:cNvPr id="6" name="Freeform 6"/>
            <p:cNvSpPr/>
            <p:nvPr/>
          </p:nvSpPr>
          <p:spPr>
            <a:xfrm>
              <a:off x="0" y="511106"/>
              <a:ext cx="2214178" cy="1626221"/>
            </a:xfrm>
            <a:custGeom>
              <a:avLst/>
              <a:gdLst/>
              <a:ahLst/>
              <a:cxnLst/>
              <a:rect l="l" t="t" r="r" b="b"/>
              <a:pathLst>
                <a:path w="2214178" h="2137327">
                  <a:moveTo>
                    <a:pt x="71830" y="0"/>
                  </a:moveTo>
                  <a:lnTo>
                    <a:pt x="2142348" y="0"/>
                  </a:lnTo>
                  <a:cubicBezTo>
                    <a:pt x="2182019" y="0"/>
                    <a:pt x="2214178" y="32159"/>
                    <a:pt x="2214178" y="71830"/>
                  </a:cubicBezTo>
                  <a:lnTo>
                    <a:pt x="2214178" y="2065498"/>
                  </a:lnTo>
                  <a:cubicBezTo>
                    <a:pt x="2214178" y="2084548"/>
                    <a:pt x="2206610" y="2102818"/>
                    <a:pt x="2193139" y="2116289"/>
                  </a:cubicBezTo>
                  <a:cubicBezTo>
                    <a:pt x="2179669" y="2129760"/>
                    <a:pt x="2161398" y="2137327"/>
                    <a:pt x="2142348" y="2137327"/>
                  </a:cubicBezTo>
                  <a:lnTo>
                    <a:pt x="71830" y="2137327"/>
                  </a:lnTo>
                  <a:cubicBezTo>
                    <a:pt x="52779" y="2137327"/>
                    <a:pt x="34509" y="2129760"/>
                    <a:pt x="21038" y="2116289"/>
                  </a:cubicBezTo>
                  <a:cubicBezTo>
                    <a:pt x="7568" y="2102818"/>
                    <a:pt x="0" y="2084548"/>
                    <a:pt x="0" y="2065498"/>
                  </a:cubicBezTo>
                  <a:lnTo>
                    <a:pt x="0" y="71830"/>
                  </a:lnTo>
                  <a:cubicBezTo>
                    <a:pt x="0" y="52779"/>
                    <a:pt x="7568" y="34509"/>
                    <a:pt x="21038" y="21038"/>
                  </a:cubicBezTo>
                  <a:cubicBezTo>
                    <a:pt x="34509" y="7568"/>
                    <a:pt x="52779" y="0"/>
                    <a:pt x="718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9804"/>
              </a:scheme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14178" cy="2184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2B3D5AE9-14CF-4A7D-AB4A-B957AC8733DE}"/>
              </a:ext>
            </a:extLst>
          </p:cNvPr>
          <p:cNvSpPr txBox="1"/>
          <p:nvPr/>
        </p:nvSpPr>
        <p:spPr>
          <a:xfrm>
            <a:off x="1524000" y="324135"/>
            <a:ext cx="15412906" cy="1176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problema</a:t>
            </a:r>
            <a:endParaRPr lang="en-US" sz="6000" u="none" dirty="0">
              <a:solidFill>
                <a:schemeClr val="bg1"/>
              </a:solidFill>
              <a:latin typeface="Arial" panose="020B0604020202020204" pitchFamily="34" charset="0"/>
              <a:ea typeface="Nourd Bold"/>
              <a:cs typeface="Arial" panose="020B0604020202020204" pitchFamily="34" charset="0"/>
              <a:sym typeface="Nourd Bold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2F10988D-8DC2-4A09-B004-67F8E80C8B4C}"/>
              </a:ext>
            </a:extLst>
          </p:cNvPr>
          <p:cNvSpPr txBox="1"/>
          <p:nvPr/>
        </p:nvSpPr>
        <p:spPr>
          <a:xfrm>
            <a:off x="809350" y="2772559"/>
            <a:ext cx="9172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buNone/>
            </a:pP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just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Dificuldades 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de: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just">
              <a:buNone/>
            </a:pP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Gestão de projetos: um guia para ter uma equipe com alta performance">
            <a:extLst>
              <a:ext uri="{FF2B5EF4-FFF2-40B4-BE49-F238E27FC236}">
                <a16:creationId xmlns="" xmlns:a16="http://schemas.microsoft.com/office/drawing/2014/main" id="{89AED6EB-D1B2-4E95-80E5-DEB78F956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563711"/>
            <a:ext cx="6259225" cy="417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BF2E510C-9ED9-4006-92BA-D4662EB411A9}"/>
              </a:ext>
            </a:extLst>
          </p:cNvPr>
          <p:cNvSpPr/>
          <p:nvPr/>
        </p:nvSpPr>
        <p:spPr>
          <a:xfrm>
            <a:off x="533419" y="2085091"/>
            <a:ext cx="17221161" cy="6716005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9191625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533438" y="190502"/>
            <a:ext cx="17221161" cy="801140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2F10988D-8DC2-4A09-B004-67F8E80C8B4C}"/>
              </a:ext>
            </a:extLst>
          </p:cNvPr>
          <p:cNvSpPr txBox="1"/>
          <p:nvPr/>
        </p:nvSpPr>
        <p:spPr>
          <a:xfrm>
            <a:off x="819016" y="3174683"/>
            <a:ext cx="104966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	Fizemos uma pesquisa, e identificamos alguns fatores que contribuem com essas dificuldades que em resumo são:</a:t>
            </a:r>
          </a:p>
          <a:p>
            <a:pPr marL="5969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aaaaaa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algn="just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Top 10 Melhores Quadros de Avisos em 2024 (Acrílico, Cortiça e mais) |  mybest">
            <a:extLst>
              <a:ext uri="{FF2B5EF4-FFF2-40B4-BE49-F238E27FC236}">
                <a16:creationId xmlns="" xmlns:a16="http://schemas.microsoft.com/office/drawing/2014/main" id="{AAD841F6-A25D-4DAF-8398-CFEFB6D2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77" y="3422945"/>
            <a:ext cx="6060440" cy="40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5A17AECA-A41C-4AED-B330-5EE44AC00BB6}"/>
              </a:ext>
            </a:extLst>
          </p:cNvPr>
          <p:cNvSpPr txBox="1"/>
          <p:nvPr/>
        </p:nvSpPr>
        <p:spPr>
          <a:xfrm>
            <a:off x="1437546" y="333479"/>
            <a:ext cx="15412906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problema</a:t>
            </a:r>
            <a:endParaRPr lang="en-US" sz="6600" u="none" dirty="0">
              <a:solidFill>
                <a:schemeClr val="bg1"/>
              </a:solidFill>
              <a:latin typeface="Arial" panose="020B0604020202020204" pitchFamily="34" charset="0"/>
              <a:ea typeface="Nourd Bold"/>
              <a:cs typeface="Arial" panose="020B0604020202020204" pitchFamily="34" charset="0"/>
              <a:sym typeface="Nourd Bold"/>
            </a:endParaRPr>
          </a:p>
        </p:txBody>
      </p:sp>
    </p:spTree>
    <p:extLst>
      <p:ext uri="{BB962C8B-B14F-4D97-AF65-F5344CB8AC3E}">
        <p14:creationId xmlns:p14="http://schemas.microsoft.com/office/powerpoint/2010/main" val="390203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BF2E510C-9ED9-4006-92BA-D4662EB411A9}"/>
              </a:ext>
            </a:extLst>
          </p:cNvPr>
          <p:cNvSpPr/>
          <p:nvPr/>
        </p:nvSpPr>
        <p:spPr>
          <a:xfrm>
            <a:off x="544287" y="1422438"/>
            <a:ext cx="17221161" cy="8293061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38" y="190502"/>
            <a:ext cx="17221161" cy="801140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2F10988D-8DC2-4A09-B004-67F8E80C8B4C}"/>
              </a:ext>
            </a:extLst>
          </p:cNvPr>
          <p:cNvSpPr txBox="1"/>
          <p:nvPr/>
        </p:nvSpPr>
        <p:spPr>
          <a:xfrm>
            <a:off x="3411244" y="1422438"/>
            <a:ext cx="1148724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algn="ctr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Quais foram as dificuldades que você enfrentou ou ainda enfrenta para desenvolver e colocar um projeto em prática?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pt-BR" sz="28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="" xmlns:a16="http://schemas.microsoft.com/office/drawing/2014/main" id="{97F551CC-2172-4AC2-B59A-A97D195DE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210306"/>
              </p:ext>
            </p:extLst>
          </p:nvPr>
        </p:nvGraphicFramePr>
        <p:xfrm>
          <a:off x="1524000" y="3044548"/>
          <a:ext cx="14897100" cy="638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C7F3464B-A31A-4C2B-8A7F-ACC9215B1B21}"/>
              </a:ext>
            </a:extLst>
          </p:cNvPr>
          <p:cNvSpPr txBox="1"/>
          <p:nvPr/>
        </p:nvSpPr>
        <p:spPr>
          <a:xfrm>
            <a:off x="1448414" y="8283"/>
            <a:ext cx="15412906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problema</a:t>
            </a:r>
            <a:endParaRPr lang="en-US" sz="5400" u="none" dirty="0">
              <a:solidFill>
                <a:schemeClr val="bg1"/>
              </a:solidFill>
              <a:latin typeface="Arial" panose="020B0604020202020204" pitchFamily="34" charset="0"/>
              <a:ea typeface="Nourd Bold"/>
              <a:cs typeface="Arial" panose="020B0604020202020204" pitchFamily="34" charset="0"/>
              <a:sym typeface="Nourd Bold"/>
            </a:endParaRPr>
          </a:p>
        </p:txBody>
      </p:sp>
    </p:spTree>
    <p:extLst>
      <p:ext uri="{BB962C8B-B14F-4D97-AF65-F5344CB8AC3E}">
        <p14:creationId xmlns:p14="http://schemas.microsoft.com/office/powerpoint/2010/main" val="383360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BF2E510C-9ED9-4006-92BA-D4662EB411A9}"/>
              </a:ext>
            </a:extLst>
          </p:cNvPr>
          <p:cNvSpPr/>
          <p:nvPr/>
        </p:nvSpPr>
        <p:spPr>
          <a:xfrm>
            <a:off x="544287" y="1422438"/>
            <a:ext cx="17221161" cy="8293062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3438" y="190502"/>
            <a:ext cx="17221161" cy="801140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2F10988D-8DC2-4A09-B004-67F8E80C8B4C}"/>
              </a:ext>
            </a:extLst>
          </p:cNvPr>
          <p:cNvSpPr txBox="1"/>
          <p:nvPr/>
        </p:nvSpPr>
        <p:spPr>
          <a:xfrm>
            <a:off x="1447800" y="3681561"/>
            <a:ext cx="61389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Este foi o resultado da pesquisa que fizemos com Y pessoas: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id="{13F97386-3D02-4B11-9D56-FDAA97449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800516"/>
              </p:ext>
            </p:extLst>
          </p:nvPr>
        </p:nvGraphicFramePr>
        <p:xfrm>
          <a:off x="5105400" y="2085092"/>
          <a:ext cx="14173164" cy="734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A6F0ECDF-274D-472B-A644-6413A3C0BB98}"/>
              </a:ext>
            </a:extLst>
          </p:cNvPr>
          <p:cNvSpPr txBox="1"/>
          <p:nvPr/>
        </p:nvSpPr>
        <p:spPr>
          <a:xfrm>
            <a:off x="1752600" y="88088"/>
            <a:ext cx="14553586" cy="1135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do problema</a:t>
            </a:r>
            <a:endParaRPr lang="en-US" sz="5400" u="none" dirty="0">
              <a:solidFill>
                <a:schemeClr val="bg1"/>
              </a:solidFill>
              <a:latin typeface="Arial" panose="020B0604020202020204" pitchFamily="34" charset="0"/>
              <a:ea typeface="Nourd Bold"/>
              <a:cs typeface="Arial" panose="020B0604020202020204" pitchFamily="34" charset="0"/>
              <a:sym typeface="Nourd Bold"/>
            </a:endParaRPr>
          </a:p>
        </p:txBody>
      </p:sp>
    </p:spTree>
    <p:extLst>
      <p:ext uri="{BB962C8B-B14F-4D97-AF65-F5344CB8AC3E}">
        <p14:creationId xmlns:p14="http://schemas.microsoft.com/office/powerpoint/2010/main" val="124181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4;p18">
            <a:extLst>
              <a:ext uri="{FF2B5EF4-FFF2-40B4-BE49-F238E27FC236}">
                <a16:creationId xmlns="" xmlns:a16="http://schemas.microsoft.com/office/drawing/2014/main" id="{14560DEA-9D01-4FF1-AC76-E7197929E6D2}"/>
              </a:ext>
            </a:extLst>
          </p:cNvPr>
          <p:cNvSpPr txBox="1">
            <a:spLocks/>
          </p:cNvSpPr>
          <p:nvPr/>
        </p:nvSpPr>
        <p:spPr>
          <a:xfrm>
            <a:off x="743740" y="234934"/>
            <a:ext cx="16306799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Solução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5661EC95-0D99-4022-B3F0-C4BD708A8053}"/>
              </a:ext>
            </a:extLst>
          </p:cNvPr>
          <p:cNvSpPr/>
          <p:nvPr/>
        </p:nvSpPr>
        <p:spPr>
          <a:xfrm>
            <a:off x="533419" y="1449000"/>
            <a:ext cx="17221161" cy="8342700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="" xmlns:a16="http://schemas.microsoft.com/office/drawing/2014/main" id="{7502463E-A560-453E-9F3F-A14CE6AC36F1}"/>
              </a:ext>
            </a:extLst>
          </p:cNvPr>
          <p:cNvSpPr/>
          <p:nvPr/>
        </p:nvSpPr>
        <p:spPr>
          <a:xfrm rot="481432">
            <a:off x="643433" y="1836510"/>
            <a:ext cx="1754902" cy="1892049"/>
          </a:xfrm>
          <a:custGeom>
            <a:avLst/>
            <a:gdLst/>
            <a:ahLst/>
            <a:cxnLst/>
            <a:rect l="l" t="t" r="r" b="b"/>
            <a:pathLst>
              <a:path w="6668620" h="7868578">
                <a:moveTo>
                  <a:pt x="0" y="0"/>
                </a:moveTo>
                <a:lnTo>
                  <a:pt x="6668619" y="0"/>
                </a:lnTo>
                <a:lnTo>
                  <a:pt x="6668619" y="7868578"/>
                </a:lnTo>
                <a:lnTo>
                  <a:pt x="0" y="7868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68B9252E-FAB0-4EC4-85D9-1D17BE93C9E8}"/>
              </a:ext>
            </a:extLst>
          </p:cNvPr>
          <p:cNvSpPr/>
          <p:nvPr/>
        </p:nvSpPr>
        <p:spPr>
          <a:xfrm>
            <a:off x="743740" y="3735071"/>
            <a:ext cx="1292134" cy="367072"/>
          </a:xfrm>
          <a:custGeom>
            <a:avLst/>
            <a:gdLst/>
            <a:ahLst/>
            <a:cxnLst/>
            <a:rect l="l" t="t" r="r" b="b"/>
            <a:pathLst>
              <a:path w="2725212" h="538229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2F10988D-8DC2-4A09-B004-67F8E80C8B4C}"/>
              </a:ext>
            </a:extLst>
          </p:cNvPr>
          <p:cNvSpPr txBox="1"/>
          <p:nvPr/>
        </p:nvSpPr>
        <p:spPr>
          <a:xfrm>
            <a:off x="6629400" y="3681561"/>
            <a:ext cx="6138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imagem</a:t>
            </a: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4;p18">
            <a:extLst>
              <a:ext uri="{FF2B5EF4-FFF2-40B4-BE49-F238E27FC236}">
                <a16:creationId xmlns="" xmlns:a16="http://schemas.microsoft.com/office/drawing/2014/main" id="{14560DEA-9D01-4FF1-AC76-E7197929E6D2}"/>
              </a:ext>
            </a:extLst>
          </p:cNvPr>
          <p:cNvSpPr txBox="1">
            <a:spLocks/>
          </p:cNvSpPr>
          <p:nvPr/>
        </p:nvSpPr>
        <p:spPr>
          <a:xfrm>
            <a:off x="743740" y="495300"/>
            <a:ext cx="16306799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Solução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5661EC95-0D99-4022-B3F0-C4BD708A8053}"/>
              </a:ext>
            </a:extLst>
          </p:cNvPr>
          <p:cNvSpPr/>
          <p:nvPr/>
        </p:nvSpPr>
        <p:spPr>
          <a:xfrm>
            <a:off x="533419" y="1830000"/>
            <a:ext cx="17221161" cy="7162800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Google Shape;85;p18">
            <a:extLst>
              <a:ext uri="{FF2B5EF4-FFF2-40B4-BE49-F238E27FC236}">
                <a16:creationId xmlns="" xmlns:a16="http://schemas.microsoft.com/office/drawing/2014/main" id="{56C58324-339F-46E4-88B8-E5D4C4C904A3}"/>
              </a:ext>
            </a:extLst>
          </p:cNvPr>
          <p:cNvSpPr txBox="1">
            <a:spLocks/>
          </p:cNvSpPr>
          <p:nvPr/>
        </p:nvSpPr>
        <p:spPr>
          <a:xfrm>
            <a:off x="2209800" y="3544500"/>
            <a:ext cx="59436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aplicativo para o aluno encontrar e se inscrever em um projeto que se identifica;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Disponibilizar um laboratório físico para que os alunos possam desenvolver seus projetos.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="" xmlns:a16="http://schemas.microsoft.com/office/drawing/2014/main" id="{7502463E-A560-453E-9F3F-A14CE6AC36F1}"/>
              </a:ext>
            </a:extLst>
          </p:cNvPr>
          <p:cNvSpPr/>
          <p:nvPr/>
        </p:nvSpPr>
        <p:spPr>
          <a:xfrm rot="481432">
            <a:off x="643433" y="1836510"/>
            <a:ext cx="1754902" cy="1892049"/>
          </a:xfrm>
          <a:custGeom>
            <a:avLst/>
            <a:gdLst/>
            <a:ahLst/>
            <a:cxnLst/>
            <a:rect l="l" t="t" r="r" b="b"/>
            <a:pathLst>
              <a:path w="6668620" h="7868578">
                <a:moveTo>
                  <a:pt x="0" y="0"/>
                </a:moveTo>
                <a:lnTo>
                  <a:pt x="6668619" y="0"/>
                </a:lnTo>
                <a:lnTo>
                  <a:pt x="6668619" y="7868578"/>
                </a:lnTo>
                <a:lnTo>
                  <a:pt x="0" y="7868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68B9252E-FAB0-4EC4-85D9-1D17BE93C9E8}"/>
              </a:ext>
            </a:extLst>
          </p:cNvPr>
          <p:cNvSpPr/>
          <p:nvPr/>
        </p:nvSpPr>
        <p:spPr>
          <a:xfrm>
            <a:off x="743740" y="3735071"/>
            <a:ext cx="1292134" cy="367072"/>
          </a:xfrm>
          <a:custGeom>
            <a:avLst/>
            <a:gdLst/>
            <a:ahLst/>
            <a:cxnLst/>
            <a:rect l="l" t="t" r="r" b="b"/>
            <a:pathLst>
              <a:path w="2725212" h="538229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2840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4;p18">
            <a:extLst>
              <a:ext uri="{FF2B5EF4-FFF2-40B4-BE49-F238E27FC236}">
                <a16:creationId xmlns="" xmlns:a16="http://schemas.microsoft.com/office/drawing/2014/main" id="{14560DEA-9D01-4FF1-AC76-E7197929E6D2}"/>
              </a:ext>
            </a:extLst>
          </p:cNvPr>
          <p:cNvSpPr txBox="1">
            <a:spLocks/>
          </p:cNvSpPr>
          <p:nvPr/>
        </p:nvSpPr>
        <p:spPr>
          <a:xfrm>
            <a:off x="914400" y="495300"/>
            <a:ext cx="16306799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Solução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5661EC95-0D99-4022-B3F0-C4BD708A8053}"/>
              </a:ext>
            </a:extLst>
          </p:cNvPr>
          <p:cNvSpPr/>
          <p:nvPr/>
        </p:nvSpPr>
        <p:spPr>
          <a:xfrm>
            <a:off x="533419" y="1830000"/>
            <a:ext cx="17221161" cy="8190300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Google Shape;85;p18">
            <a:extLst>
              <a:ext uri="{FF2B5EF4-FFF2-40B4-BE49-F238E27FC236}">
                <a16:creationId xmlns="" xmlns:a16="http://schemas.microsoft.com/office/drawing/2014/main" id="{56C58324-339F-46E4-88B8-E5D4C4C904A3}"/>
              </a:ext>
            </a:extLst>
          </p:cNvPr>
          <p:cNvSpPr txBox="1">
            <a:spLocks/>
          </p:cNvSpPr>
          <p:nvPr/>
        </p:nvSpPr>
        <p:spPr>
          <a:xfrm>
            <a:off x="6553199" y="1551764"/>
            <a:ext cx="502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TELAS DO APLICATIVO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="" xmlns:a16="http://schemas.microsoft.com/office/drawing/2014/main" id="{0237B093-01C9-45DB-A641-3998DFBE3869}"/>
              </a:ext>
            </a:extLst>
          </p:cNvPr>
          <p:cNvSpPr/>
          <p:nvPr/>
        </p:nvSpPr>
        <p:spPr>
          <a:xfrm>
            <a:off x="3948073" y="6344675"/>
            <a:ext cx="5699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="" xmlns:a16="http://schemas.microsoft.com/office/drawing/2014/main" id="{95FB46F6-9CE1-4BCB-A92D-7D65FE6CA1AF}"/>
              </a:ext>
            </a:extLst>
          </p:cNvPr>
          <p:cNvSpPr/>
          <p:nvPr/>
        </p:nvSpPr>
        <p:spPr>
          <a:xfrm>
            <a:off x="12386872" y="6680199"/>
            <a:ext cx="78890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Google Shape;85;p18">
            <a:extLst>
              <a:ext uri="{FF2B5EF4-FFF2-40B4-BE49-F238E27FC236}">
                <a16:creationId xmlns="" xmlns:a16="http://schemas.microsoft.com/office/drawing/2014/main" id="{A20B90FB-81ED-45FA-AA02-54DE744FDF9C}"/>
              </a:ext>
            </a:extLst>
          </p:cNvPr>
          <p:cNvSpPr txBox="1">
            <a:spLocks/>
          </p:cNvSpPr>
          <p:nvPr/>
        </p:nvSpPr>
        <p:spPr>
          <a:xfrm>
            <a:off x="914400" y="3139039"/>
            <a:ext cx="288275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 de cadastro do aluno</a:t>
            </a:r>
          </a:p>
        </p:txBody>
      </p:sp>
      <p:sp>
        <p:nvSpPr>
          <p:cNvPr id="15" name="Google Shape;85;p18">
            <a:extLst>
              <a:ext uri="{FF2B5EF4-FFF2-40B4-BE49-F238E27FC236}">
                <a16:creationId xmlns="" xmlns:a16="http://schemas.microsoft.com/office/drawing/2014/main" id="{BDC9E089-8920-4CBB-91F0-5BDBB2188BD1}"/>
              </a:ext>
            </a:extLst>
          </p:cNvPr>
          <p:cNvSpPr txBox="1">
            <a:spLocks/>
          </p:cNvSpPr>
          <p:nvPr/>
        </p:nvSpPr>
        <p:spPr>
          <a:xfrm>
            <a:off x="4616904" y="3139039"/>
            <a:ext cx="3605577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 de cadastro de  cursos ou competências</a:t>
            </a:r>
          </a:p>
        </p:txBody>
      </p:sp>
      <p:sp>
        <p:nvSpPr>
          <p:cNvPr id="16" name="Google Shape;85;p18">
            <a:extLst>
              <a:ext uri="{FF2B5EF4-FFF2-40B4-BE49-F238E27FC236}">
                <a16:creationId xmlns="" xmlns:a16="http://schemas.microsoft.com/office/drawing/2014/main" id="{AF4EF8AA-8EEF-4E35-B2E9-C79E48FCD065}"/>
              </a:ext>
            </a:extLst>
          </p:cNvPr>
          <p:cNvSpPr txBox="1">
            <a:spLocks/>
          </p:cNvSpPr>
          <p:nvPr/>
        </p:nvSpPr>
        <p:spPr>
          <a:xfrm>
            <a:off x="9063317" y="3097762"/>
            <a:ext cx="2590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 de login</a:t>
            </a:r>
          </a:p>
        </p:txBody>
      </p:sp>
      <p:sp>
        <p:nvSpPr>
          <p:cNvPr id="17" name="Google Shape;85;p18">
            <a:extLst>
              <a:ext uri="{FF2B5EF4-FFF2-40B4-BE49-F238E27FC236}">
                <a16:creationId xmlns="" xmlns:a16="http://schemas.microsoft.com/office/drawing/2014/main" id="{66375B10-647A-4F3A-B7D3-3CD95A4CB958}"/>
              </a:ext>
            </a:extLst>
          </p:cNvPr>
          <p:cNvSpPr txBox="1">
            <a:spLocks/>
          </p:cNvSpPr>
          <p:nvPr/>
        </p:nvSpPr>
        <p:spPr>
          <a:xfrm>
            <a:off x="14026284" y="3139039"/>
            <a:ext cx="2590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 de usuário</a:t>
            </a:r>
          </a:p>
        </p:txBody>
      </p:sp>
    </p:spTree>
    <p:extLst>
      <p:ext uri="{BB962C8B-B14F-4D97-AF65-F5344CB8AC3E}">
        <p14:creationId xmlns:p14="http://schemas.microsoft.com/office/powerpoint/2010/main" val="423995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4;p18">
            <a:extLst>
              <a:ext uri="{FF2B5EF4-FFF2-40B4-BE49-F238E27FC236}">
                <a16:creationId xmlns="" xmlns:a16="http://schemas.microsoft.com/office/drawing/2014/main" id="{14560DEA-9D01-4FF1-AC76-E7197929E6D2}"/>
              </a:ext>
            </a:extLst>
          </p:cNvPr>
          <p:cNvSpPr txBox="1">
            <a:spLocks/>
          </p:cNvSpPr>
          <p:nvPr/>
        </p:nvSpPr>
        <p:spPr>
          <a:xfrm>
            <a:off x="914400" y="495300"/>
            <a:ext cx="16306799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5661EC95-0D99-4022-B3F0-C4BD708A8053}"/>
              </a:ext>
            </a:extLst>
          </p:cNvPr>
          <p:cNvSpPr/>
          <p:nvPr/>
        </p:nvSpPr>
        <p:spPr>
          <a:xfrm>
            <a:off x="533419" y="1181100"/>
            <a:ext cx="17221161" cy="8839200"/>
          </a:xfrm>
          <a:custGeom>
            <a:avLst/>
            <a:gdLst/>
            <a:ahLst/>
            <a:cxnLst/>
            <a:rect l="l" t="t" r="r" b="b"/>
            <a:pathLst>
              <a:path w="2214178" h="2137327">
                <a:moveTo>
                  <a:pt x="71830" y="0"/>
                </a:moveTo>
                <a:lnTo>
                  <a:pt x="2142348" y="0"/>
                </a:lnTo>
                <a:cubicBezTo>
                  <a:pt x="2182019" y="0"/>
                  <a:pt x="2214178" y="32159"/>
                  <a:pt x="2214178" y="71830"/>
                </a:cubicBezTo>
                <a:lnTo>
                  <a:pt x="2214178" y="2065498"/>
                </a:lnTo>
                <a:cubicBezTo>
                  <a:pt x="2214178" y="2084548"/>
                  <a:pt x="2206610" y="2102818"/>
                  <a:pt x="2193139" y="2116289"/>
                </a:cubicBezTo>
                <a:cubicBezTo>
                  <a:pt x="2179669" y="2129760"/>
                  <a:pt x="2161398" y="2137327"/>
                  <a:pt x="2142348" y="2137327"/>
                </a:cubicBezTo>
                <a:lnTo>
                  <a:pt x="71830" y="2137327"/>
                </a:lnTo>
                <a:cubicBezTo>
                  <a:pt x="52779" y="2137327"/>
                  <a:pt x="34509" y="2129760"/>
                  <a:pt x="21038" y="2116289"/>
                </a:cubicBezTo>
                <a:cubicBezTo>
                  <a:pt x="7568" y="2102818"/>
                  <a:pt x="0" y="2084548"/>
                  <a:pt x="0" y="2065498"/>
                </a:cubicBezTo>
                <a:lnTo>
                  <a:pt x="0" y="71830"/>
                </a:lnTo>
                <a:cubicBezTo>
                  <a:pt x="0" y="52779"/>
                  <a:pt x="7568" y="34509"/>
                  <a:pt x="21038" y="21038"/>
                </a:cubicBezTo>
                <a:cubicBezTo>
                  <a:pt x="34509" y="7568"/>
                  <a:pt x="52779" y="0"/>
                  <a:pt x="718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9804"/>
            </a:schemeClr>
          </a:solidFill>
        </p:spPr>
        <p:txBody>
          <a:bodyPr/>
          <a:lstStyle/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Google Shape;85;p18">
            <a:extLst>
              <a:ext uri="{FF2B5EF4-FFF2-40B4-BE49-F238E27FC236}">
                <a16:creationId xmlns="" xmlns:a16="http://schemas.microsoft.com/office/drawing/2014/main" id="{56C58324-339F-46E4-88B8-E5D4C4C904A3}"/>
              </a:ext>
            </a:extLst>
          </p:cNvPr>
          <p:cNvSpPr txBox="1">
            <a:spLocks/>
          </p:cNvSpPr>
          <p:nvPr/>
        </p:nvSpPr>
        <p:spPr>
          <a:xfrm>
            <a:off x="6548717" y="221356"/>
            <a:ext cx="50292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TELAS DO APLICATIVO</a:t>
            </a:r>
          </a:p>
        </p:txBody>
      </p:sp>
      <p:sp>
        <p:nvSpPr>
          <p:cNvPr id="13" name="Google Shape;85;p18">
            <a:extLst>
              <a:ext uri="{FF2B5EF4-FFF2-40B4-BE49-F238E27FC236}">
                <a16:creationId xmlns="" xmlns:a16="http://schemas.microsoft.com/office/drawing/2014/main" id="{A20B90FB-81ED-45FA-AA02-54DE744FDF9C}"/>
              </a:ext>
            </a:extLst>
          </p:cNvPr>
          <p:cNvSpPr txBox="1">
            <a:spLocks/>
          </p:cNvSpPr>
          <p:nvPr/>
        </p:nvSpPr>
        <p:spPr>
          <a:xfrm>
            <a:off x="3803728" y="1732883"/>
            <a:ext cx="288275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 de lista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85;p18">
            <a:extLst>
              <a:ext uri="{FF2B5EF4-FFF2-40B4-BE49-F238E27FC236}">
                <a16:creationId xmlns="" xmlns:a16="http://schemas.microsoft.com/office/drawing/2014/main" id="{BDC9E089-8920-4CBB-91F0-5BDBB2188BD1}"/>
              </a:ext>
            </a:extLst>
          </p:cNvPr>
          <p:cNvSpPr txBox="1">
            <a:spLocks/>
          </p:cNvSpPr>
          <p:nvPr/>
        </p:nvSpPr>
        <p:spPr>
          <a:xfrm>
            <a:off x="10569182" y="1685025"/>
            <a:ext cx="3605577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chemeClr val="bg1"/>
                </a:solidFill>
                <a:latin typeface="Arial" pitchFamily="34" charset="0"/>
                <a:cs typeface="Arial" panose="020B0604020202020204" pitchFamily="34" charset="0"/>
              </a:rPr>
              <a:t>Tela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="" xmlns:a16="http://schemas.microsoft.com/office/drawing/2014/main" id="{918A01BB-B144-4968-B7FF-0D587E4EFC0E}"/>
              </a:ext>
            </a:extLst>
          </p:cNvPr>
          <p:cNvSpPr/>
          <p:nvPr/>
        </p:nvSpPr>
        <p:spPr>
          <a:xfrm>
            <a:off x="8510085" y="5676900"/>
            <a:ext cx="78890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407</Words>
  <Application>Microsoft Office PowerPoint</Application>
  <PresentationFormat>Personalizar</PresentationFormat>
  <Paragraphs>108</Paragraphs>
  <Slides>16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Nourd Bold</vt:lpstr>
      <vt:lpstr>Century Gothic</vt:lpstr>
      <vt:lpstr>Rubik Semi-Bold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Foto do time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Gvrer</dc:title>
  <dc:creator>Golbery Santos</dc:creator>
  <cp:lastModifiedBy>User</cp:lastModifiedBy>
  <cp:revision>82</cp:revision>
  <dcterms:created xsi:type="dcterms:W3CDTF">2006-08-16T00:00:00Z</dcterms:created>
  <dcterms:modified xsi:type="dcterms:W3CDTF">2024-12-11T20:30:52Z</dcterms:modified>
  <dc:identifier>DAGNNh016JU</dc:identifier>
</cp:coreProperties>
</file>