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</p:sldMasterIdLst>
  <p:notesMasterIdLst>
    <p:notesMasterId r:id="rId24"/>
  </p:notesMasterIdLst>
  <p:sldIdLst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0920" autoAdjust="0"/>
  </p:normalViewPr>
  <p:slideViewPr>
    <p:cSldViewPr snapToGrid="0" showGuides="1">
      <p:cViewPr varScale="1">
        <p:scale>
          <a:sx n="60" d="100"/>
          <a:sy n="60" d="100"/>
        </p:scale>
        <p:origin x="96" y="1062"/>
      </p:cViewPr>
      <p:guideLst>
        <p:guide orient="horz" pos="200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7B06B-2050-498A-AB1A-BD93F2D777EF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F3E8C-7429-44C0-A1B9-D071478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9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개발 방향 예상 일정 참고자료 </a:t>
            </a:r>
            <a:r>
              <a:rPr lang="ko-KR" altLang="en-US" dirty="0" err="1" smtClean="0"/>
              <a:t>사용기술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F3E8C-7429-44C0-A1B9-D0714783162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990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r>
              <a:rPr lang="en-US" altLang="ko-KR" dirty="0" smtClean="0"/>
              <a:t>: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수화는 </a:t>
            </a:r>
            <a:r>
              <a:rPr lang="ko-KR" altLang="en-US" baseline="0" dirty="0" err="1" smtClean="0"/>
              <a:t>농아인들이</a:t>
            </a:r>
            <a:r>
              <a:rPr lang="ko-KR" altLang="en-US" baseline="0" dirty="0" smtClean="0"/>
              <a:t> 많이 사용하는 주된 </a:t>
            </a:r>
            <a:r>
              <a:rPr lang="ko-KR" altLang="en-US" baseline="0" dirty="0" err="1" smtClean="0"/>
              <a:t>언어중</a:t>
            </a:r>
            <a:r>
              <a:rPr lang="ko-KR" altLang="en-US" baseline="0" dirty="0" smtClean="0"/>
              <a:t> 하나라는 것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그러나 비장애인 대상으로는 보편화가 되어 있지 않음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F3E8C-7429-44C0-A1B9-D0714783162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793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r>
              <a:rPr lang="en-US" altLang="ko-KR" dirty="0" smtClean="0"/>
              <a:t>: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수화는 </a:t>
            </a:r>
            <a:r>
              <a:rPr lang="ko-KR" altLang="en-US" baseline="0" dirty="0" err="1" smtClean="0"/>
              <a:t>농아인들이</a:t>
            </a:r>
            <a:r>
              <a:rPr lang="ko-KR" altLang="en-US" baseline="0" dirty="0" smtClean="0"/>
              <a:t> 많이 사용하는 주된 </a:t>
            </a:r>
            <a:r>
              <a:rPr lang="ko-KR" altLang="en-US" baseline="0" dirty="0" err="1" smtClean="0"/>
              <a:t>언어중</a:t>
            </a:r>
            <a:r>
              <a:rPr lang="ko-KR" altLang="en-US" baseline="0" dirty="0" smtClean="0"/>
              <a:t> 하나라는 것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그러나 비장애인 대상으로는 보편화가 되어 있지 않음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8F3E8C-7429-44C0-A1B9-D0714783162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727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sz="1200" dirty="0" err="1" smtClean="0"/>
              <a:t>딥러닝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영상처리이므로</a:t>
            </a:r>
            <a:r>
              <a:rPr lang="en-US" altLang="ko-KR" sz="1200" dirty="0" smtClean="0"/>
              <a:t>, CNN </a:t>
            </a:r>
            <a:r>
              <a:rPr lang="ko-KR" altLang="en-US" sz="1200" dirty="0" smtClean="0"/>
              <a:t>사용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ko-KR" altLang="en-US" sz="1200" dirty="0" smtClean="0"/>
              <a:t>유튜브 강의 </a:t>
            </a:r>
            <a:r>
              <a:rPr lang="ko-KR" altLang="en-US" sz="1200" dirty="0" err="1" smtClean="0"/>
              <a:t>성킴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딥러닝에</a:t>
            </a:r>
            <a:r>
              <a:rPr lang="ko-KR" altLang="en-US" sz="1200" dirty="0" smtClean="0"/>
              <a:t> 대해 간결하고 쉽게 설명함</a:t>
            </a:r>
            <a:endParaRPr lang="en-US" altLang="ko-KR" sz="1200" dirty="0" smtClean="0"/>
          </a:p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참고할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F3E8C-7429-44C0-A1B9-D0714783162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093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 smtClean="0"/>
              <a:t>American sign language data set</a:t>
            </a:r>
            <a:r>
              <a:rPr lang="ko-KR" altLang="en-US" dirty="0" smtClean="0"/>
              <a:t>은 많이 있으나 그에 비해 </a:t>
            </a:r>
            <a:r>
              <a:rPr lang="en-US" altLang="ko-KR" dirty="0" err="1" smtClean="0"/>
              <a:t>ksl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희귀함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8F3E8C-7429-44C0-A1B9-D0714783162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44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 smtClean="0"/>
              <a:t>American sign language data set</a:t>
            </a:r>
            <a:r>
              <a:rPr lang="ko-KR" altLang="en-US" dirty="0" smtClean="0"/>
              <a:t>은 많이 있으나 그에 비해 </a:t>
            </a:r>
            <a:r>
              <a:rPr lang="en-US" altLang="ko-KR" dirty="0" err="1" smtClean="0"/>
              <a:t>ksl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희귀함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8F3E8C-7429-44C0-A1B9-D0714783162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0776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 smtClean="0"/>
              <a:t>American sign language data set</a:t>
            </a:r>
            <a:r>
              <a:rPr lang="ko-KR" altLang="en-US" dirty="0" smtClean="0"/>
              <a:t>은 많이 있으나 그에 비해 </a:t>
            </a:r>
            <a:r>
              <a:rPr lang="en-US" altLang="ko-KR" dirty="0" err="1" smtClean="0"/>
              <a:t>ksl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희귀함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8F3E8C-7429-44C0-A1B9-D0714783162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3117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 smtClean="0"/>
              <a:t>American sign language data set</a:t>
            </a:r>
            <a:r>
              <a:rPr lang="ko-KR" altLang="en-US" dirty="0" smtClean="0"/>
              <a:t>은 많이 있으나 그에 비해 </a:t>
            </a:r>
            <a:r>
              <a:rPr lang="en-US" altLang="ko-KR" dirty="0" err="1" smtClean="0"/>
              <a:t>ksl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희귀함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8F3E8C-7429-44C0-A1B9-D0714783162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331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 smtClean="0"/>
              <a:t>American sign language data set</a:t>
            </a:r>
            <a:r>
              <a:rPr lang="ko-KR" altLang="en-US" dirty="0" smtClean="0"/>
              <a:t>은 많이 있으나 그에 비해 </a:t>
            </a:r>
            <a:r>
              <a:rPr lang="en-US" altLang="ko-KR" dirty="0" err="1" smtClean="0"/>
              <a:t>ksl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희귀함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8F3E8C-7429-44C0-A1B9-D0714783162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273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2807DAA0-6556-4C50-99B9-61BC68FDEDF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3C789D54-928E-4853-96E0-37351FC9D62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61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2807DAA0-6556-4C50-99B9-61BC68FDEDF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3C789D54-928E-4853-96E0-37351FC9D62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57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2807DAA0-6556-4C50-99B9-61BC68FDEDF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3C789D54-928E-4853-96E0-37351FC9D62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246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8881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878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3902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0742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619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5531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7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058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2807DAA0-6556-4C50-99B9-61BC68FDEDF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3C789D54-928E-4853-96E0-37351FC9D62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24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692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8890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86798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81432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2635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22781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83318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01663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9097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412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2807DAA0-6556-4C50-99B9-61BC68FDEDF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3C789D54-928E-4853-96E0-37351FC9D62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5327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7407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3970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0223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36688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4244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92990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4366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1081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961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019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2807DAA0-6556-4C50-99B9-61BC68FDEDF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3C789D54-928E-4853-96E0-37351FC9D62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2571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2822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816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3093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0571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15721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71708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23120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6661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31017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377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2807DAA0-6556-4C50-99B9-61BC68FDEDF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3C789D54-928E-4853-96E0-37351FC9D62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052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0225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4434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3789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868004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1729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4766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66112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9592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322048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19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2807DAA0-6556-4C50-99B9-61BC68FDEDF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3C789D54-928E-4853-96E0-37351FC9D62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08909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49294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848917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87736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381136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09278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36390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20365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97894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893251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07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2807DAA0-6556-4C50-99B9-61BC68FDEDF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3C789D54-928E-4853-96E0-37351FC9D62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52236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455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662386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524847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50145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999134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56002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53182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991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2807DAA0-6556-4C50-99B9-61BC68FDEDF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3C789D54-928E-4853-96E0-37351FC9D62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8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2807DAA0-6556-4C50-99B9-61BC68FDEDF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3C789D54-928E-4853-96E0-37351FC9D62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43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2807DAA0-6556-4C50-99B9-61BC68FDEDF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3C789D54-928E-4853-96E0-37351FC9D62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48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11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42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67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53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84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7DAA0-6556-4C50-99B9-61BC68FDEDF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789D54-928E-4853-96E0-37351FC9D6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9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S53y6GWm0w&amp;feature=shar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Relationship Id="rId4" Type="http://schemas.openxmlformats.org/officeDocument/2006/relationships/hyperlink" Target="https://www.youtube.com/watch?v=103CXDFhpcc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708316_Real-time_recognition_system_of_Korean_sign_language_based_on_elementary_component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/>
          <p:cNvGrpSpPr>
            <a:grpSpLocks noChangeAspect="1"/>
          </p:cNvGrpSpPr>
          <p:nvPr/>
        </p:nvGrpSpPr>
        <p:grpSpPr bwMode="auto">
          <a:xfrm rot="20629952">
            <a:off x="5931133" y="2525998"/>
            <a:ext cx="359569" cy="369094"/>
            <a:chOff x="1401" y="818"/>
            <a:chExt cx="302" cy="310"/>
          </a:xfrm>
          <a:solidFill>
            <a:srgbClr val="97B8BF"/>
          </a:solidFill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ko-KR" altLang="en-US" sz="13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ko-KR" altLang="en-US" sz="13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ko-KR" altLang="en-US" sz="13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930151" y="3275805"/>
            <a:ext cx="6315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ko-KR" altLang="en-US" sz="3200" dirty="0" smtClean="0">
                <a:solidFill>
                  <a:srgbClr val="64818D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수화를 문자 및 음성으로 변환</a:t>
            </a:r>
            <a:endParaRPr lang="ko-KR" altLang="en-US" sz="3200" dirty="0">
              <a:solidFill>
                <a:srgbClr val="64818D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8498" y="4215957"/>
            <a:ext cx="3018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altLang="ko-KR" dirty="0" smtClean="0">
                <a:solidFill>
                  <a:prstClr val="black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12161543 </a:t>
            </a:r>
            <a:r>
              <a:rPr lang="ko-KR" altLang="en-US" dirty="0" smtClean="0">
                <a:solidFill>
                  <a:prstClr val="black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김수영</a:t>
            </a:r>
            <a:endParaRPr lang="en-US" altLang="ko-KR" dirty="0" smtClean="0">
              <a:solidFill>
                <a:prstClr val="black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 defTabSz="685800"/>
            <a:r>
              <a:rPr lang="en-US" altLang="ko-KR" dirty="0" smtClean="0">
                <a:solidFill>
                  <a:prstClr val="black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12161645 </a:t>
            </a:r>
            <a:r>
              <a:rPr lang="ko-KR" altLang="en-US" dirty="0" smtClean="0">
                <a:solidFill>
                  <a:prstClr val="black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임하나</a:t>
            </a:r>
            <a:endParaRPr lang="ko-KR" altLang="en-US" dirty="0">
              <a:solidFill>
                <a:prstClr val="black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0221" y="5795812"/>
            <a:ext cx="237134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altLang="ko-KR" sz="750" dirty="0">
                <a:solidFill>
                  <a:prstClr val="black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750" dirty="0">
                <a:solidFill>
                  <a:prstClr val="black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750" dirty="0">
                <a:solidFill>
                  <a:prstClr val="black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750" dirty="0">
              <a:solidFill>
                <a:prstClr val="black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9" name="직선 연결선 18"/>
          <p:cNvCxnSpPr>
            <a:endCxn id="13" idx="0"/>
          </p:cNvCxnSpPr>
          <p:nvPr/>
        </p:nvCxnSpPr>
        <p:spPr>
          <a:xfrm>
            <a:off x="6054306" y="857250"/>
            <a:ext cx="5224" cy="1676046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 rot="696093">
            <a:off x="5667689" y="1599399"/>
            <a:ext cx="213340" cy="218991"/>
            <a:chOff x="1401" y="818"/>
            <a:chExt cx="302" cy="310"/>
          </a:xfrm>
          <a:solidFill>
            <a:srgbClr val="97B8BF"/>
          </a:solidFill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ko-KR" altLang="en-US" sz="13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ko-KR" altLang="en-US" sz="13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ko-KR" altLang="en-US" sz="13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5793587" y="857252"/>
            <a:ext cx="0" cy="740645"/>
          </a:xfrm>
          <a:prstGeom prst="line">
            <a:avLst/>
          </a:prstGeom>
          <a:ln w="1270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80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1786070" cy="685800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22080" y="195600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4818D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03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4818D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95855" y="1956009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개발 일정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13267" y="2479229"/>
            <a:ext cx="3403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dirty="0" smtClean="0">
                <a:solidFill>
                  <a:prstClr val="black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예상 개발 일정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10186" y="206379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 rot="20629952">
            <a:off x="11440398" y="623247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Copyright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ⓒ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Slug. All right reserved.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+mn-cs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11616565" y="0"/>
            <a:ext cx="0" cy="636909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007326" y="0"/>
            <a:ext cx="0" cy="6858000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92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4818D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03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64818D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9974" y="184187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개발 일정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4305" y="738920"/>
            <a:ext cx="265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예상 되는 개발 일정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Copyright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ⓒ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Slug. All right reserved.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+mn-cs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322961" y="2062264"/>
            <a:ext cx="2373549" cy="2373549"/>
            <a:chOff x="1322961" y="2247088"/>
            <a:chExt cx="2373549" cy="2373549"/>
          </a:xfrm>
        </p:grpSpPr>
        <p:sp>
          <p:nvSpPr>
            <p:cNvPr id="61" name="원형 60"/>
            <p:cNvSpPr/>
            <p:nvPr/>
          </p:nvSpPr>
          <p:spPr>
            <a:xfrm>
              <a:off x="1322961" y="2247088"/>
              <a:ext cx="2373549" cy="2373549"/>
            </a:xfrm>
            <a:prstGeom prst="pie">
              <a:avLst>
                <a:gd name="adj1" fmla="val 4044967"/>
                <a:gd name="adj2" fmla="val 15133762"/>
              </a:avLst>
            </a:prstGeom>
            <a:solidFill>
              <a:srgbClr val="6481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원형 61"/>
            <p:cNvSpPr/>
            <p:nvPr/>
          </p:nvSpPr>
          <p:spPr>
            <a:xfrm>
              <a:off x="1618094" y="2542221"/>
              <a:ext cx="1783283" cy="1783283"/>
            </a:xfrm>
            <a:prstGeom prst="pie">
              <a:avLst>
                <a:gd name="adj1" fmla="val 3059221"/>
                <a:gd name="adj2" fmla="val 16266547"/>
              </a:avLst>
            </a:prstGeom>
            <a:solidFill>
              <a:srgbClr val="97B8BF"/>
            </a:solidFill>
            <a:ln w="38100">
              <a:solidFill>
                <a:srgbClr val="EAE6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1960122" y="2893977"/>
              <a:ext cx="1099226" cy="1099226"/>
            </a:xfrm>
            <a:prstGeom prst="ellipse">
              <a:avLst/>
            </a:prstGeom>
            <a:solidFill>
              <a:srgbClr val="EAE6DF"/>
            </a:solidFill>
            <a:ln w="38100">
              <a:solidFill>
                <a:srgbClr val="EAE6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원형 63"/>
            <p:cNvSpPr/>
            <p:nvPr/>
          </p:nvSpPr>
          <p:spPr>
            <a:xfrm>
              <a:off x="2001920" y="2926227"/>
              <a:ext cx="999296" cy="999296"/>
            </a:xfrm>
            <a:prstGeom prst="pie">
              <a:avLst>
                <a:gd name="adj1" fmla="val 3371626"/>
                <a:gd name="adj2" fmla="val 16200000"/>
              </a:avLst>
            </a:prstGeom>
            <a:solidFill>
              <a:srgbClr val="F4F4F4"/>
            </a:solidFill>
            <a:ln w="38100">
              <a:solidFill>
                <a:srgbClr val="595A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2037978" y="2961652"/>
              <a:ext cx="937838" cy="931757"/>
            </a:xfrm>
            <a:prstGeom prst="ellipse">
              <a:avLst/>
            </a:prstGeom>
            <a:solidFill>
              <a:srgbClr val="EAE6DF"/>
            </a:solidFill>
            <a:ln w="38100">
              <a:solidFill>
                <a:srgbClr val="EAE6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6" name="직선 화살표 연결선 65"/>
          <p:cNvCxnSpPr/>
          <p:nvPr/>
        </p:nvCxnSpPr>
        <p:spPr>
          <a:xfrm>
            <a:off x="2506433" y="2741403"/>
            <a:ext cx="7892435" cy="0"/>
          </a:xfrm>
          <a:prstGeom prst="straightConnector1">
            <a:avLst/>
          </a:prstGeom>
          <a:ln w="38100">
            <a:solidFill>
              <a:srgbClr val="595A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3845405" y="2632661"/>
            <a:ext cx="211352" cy="211352"/>
          </a:xfrm>
          <a:prstGeom prst="ellipse">
            <a:avLst/>
          </a:prstGeom>
          <a:solidFill>
            <a:srgbClr val="64818D"/>
          </a:solidFill>
          <a:ln w="57150"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913797" y="2632661"/>
            <a:ext cx="211352" cy="211352"/>
          </a:xfrm>
          <a:prstGeom prst="ellipse">
            <a:avLst/>
          </a:prstGeom>
          <a:solidFill>
            <a:srgbClr val="64818D"/>
          </a:solidFill>
          <a:ln w="57150"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982189" y="2632661"/>
            <a:ext cx="211352" cy="211352"/>
          </a:xfrm>
          <a:prstGeom prst="ellipse">
            <a:avLst/>
          </a:prstGeom>
          <a:solidFill>
            <a:srgbClr val="64818D"/>
          </a:solidFill>
          <a:ln w="57150"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7050581" y="2632661"/>
            <a:ext cx="211352" cy="211352"/>
          </a:xfrm>
          <a:prstGeom prst="ellipse">
            <a:avLst/>
          </a:prstGeom>
          <a:solidFill>
            <a:srgbClr val="64818D"/>
          </a:solidFill>
          <a:ln w="57150"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8118973" y="2632661"/>
            <a:ext cx="211352" cy="211352"/>
          </a:xfrm>
          <a:prstGeom prst="ellipse">
            <a:avLst/>
          </a:prstGeom>
          <a:solidFill>
            <a:srgbClr val="64818D"/>
          </a:solidFill>
          <a:ln w="57150"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9187365" y="2632661"/>
            <a:ext cx="211352" cy="211352"/>
          </a:xfrm>
          <a:prstGeom prst="ellipse">
            <a:avLst/>
          </a:prstGeom>
          <a:solidFill>
            <a:srgbClr val="64818D"/>
          </a:solidFill>
          <a:ln w="57150"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417234" y="2226544"/>
            <a:ext cx="1060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진행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96229" y="2226544"/>
            <a:ext cx="1060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진행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575224" y="2226544"/>
            <a:ext cx="1060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진행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625035" y="2226544"/>
            <a:ext cx="1060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진행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4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694553" y="2226544"/>
            <a:ext cx="1060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진행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764071" y="2226544"/>
            <a:ext cx="1060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진행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6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547968" y="3453373"/>
            <a:ext cx="2139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진행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 –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 셋 수집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97800" y="3453373"/>
            <a:ext cx="2432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진행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 –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다양한 영상 수집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482520" y="3453373"/>
            <a:ext cx="1916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진행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3 -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구현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66922" y="4753692"/>
            <a:ext cx="1892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진행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4 -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자막화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875853" y="4752868"/>
            <a:ext cx="2059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진행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5 – TROUBLE SHOOTING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482520" y="4753693"/>
            <a:ext cx="163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진행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6 -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TEST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547968" y="3813293"/>
            <a:ext cx="204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한국어 수화에 대한 데이터 셋 수집 예정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897800" y="3813294"/>
            <a:ext cx="2042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이미지 외에 실제 수화를 하는 다양한 종류의 영상 데이터 셋을 수집 예정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482520" y="3813294"/>
            <a:ext cx="204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강화 학습 및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딥러닝을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통한 실제 프로그램의 구현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573703" y="5249446"/>
            <a:ext cx="2042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구현 된 프로그램을 기반으로 자막을 덧입히고 그에 따른 음성 또한 가능하다면 덧 입힐 예정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923535" y="5249446"/>
            <a:ext cx="20428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임의의 한국어 문장을 택한 후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수화 표현 후 번환  결과물과 비교하여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ERROR RATE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구함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번역 지연 속도 측정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508255" y="5249447"/>
            <a:ext cx="204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완성된 프로그램을 이용하여 직접 테스트 할 예정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909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1786070" cy="685800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22080" y="195600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4818D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04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4818D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95855" y="1956009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참고 자료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13267" y="2479229"/>
            <a:ext cx="3403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참고 영상 및 자료 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10186" y="206379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 rot="20629952">
            <a:off x="11440398" y="623247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Copyright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ⓒ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Slug. All right reserved.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+mn-cs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11616565" y="0"/>
            <a:ext cx="0" cy="636909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007326" y="0"/>
            <a:ext cx="0" cy="6858000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26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4818D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04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64818D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9974" y="184187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참고 자료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4305" y="738920"/>
            <a:ext cx="265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참고 영상 및 자료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Copyright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ⓒ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Slug. All right reserved.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+mn-c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29973" y="1577196"/>
            <a:ext cx="5177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4818D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참고 영상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64818D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9972" y="2163194"/>
            <a:ext cx="1098931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&lt;SIGN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 LANGUAGE RECOGNITION&gt;</a:t>
            </a: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u="sng" dirty="0" smtClean="0">
                <a:hlinkClick r:id="rId3"/>
              </a:rPr>
              <a:t>https://www.youtube.com/watch?v=kS53y6GWm0w&amp;feature=share</a:t>
            </a:r>
            <a:endParaRPr lang="ko-KR" altLang="ko-KR" sz="2000" dirty="0" smtClean="0"/>
          </a:p>
          <a:p>
            <a:pPr marL="342900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&lt;LIP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 RECOGNITION&gt;</a:t>
            </a: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hlinkClick r:id="rId4"/>
              </a:rPr>
              <a:t>https://www.youtube.com/watch?v=103CXDFhpcc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prstClr val="black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입술 모양을 인지하여 문자 및 음성으로 변환 </a:t>
            </a:r>
            <a:endParaRPr lang="en-US" altLang="ko-KR" sz="2000" dirty="0" smtClean="0">
              <a:solidFill>
                <a:prstClr val="black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음성을 인식한 것과 함께 비교하여 정확도 제시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4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4818D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04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64818D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9974" y="184187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참고 자료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4305" y="738920"/>
            <a:ext cx="265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참고 영상 및 자료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Copyright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ⓒ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Slug. All right reserved.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+mn-c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29973" y="1577196"/>
            <a:ext cx="5177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4818D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참고 논문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64818D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9972" y="2163194"/>
            <a:ext cx="1098931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&lt;</a:t>
            </a:r>
            <a:r>
              <a:rPr lang="en-US" altLang="ko-KR" sz="2000" dirty="0" smtClean="0"/>
              <a:t> Real-time recognition system of Korean sign language based on elementary components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&gt;</a:t>
            </a: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hlinkClick r:id="rId3"/>
              </a:rPr>
              <a:t>https://www.researchgate.net/publication/3708316_Real-time_recognition_system_of_Korean_sign_language_based_on_elementary_components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52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/>
          <p:cNvGrpSpPr>
            <a:grpSpLocks noChangeAspect="1"/>
          </p:cNvGrpSpPr>
          <p:nvPr/>
        </p:nvGrpSpPr>
        <p:grpSpPr bwMode="auto">
          <a:xfrm rot="20629952">
            <a:off x="5876175" y="2224997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Copyright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ⓒ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Slug. All right reserved.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+mn-cs"/>
            </a:endParaRPr>
          </a:p>
        </p:txBody>
      </p:sp>
      <p:cxnSp>
        <p:nvCxnSpPr>
          <p:cNvPr id="19" name="직선 연결선 18"/>
          <p:cNvCxnSpPr>
            <a:endCxn id="13" idx="0"/>
          </p:cNvCxnSpPr>
          <p:nvPr/>
        </p:nvCxnSpPr>
        <p:spPr>
          <a:xfrm>
            <a:off x="6040408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 rot="696093">
            <a:off x="5524918" y="989530"/>
            <a:ext cx="284453" cy="291988"/>
            <a:chOff x="1401" y="818"/>
            <a:chExt cx="302" cy="310"/>
          </a:xfrm>
          <a:solidFill>
            <a:srgbClr val="97B8BF"/>
          </a:solidFill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5692783" y="0"/>
            <a:ext cx="0" cy="987527"/>
          </a:xfrm>
          <a:prstGeom prst="line">
            <a:avLst/>
          </a:prstGeom>
          <a:ln w="1270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465424" y="2967287"/>
            <a:ext cx="314996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 &amp; A</a:t>
            </a:r>
            <a:endParaRPr lang="en-US" altLang="ko-KR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48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/>
          <p:cNvGrpSpPr>
            <a:grpSpLocks noChangeAspect="1"/>
          </p:cNvGrpSpPr>
          <p:nvPr/>
        </p:nvGrpSpPr>
        <p:grpSpPr bwMode="auto">
          <a:xfrm rot="20629952">
            <a:off x="5876175" y="2224997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303972" y="3289083"/>
            <a:ext cx="5649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  <a:endParaRPr kumimoji="0" lang="ko-KR" altLang="en-US" sz="280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Copyright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ⓒ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Slug. All right reserved.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+mn-cs"/>
            </a:endParaRPr>
          </a:p>
        </p:txBody>
      </p:sp>
      <p:cxnSp>
        <p:nvCxnSpPr>
          <p:cNvPr id="19" name="직선 연결선 18"/>
          <p:cNvCxnSpPr>
            <a:endCxn id="13" idx="0"/>
          </p:cNvCxnSpPr>
          <p:nvPr/>
        </p:nvCxnSpPr>
        <p:spPr>
          <a:xfrm>
            <a:off x="6040408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 rot="696093">
            <a:off x="5524918" y="989530"/>
            <a:ext cx="284453" cy="291988"/>
            <a:chOff x="1401" y="818"/>
            <a:chExt cx="302" cy="310"/>
          </a:xfrm>
          <a:solidFill>
            <a:srgbClr val="97B8BF"/>
          </a:solidFill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5692783" y="0"/>
            <a:ext cx="0" cy="987527"/>
          </a:xfrm>
          <a:prstGeom prst="line">
            <a:avLst/>
          </a:prstGeom>
          <a:ln w="1270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71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3703" y="2728537"/>
            <a:ext cx="2013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4818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Contents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64818D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58998" y="1132013"/>
            <a:ext cx="729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4818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01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4818D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58998" y="2571707"/>
            <a:ext cx="729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4818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02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4818D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58998" y="4011401"/>
            <a:ext cx="729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4818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03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4818D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58998" y="5242956"/>
            <a:ext cx="729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4818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04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4818D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0" y="1132013"/>
            <a:ext cx="1784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개요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2571707"/>
            <a:ext cx="1784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개발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4011401"/>
            <a:ext cx="1784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개발 일정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0" y="5242956"/>
            <a:ext cx="1784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참고 자료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0" y="1554678"/>
            <a:ext cx="2295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>
                <a:solidFill>
                  <a:prstClr val="black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선택 배경</a:t>
            </a:r>
            <a:r>
              <a:rPr lang="en-US" altLang="ko-KR" sz="1600" dirty="0" smtClean="0">
                <a:solidFill>
                  <a:prstClr val="black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6000" y="1862455"/>
            <a:ext cx="2295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목표 및 기대 효과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0" y="2990312"/>
            <a:ext cx="2295038" cy="3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개발 방향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0" y="3298090"/>
            <a:ext cx="2295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>
                <a:solidFill>
                  <a:prstClr val="black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예상 되는 어려움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0" y="3605866"/>
            <a:ext cx="2295038" cy="3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사용되는 기술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6000" y="4424411"/>
            <a:ext cx="2295038" cy="3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예상 일정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5662594"/>
            <a:ext cx="2295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참고 영상 및 자료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27" name="Group 4"/>
          <p:cNvGrpSpPr>
            <a:grpSpLocks noChangeAspect="1"/>
          </p:cNvGrpSpPr>
          <p:nvPr/>
        </p:nvGrpSpPr>
        <p:grpSpPr bwMode="auto">
          <a:xfrm rot="20629952">
            <a:off x="1761377" y="217939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3" name="Group 4"/>
          <p:cNvGrpSpPr>
            <a:grpSpLocks noChangeAspect="1"/>
          </p:cNvGrpSpPr>
          <p:nvPr/>
        </p:nvGrpSpPr>
        <p:grpSpPr bwMode="auto">
          <a:xfrm rot="20629952">
            <a:off x="11440398" y="623247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37" name="직선 연결선 36"/>
          <p:cNvCxnSpPr/>
          <p:nvPr/>
        </p:nvCxnSpPr>
        <p:spPr>
          <a:xfrm>
            <a:off x="1914542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Copyright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ⓒ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Slug. All right reserved.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9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1786070" cy="685800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22080" y="195600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4818D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01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4818D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95855" y="1956009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개요</a:t>
            </a:r>
            <a:endParaRPr kumimoji="0" lang="ko-KR" alt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13267" y="2479229"/>
            <a:ext cx="3403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선택 배경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13267" y="2787006"/>
            <a:ext cx="3403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목표 및 기대 효과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10186" y="206379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 rot="20629952">
            <a:off x="11440398" y="623247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Copyright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ⓒ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Slug. All right reserved.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+mn-cs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11616565" y="0"/>
            <a:ext cx="0" cy="636909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007326" y="0"/>
            <a:ext cx="0" cy="6858000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35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6047359" y="2305128"/>
            <a:ext cx="5043803" cy="3057195"/>
            <a:chOff x="3302529" y="2470615"/>
            <a:chExt cx="4032536" cy="2444237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3302529" y="3004635"/>
              <a:ext cx="1975693" cy="363121"/>
            </a:xfrm>
            <a:prstGeom prst="roundRect">
              <a:avLst/>
            </a:prstGeom>
            <a:solidFill>
              <a:srgbClr val="B7CF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원형 28"/>
            <p:cNvSpPr/>
            <p:nvPr/>
          </p:nvSpPr>
          <p:spPr>
            <a:xfrm>
              <a:off x="4890828" y="2470615"/>
              <a:ext cx="2444237" cy="2444237"/>
            </a:xfrm>
            <a:prstGeom prst="pie">
              <a:avLst>
                <a:gd name="adj1" fmla="val 8328227"/>
                <a:gd name="adj2" fmla="val 16200000"/>
              </a:avLst>
            </a:prstGeom>
            <a:solidFill>
              <a:srgbClr val="B7CF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원형 29"/>
            <p:cNvSpPr/>
            <p:nvPr/>
          </p:nvSpPr>
          <p:spPr>
            <a:xfrm>
              <a:off x="5102931" y="2682718"/>
              <a:ext cx="2020031" cy="2020031"/>
            </a:xfrm>
            <a:prstGeom prst="pie">
              <a:avLst>
                <a:gd name="adj1" fmla="val 2144562"/>
                <a:gd name="adj2" fmla="val 16200000"/>
              </a:avLst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3584069" y="3519187"/>
              <a:ext cx="1975693" cy="363121"/>
            </a:xfrm>
            <a:prstGeom prst="roundRect">
              <a:avLst/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3766900" y="2858009"/>
              <a:ext cx="3180771" cy="1669447"/>
              <a:chOff x="3196298" y="3124442"/>
              <a:chExt cx="3920540" cy="2057720"/>
            </a:xfrm>
          </p:grpSpPr>
          <p:sp>
            <p:nvSpPr>
              <p:cNvPr id="37" name="원형 36"/>
              <p:cNvSpPr/>
              <p:nvPr/>
            </p:nvSpPr>
            <p:spPr>
              <a:xfrm>
                <a:off x="5059118" y="3124442"/>
                <a:ext cx="2057720" cy="2057720"/>
              </a:xfrm>
              <a:prstGeom prst="pie">
                <a:avLst>
                  <a:gd name="adj1" fmla="val 20731780"/>
                  <a:gd name="adj2" fmla="val 16200000"/>
                </a:avLst>
              </a:prstGeom>
              <a:solidFill>
                <a:srgbClr val="6481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3196298" y="4496971"/>
                <a:ext cx="2435191" cy="447574"/>
              </a:xfrm>
              <a:prstGeom prst="roundRect">
                <a:avLst/>
              </a:prstGeom>
              <a:solidFill>
                <a:srgbClr val="6481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3305582" y="3051425"/>
              <a:ext cx="1641167" cy="270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600" dirty="0" smtClean="0">
                  <a:solidFill>
                    <a:prstClr val="white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중</a:t>
              </a:r>
              <a:r>
                <a:rPr kumimoji="0" lang="ko-KR" altLang="en-US" sz="16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증난청인</a:t>
              </a: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- 38%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02332" y="3566483"/>
              <a:ext cx="1709441" cy="270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경증난청인</a:t>
              </a: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- 61%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87596" y="4023232"/>
              <a:ext cx="2163839" cy="270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수화로 의사표현</a:t>
              </a: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- 78%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5487065" y="3065593"/>
              <a:ext cx="1254280" cy="1254280"/>
            </a:xfrm>
            <a:prstGeom prst="ellipse">
              <a:avLst/>
            </a:prstGeom>
            <a:solidFill>
              <a:srgbClr val="ECE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929973" y="1577196"/>
            <a:ext cx="5177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4818D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수화 사용 실태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4818D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29973" y="2065483"/>
            <a:ext cx="3985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2014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년 등록 청각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언어 장애인 중 </a:t>
            </a:r>
            <a:r>
              <a:rPr lang="ko-KR" alt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농아인에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해당하는 중증난청인은 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104,148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명으로 등록 청각 장애인의 인구의 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38.4%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차지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9973" y="3193909"/>
            <a:ext cx="4029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4-6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급에 해당되는 경증은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166,944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명으로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61.6%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차지함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03179" y="4092947"/>
            <a:ext cx="4190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2009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년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“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청각장애인의 언어사용 실태 자료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국립국어원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한국농아인협회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)＂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보면 조사대상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1300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명 가운데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78.7%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 수화로 의사표현 가능하다 응답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조사대상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전국의 수화통역센테를 이용하는 청각장애인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4818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01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64818D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9974" y="184187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개요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Copyright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ⓒ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Slug. All right reserved.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4305" y="747289"/>
            <a:ext cx="2255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선택 배경</a:t>
            </a:r>
            <a:endParaRPr lang="ko-KR" altLang="en-US" sz="16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9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29973" y="1577196"/>
            <a:ext cx="5177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4818D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결론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4818D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29972" y="2065483"/>
            <a:ext cx="4781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수화는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농아인들이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 사용하는 주된 언어 중 하나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.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0023" y="2543753"/>
            <a:ext cx="4820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그러나 비장애인 대상으로는 보편화가 되어 있지 않아 장애인과 비장애인 간의 의사소통에 어려움이 존재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29972" y="3935650"/>
            <a:ext cx="4190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영상으로 수화를 인식하여 눈에 보이는 글자 및 들리는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음성으로 변환하고자 함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4818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01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64818D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9974" y="184187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개요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Copyright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ⓒ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Slug. All right reserved.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4305" y="747289"/>
            <a:ext cx="2255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목표 및 기대효과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4305" y="3339287"/>
            <a:ext cx="5177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4818D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목표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4818D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9972" y="5290564"/>
            <a:ext cx="4190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실시간으로 이루어지는 장애인과 비장애인간의 의사소통에 있어서 불편함 해소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. 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4305" y="4694201"/>
            <a:ext cx="5177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4818D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기대 효과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4818D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-57" b="8897"/>
          <a:stretch/>
        </p:blipFill>
        <p:spPr>
          <a:xfrm>
            <a:off x="7676750" y="2543753"/>
            <a:ext cx="2885269" cy="282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3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1786070" cy="685800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22080" y="195600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4818D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02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4818D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95855" y="1956009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개발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97744" y="2479229"/>
            <a:ext cx="3403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개발 방향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95855" y="2879339"/>
            <a:ext cx="3403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예상되는 어려움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10186" y="206379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 rot="20629952">
            <a:off x="11440398" y="623247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Copyright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ⓒ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Slug. All right reserved.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+mn-cs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11616565" y="0"/>
            <a:ext cx="0" cy="636909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007326" y="0"/>
            <a:ext cx="0" cy="6858000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13267" y="3279449"/>
            <a:ext cx="3403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사용 되는 기술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30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4818D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02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64818D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9974" y="184187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개발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4305" y="738920"/>
            <a:ext cx="1784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개발 방향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239139" y="1862987"/>
            <a:ext cx="2162086" cy="2897024"/>
            <a:chOff x="1786071" y="1999716"/>
            <a:chExt cx="2162086" cy="2897024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1786071" y="1999716"/>
              <a:ext cx="2162086" cy="2879934"/>
            </a:xfrm>
            <a:prstGeom prst="roundRect">
              <a:avLst>
                <a:gd name="adj" fmla="val 50000"/>
              </a:avLst>
            </a:prstGeom>
            <a:solidFill>
              <a:srgbClr val="6481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1786071" y="3435409"/>
              <a:ext cx="2162086" cy="1461331"/>
            </a:xfrm>
            <a:prstGeom prst="roundRect">
              <a:avLst/>
            </a:prstGeom>
            <a:solidFill>
              <a:srgbClr val="6481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751603" y="1862987"/>
            <a:ext cx="2162086" cy="2897024"/>
            <a:chOff x="4300345" y="1999716"/>
            <a:chExt cx="2162086" cy="2897024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4300345" y="1999716"/>
              <a:ext cx="2162086" cy="2879934"/>
            </a:xfrm>
            <a:prstGeom prst="roundRect">
              <a:avLst>
                <a:gd name="adj" fmla="val 50000"/>
              </a:avLst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4300345" y="3435409"/>
              <a:ext cx="2162086" cy="1461331"/>
            </a:xfrm>
            <a:prstGeom prst="roundRect">
              <a:avLst/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264067" y="1862987"/>
            <a:ext cx="2162086" cy="2897024"/>
            <a:chOff x="1786071" y="1999716"/>
            <a:chExt cx="2162086" cy="289702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1786071" y="1999716"/>
              <a:ext cx="2162086" cy="2879934"/>
            </a:xfrm>
            <a:prstGeom prst="roundRect">
              <a:avLst>
                <a:gd name="adj" fmla="val 50000"/>
              </a:avLst>
            </a:prstGeom>
            <a:solidFill>
              <a:srgbClr val="B7CF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786071" y="3435409"/>
              <a:ext cx="2162086" cy="1461331"/>
            </a:xfrm>
            <a:prstGeom prst="roundRect">
              <a:avLst/>
            </a:prstGeom>
            <a:solidFill>
              <a:srgbClr val="B7CF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8776530" y="1862987"/>
            <a:ext cx="2162086" cy="2897024"/>
            <a:chOff x="1786071" y="1999716"/>
            <a:chExt cx="2162086" cy="2897024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1786071" y="1999716"/>
              <a:ext cx="2162086" cy="2879934"/>
            </a:xfrm>
            <a:prstGeom prst="roundRect">
              <a:avLst>
                <a:gd name="adj" fmla="val 50000"/>
              </a:avLst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1786071" y="3435409"/>
              <a:ext cx="2162086" cy="1461331"/>
            </a:xfrm>
            <a:prstGeom prst="round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2" name="타원 61"/>
          <p:cNvSpPr/>
          <p:nvPr/>
        </p:nvSpPr>
        <p:spPr>
          <a:xfrm>
            <a:off x="1392963" y="1969811"/>
            <a:ext cx="1854437" cy="18544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3905427" y="1969811"/>
            <a:ext cx="1854437" cy="18544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6417891" y="1969811"/>
            <a:ext cx="1854437" cy="18544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8930354" y="1969811"/>
            <a:ext cx="1854437" cy="18544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68979" y="2050994"/>
            <a:ext cx="1136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4818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1</a:t>
            </a:r>
            <a:endParaRPr kumimoji="0" lang="ko-KR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64818D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64349" y="2050994"/>
            <a:ext cx="1136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7B8BF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2</a:t>
            </a:r>
            <a:endParaRPr kumimoji="0" lang="ko-KR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97B8BF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76813" y="2050994"/>
            <a:ext cx="1136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7CFC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3</a:t>
            </a:r>
            <a:endParaRPr kumimoji="0" lang="ko-KR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B7CFCE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289276" y="2050994"/>
            <a:ext cx="1136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8E3E5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4</a:t>
            </a:r>
            <a:endParaRPr kumimoji="0" lang="ko-KR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D8E3E5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44720" y="4075897"/>
            <a:ext cx="2150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DATA SET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구하기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782110" y="4075897"/>
            <a:ext cx="2150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타 언어로 번역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302704" y="4075897"/>
            <a:ext cx="2150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강화 학습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딥러닝에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대한 공부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787831" y="4075897"/>
            <a:ext cx="2150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수화에 대한 공부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70320" y="4994572"/>
            <a:ext cx="22253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각 언어마다 사용하는 수화가 다름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한국어 수화 데이터 셋을 이용하여 변환하는 것을 목표로 두기에 한국어 수화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(KSL)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데이터 셋을 구한다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751603" y="4994572"/>
            <a:ext cx="21871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수화를 음성 및 자막으로 변환하기 위해서는 수화에 대한 기본적인 지식이 필요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85878" y="4994570"/>
            <a:ext cx="2318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이를 실제로 구현하기 위해서는 강화 학습 및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딥러닝에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관한  지식이 필요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776530" y="4994572"/>
            <a:ext cx="21565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차적인 구현이 전부 끝나면 향후 변환 된 한국어를 바탕으로 타 언어로  번역 목표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Copyright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ⓒ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Slug. All right reserved.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196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4818D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02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64818D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9974" y="184187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개발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4305" y="738920"/>
            <a:ext cx="265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예상 되는 어려움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Copyright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ⓒ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Slug. All right reserved.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+mn-c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29973" y="1577196"/>
            <a:ext cx="5177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4818D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예상 되는 어려움</a:t>
            </a: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rgbClr val="64818D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64818D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9972" y="2163194"/>
            <a:ext cx="1098931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실제 의사소통을 위하여 상반신 전체가 담겨야 변환이 가능함</a:t>
            </a:r>
            <a:r>
              <a:rPr lang="en-US" altLang="ko-KR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상반신 전체가 담긴다는 것은 변수의 증가를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</a:t>
            </a:r>
            <a:r>
              <a:rPr lang="ko-KR" altLang="en-US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미함</a:t>
            </a:r>
            <a:r>
              <a:rPr lang="en-US" altLang="ko-KR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REAL TIME</a:t>
            </a:r>
            <a:r>
              <a:rPr lang="ko-KR" altLang="en-US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으로 제작 시</a:t>
            </a:r>
            <a:r>
              <a:rPr lang="en-US" altLang="ko-KR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변환의 속도가 감소하더라도 움직임이 끝날 때 까지 기다린 후에 변환해야 함</a:t>
            </a:r>
            <a:r>
              <a:rPr lang="en-US" altLang="ko-KR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실제 </a:t>
            </a:r>
            <a:r>
              <a:rPr lang="en-US" altLang="ko-KR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Korean sign language data set</a:t>
            </a:r>
            <a:r>
              <a:rPr lang="ko-KR" altLang="en-US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 충분히 존재하는지 확실하지 않음</a:t>
            </a:r>
            <a:r>
              <a:rPr lang="en-US" altLang="ko-KR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영상을 찍기 위한 기구 준비</a:t>
            </a:r>
            <a:endParaRPr lang="en-US" altLang="ko-KR" sz="20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183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4818D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02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64818D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9974" y="184187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개발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4305" y="738920"/>
            <a:ext cx="265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사용 되는 기술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Copyright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ⓒ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Slug. All right reserved.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84437" y="2224029"/>
            <a:ext cx="2159213" cy="1252246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26965" y="2224029"/>
            <a:ext cx="2159213" cy="1252246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257746" y="2224029"/>
            <a:ext cx="2159213" cy="1252246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84437" y="3476275"/>
            <a:ext cx="2159213" cy="2149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026965" y="3476275"/>
            <a:ext cx="2159213" cy="2149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257745" y="3476275"/>
            <a:ext cx="2159213" cy="2149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777021" y="2642762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OPENCV</a:t>
            </a:r>
            <a:endParaRPr lang="ko-KR" altLang="en-US" sz="24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26965" y="2642762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TENSORFLOW</a:t>
            </a:r>
            <a:endParaRPr lang="ko-KR" altLang="en-US" sz="24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50329" y="2458095"/>
            <a:ext cx="2166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강화 학습 및 </a:t>
            </a:r>
            <a:endParaRPr lang="en-US" altLang="ko-KR" sz="2400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ko-KR" altLang="en-US" sz="2400" dirty="0" err="1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딥러닝</a:t>
            </a:r>
            <a:endParaRPr lang="ko-KR" altLang="en-US" sz="24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69605" y="3961647"/>
            <a:ext cx="2185380" cy="1205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1D1D1D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영상처리 및 영상에 존재하는 이미지 인식을 위해 </a:t>
            </a:r>
            <a:r>
              <a:rPr lang="en-US" altLang="ko-KR" dirty="0" err="1" smtClean="0">
                <a:solidFill>
                  <a:srgbClr val="1D1D1D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opencv</a:t>
            </a:r>
            <a:r>
              <a:rPr lang="en-US" altLang="ko-KR" dirty="0" smtClean="0">
                <a:solidFill>
                  <a:srgbClr val="1D1D1D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smtClean="0">
                <a:solidFill>
                  <a:srgbClr val="1D1D1D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    예정</a:t>
            </a:r>
            <a:endParaRPr lang="ko-KR" altLang="en-US" dirty="0">
              <a:solidFill>
                <a:srgbClr val="1D1D1D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06260" y="3962841"/>
            <a:ext cx="21853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1D1D1D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강화 학습 및 </a:t>
            </a:r>
            <a:r>
              <a:rPr lang="ko-KR" altLang="en-US" dirty="0" err="1" smtClean="0">
                <a:solidFill>
                  <a:srgbClr val="1D1D1D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딥러닝을</a:t>
            </a:r>
            <a:r>
              <a:rPr lang="ko-KR" altLang="en-US" dirty="0" smtClean="0">
                <a:solidFill>
                  <a:srgbClr val="1D1D1D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solidFill>
                  <a:srgbClr val="1D1D1D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</a:t>
            </a:r>
            <a:r>
              <a:rPr lang="ko-KR" altLang="en-US" dirty="0" smtClean="0">
                <a:solidFill>
                  <a:srgbClr val="1D1D1D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용하기 위함</a:t>
            </a:r>
            <a:r>
              <a:rPr lang="en-US" altLang="ko-KR" dirty="0" smtClean="0">
                <a:solidFill>
                  <a:srgbClr val="1D1D1D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r>
              <a:rPr lang="ko-KR" altLang="en-US" dirty="0" smtClean="0">
                <a:solidFill>
                  <a:srgbClr val="1D1D1D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이에 필요한 </a:t>
            </a:r>
            <a:r>
              <a:rPr lang="ko-KR" altLang="en-US" dirty="0" err="1" smtClean="0">
                <a:solidFill>
                  <a:srgbClr val="1D1D1D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텐서플로우를</a:t>
            </a:r>
            <a:r>
              <a:rPr lang="ko-KR" altLang="en-US" dirty="0" smtClean="0">
                <a:solidFill>
                  <a:srgbClr val="1D1D1D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사용할 예정</a:t>
            </a:r>
            <a:r>
              <a:rPr lang="en-US" altLang="ko-KR" dirty="0" smtClean="0">
                <a:solidFill>
                  <a:srgbClr val="1D1D1D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r>
              <a:rPr lang="ko-KR" altLang="en-US" dirty="0" err="1" smtClean="0">
                <a:solidFill>
                  <a:srgbClr val="1D1D1D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dirty="0" smtClean="0">
                <a:solidFill>
                  <a:srgbClr val="1D1D1D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사용 예정</a:t>
            </a:r>
            <a:endParaRPr lang="ko-KR" altLang="en-US" dirty="0">
              <a:solidFill>
                <a:srgbClr val="1D1D1D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50329" y="3962841"/>
            <a:ext cx="218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1D1D1D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smtClean="0">
                <a:solidFill>
                  <a:srgbClr val="1D1D1D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이미지 처리 이므로 </a:t>
            </a:r>
            <a:r>
              <a:rPr lang="en-US" altLang="ko-KR" dirty="0" smtClean="0">
                <a:solidFill>
                  <a:srgbClr val="1D1D1D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CNN</a:t>
            </a:r>
            <a:r>
              <a:rPr lang="ko-KR" altLang="en-US" dirty="0" smtClean="0">
                <a:solidFill>
                  <a:srgbClr val="1D1D1D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으로 접근 예정</a:t>
            </a:r>
            <a:r>
              <a:rPr lang="en-US" altLang="ko-KR" dirty="0" smtClean="0">
                <a:solidFill>
                  <a:srgbClr val="1D1D1D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endParaRPr lang="ko-KR" altLang="en-US" dirty="0">
              <a:solidFill>
                <a:srgbClr val="1D1D1D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890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852</Words>
  <Application>Microsoft Office PowerPoint</Application>
  <PresentationFormat>와이드스크린</PresentationFormat>
  <Paragraphs>166</Paragraphs>
  <Slides>16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7</vt:i4>
      </vt:variant>
      <vt:variant>
        <vt:lpstr>슬라이드 제목</vt:lpstr>
      </vt:variant>
      <vt:variant>
        <vt:i4>16</vt:i4>
      </vt:variant>
    </vt:vector>
  </HeadingPairs>
  <TitlesOfParts>
    <vt:vector size="31" baseType="lpstr">
      <vt:lpstr>HY견고딕</vt:lpstr>
      <vt:lpstr>KoPub돋움체 Bold</vt:lpstr>
      <vt:lpstr>KoPub돋움체 Light</vt:lpstr>
      <vt:lpstr>경기천년제목 Light</vt:lpstr>
      <vt:lpstr>경기천년제목 Medium</vt:lpstr>
      <vt:lpstr>맑은 고딕</vt:lpstr>
      <vt:lpstr>Arial</vt:lpstr>
      <vt:lpstr>Wingdings</vt:lpstr>
      <vt:lpstr>1_Office 테마</vt:lpstr>
      <vt:lpstr>2_Office 테마</vt:lpstr>
      <vt:lpstr>Office 테마</vt:lpstr>
      <vt:lpstr>3_Office 테마</vt:lpstr>
      <vt:lpstr>4_Office 테마</vt:lpstr>
      <vt:lpstr>5_Office 테마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수영</dc:creator>
  <cp:lastModifiedBy>김 수영</cp:lastModifiedBy>
  <cp:revision>13</cp:revision>
  <dcterms:created xsi:type="dcterms:W3CDTF">2019-09-15T11:40:55Z</dcterms:created>
  <dcterms:modified xsi:type="dcterms:W3CDTF">2019-09-15T14:20:52Z</dcterms:modified>
</cp:coreProperties>
</file>