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9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0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1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  <p:sldMasterId id="2147483672" r:id="rId4"/>
    <p:sldMasterId id="2147483676" r:id="rId5"/>
    <p:sldMasterId id="2147483680" r:id="rId6"/>
    <p:sldMasterId id="2147483684" r:id="rId7"/>
    <p:sldMasterId id="2147483688" r:id="rId8"/>
    <p:sldMasterId id="2147483692" r:id="rId9"/>
    <p:sldMasterId id="2147483696" r:id="rId10"/>
    <p:sldMasterId id="2147483700" r:id="rId11"/>
    <p:sldMasterId id="2147483704" r:id="rId12"/>
    <p:sldMasterId id="2147483708" r:id="rId13"/>
  </p:sldMasterIdLst>
  <p:notesMasterIdLst>
    <p:notesMasterId r:id="rId37"/>
  </p:notesMasterIdLst>
  <p:sldIdLst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7" r:id="rId23"/>
    <p:sldId id="266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666"/>
    <a:srgbClr val="177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8" autoAdjust="0"/>
    <p:restoredTop sz="95227" autoAdjust="0"/>
  </p:normalViewPr>
  <p:slideViewPr>
    <p:cSldViewPr snapToGrid="0" showGuides="1">
      <p:cViewPr varScale="1">
        <p:scale>
          <a:sx n="72" d="100"/>
          <a:sy n="72" d="100"/>
        </p:scale>
        <p:origin x="1194" y="78"/>
      </p:cViewPr>
      <p:guideLst>
        <p:guide orient="horz" pos="41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9F2B-EC1F-48F2-8566-2826F4B0EE7A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1AC25-B8B5-4E09-8173-ACCE5FC1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2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간단하게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소개 다시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1AC25-B8B5-4E09-8173-ACCE5FC132C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5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방향성 </a:t>
            </a:r>
            <a:r>
              <a:rPr lang="ko-KR" altLang="en-US" dirty="0" err="1" smtClean="0"/>
              <a:t>잡은거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한국사 </a:t>
            </a:r>
            <a:r>
              <a:rPr lang="ko-KR" altLang="en-US" dirty="0" err="1" smtClean="0"/>
              <a:t>어플임</a:t>
            </a:r>
            <a:r>
              <a:rPr lang="en-US" altLang="ko-KR" dirty="0" smtClean="0"/>
              <a:t>*** ++ </a:t>
            </a:r>
            <a:r>
              <a:rPr lang="ko-KR" altLang="en-US" dirty="0" smtClean="0"/>
              <a:t>일기 접목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1AC25-B8B5-4E09-8173-ACCE5FC132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57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데이터는 저작권 때문에</a:t>
            </a:r>
            <a:r>
              <a:rPr lang="en-US" altLang="ko-KR" dirty="0" smtClean="0"/>
              <a:t>….. </a:t>
            </a:r>
            <a:r>
              <a:rPr lang="ko-KR" altLang="en-US" dirty="0" smtClean="0"/>
              <a:t>계속 애먹은 것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원래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주차까지 마무리 했어야 했는데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1AC25-B8B5-4E09-8173-ACCE5FC132C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9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캡쳐 화면이 </a:t>
            </a:r>
            <a:r>
              <a:rPr lang="ko-KR" altLang="en-US" dirty="0" err="1" smtClean="0"/>
              <a:t>가능한건</a:t>
            </a:r>
            <a:r>
              <a:rPr lang="ko-KR" altLang="en-US" dirty="0" smtClean="0"/>
              <a:t> 캡쳐로 했고 불가한 것들은 모형 제작해서 발표</a:t>
            </a:r>
            <a:endParaRPr lang="en-US" altLang="ko-KR" dirty="0" smtClean="0"/>
          </a:p>
          <a:p>
            <a:r>
              <a:rPr lang="ko-KR" altLang="en-US" dirty="0" smtClean="0"/>
              <a:t>각 화면 간 이동 관계 설명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B1AC25-B8B5-4E09-8173-ACCE5FC132C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82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캘린더 때문에 특정 화면으로 넘어가지 못하고 있음 </a:t>
            </a:r>
            <a:r>
              <a:rPr lang="en-US" altLang="ko-KR" dirty="0" smtClean="0"/>
              <a:t>. ****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타입에서 유일하게 구현 </a:t>
            </a:r>
            <a:r>
              <a:rPr lang="ko-KR" altLang="en-US" dirty="0" err="1" smtClean="0"/>
              <a:t>못한것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B1AC25-B8B5-4E09-8173-ACCE5FC132C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87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데이터는 저작권 때문에</a:t>
            </a:r>
            <a:r>
              <a:rPr lang="en-US" altLang="ko-KR" dirty="0" smtClean="0"/>
              <a:t>….. </a:t>
            </a:r>
            <a:r>
              <a:rPr lang="ko-KR" altLang="en-US" dirty="0" smtClean="0"/>
              <a:t>계속 애먹은 것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원래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주차까지 마무리 했어야 했는데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B1AC25-B8B5-4E09-8173-ACCE5FC132C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281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데이터는 저작권 때문에</a:t>
            </a:r>
            <a:r>
              <a:rPr lang="en-US" altLang="ko-KR" dirty="0" smtClean="0"/>
              <a:t>….. </a:t>
            </a:r>
            <a:r>
              <a:rPr lang="ko-KR" altLang="en-US" dirty="0" smtClean="0"/>
              <a:t>계속 애먹은 것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원래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주차까지 마무리 했어야 했는데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B1AC25-B8B5-4E09-8173-ACCE5FC132C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928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LOD = linked</a:t>
            </a:r>
            <a:r>
              <a:rPr lang="en-US" altLang="ko-KR" baseline="0" dirty="0" smtClean="0"/>
              <a:t> open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1AC25-B8B5-4E09-8173-ACCE5FC132C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3-4 </a:t>
            </a:r>
            <a:r>
              <a:rPr lang="ko-KR" altLang="en-US" dirty="0" err="1" smtClean="0"/>
              <a:t>주차에완성해야</a:t>
            </a:r>
            <a:r>
              <a:rPr lang="ko-KR" altLang="en-US" dirty="0" smtClean="0"/>
              <a:t> 했으나 저작권 문제로 계속 꼬이는 바람에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방향성을 확실히 재정비 하고 전체적인 아이디어를 갈아엎는 바람에 </a:t>
            </a:r>
            <a:r>
              <a:rPr lang="ko-KR" altLang="en-US" dirty="0" err="1" smtClean="0"/>
              <a:t>진행사항이</a:t>
            </a:r>
            <a:r>
              <a:rPr lang="ko-KR" altLang="en-US" dirty="0" smtClean="0"/>
              <a:t> 많이 더딤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1AC25-B8B5-4E09-8173-ACCE5FC132C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4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40"/>
            <a:ext cx="12192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1319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40"/>
            <a:ext cx="12192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441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1" y="0"/>
            <a:ext cx="1131543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000" b="0" i="0" u="none" strike="noStrike" kern="1200" cap="none" spc="-15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700164" y="3304083"/>
            <a:ext cx="14061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500" b="0" i="0" u="none" strike="noStrike" kern="0" cap="none" spc="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3D3D3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kumimoji="0" lang="ko-KR" altLang="en-US" sz="2500" b="0" i="0" u="none" strike="noStrike" kern="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3D3D3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5799" y="271581"/>
            <a:ext cx="10619003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098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40"/>
            <a:ext cx="12192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87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1" y="0"/>
            <a:ext cx="1131543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000" b="0" i="0" u="none" strike="noStrike" kern="1200" cap="none" spc="-15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700164" y="3304083"/>
            <a:ext cx="14061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500" b="0" i="0" u="none" strike="noStrike" kern="0" cap="none" spc="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3D3D3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kumimoji="0" lang="ko-KR" altLang="en-US" sz="2500" b="0" i="0" u="none" strike="noStrike" kern="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3D3D3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5799" y="271581"/>
            <a:ext cx="10619003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703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40"/>
            <a:ext cx="12192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20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1" y="0"/>
            <a:ext cx="1131543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000" b="0" i="0" u="none" strike="noStrike" kern="1200" cap="none" spc="-15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700164" y="3304083"/>
            <a:ext cx="14061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500" b="0" i="0" u="none" strike="noStrike" kern="0" cap="none" spc="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3D3D3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kumimoji="0" lang="ko-KR" altLang="en-US" sz="2500" b="0" i="0" u="none" strike="noStrike" kern="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3D3D3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40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5799" y="271581"/>
            <a:ext cx="10619003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905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40"/>
            <a:ext cx="12192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39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1" y="0"/>
            <a:ext cx="1131543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000" b="0" i="0" u="none" strike="noStrike" kern="1200" cap="none" spc="-15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700164" y="3304083"/>
            <a:ext cx="14061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500" b="0" i="0" u="none" strike="noStrike" kern="0" cap="none" spc="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3D3D3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kumimoji="0" lang="ko-KR" altLang="en-US" sz="2500" b="0" i="0" u="none" strike="noStrike" kern="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3D3D3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2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1" y="0"/>
            <a:ext cx="1131543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000" b="0" i="0" u="none" strike="noStrike" kern="1200" cap="none" spc="-15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700164" y="3304083"/>
            <a:ext cx="14061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500" b="0" i="0" u="none" strike="noStrike" kern="0" cap="none" spc="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3D3D3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kumimoji="0" lang="ko-KR" altLang="en-US" sz="2500" b="0" i="0" u="none" strike="noStrike" kern="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3D3D3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5799" y="271581"/>
            <a:ext cx="10619003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361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40"/>
            <a:ext cx="12192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69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1" y="0"/>
            <a:ext cx="1131543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000" b="0" i="0" u="none" strike="noStrike" kern="1200" cap="none" spc="-15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700164" y="3304083"/>
            <a:ext cx="14061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500" b="0" i="0" u="none" strike="noStrike" kern="0" cap="none" spc="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3D3D3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kumimoji="0" lang="ko-KR" altLang="en-US" sz="2500" b="0" i="0" u="none" strike="noStrike" kern="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3D3D3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3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5799" y="271581"/>
            <a:ext cx="10619003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051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40"/>
            <a:ext cx="12192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9535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1" y="0"/>
            <a:ext cx="1131543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000" b="0" i="0" u="none" strike="noStrike" kern="1200" cap="none" spc="-15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700164" y="3304083"/>
            <a:ext cx="14061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500" b="0" i="0" u="none" strike="noStrike" kern="0" cap="none" spc="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3D3D3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kumimoji="0" lang="ko-KR" altLang="en-US" sz="2500" b="0" i="0" u="none" strike="noStrike" kern="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3D3D3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8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5799" y="271581"/>
            <a:ext cx="10619003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28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40"/>
            <a:ext cx="12192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760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1" y="0"/>
            <a:ext cx="1131543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000" b="0" i="0" u="none" strike="noStrike" kern="1200" cap="none" spc="-15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700164" y="3304083"/>
            <a:ext cx="14061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500" b="0" i="0" u="none" strike="noStrike" kern="0" cap="none" spc="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3D3D3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kumimoji="0" lang="ko-KR" altLang="en-US" sz="2500" b="0" i="0" u="none" strike="noStrike" kern="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3D3D3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8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5799" y="271581"/>
            <a:ext cx="10619003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206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5799" y="271581"/>
            <a:ext cx="10619003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516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40"/>
            <a:ext cx="12192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347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1" y="0"/>
            <a:ext cx="1131543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000" b="0" i="0" u="none" strike="noStrike" kern="1200" cap="none" spc="-15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700164" y="3304083"/>
            <a:ext cx="14061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500" b="0" i="0" u="none" strike="noStrike" kern="0" cap="none" spc="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3D3D3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kumimoji="0" lang="ko-KR" altLang="en-US" sz="2500" b="0" i="0" u="none" strike="noStrike" kern="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3D3D3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5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5799" y="271581"/>
            <a:ext cx="10619003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13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40"/>
            <a:ext cx="12192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7648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1" y="0"/>
            <a:ext cx="1131543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000" b="0" i="0" u="none" strike="noStrike" kern="1200" cap="none" spc="-15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700164" y="3304083"/>
            <a:ext cx="14061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500" b="0" i="0" u="none" strike="noStrike" kern="0" cap="none" spc="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3D3D3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kumimoji="0" lang="ko-KR" altLang="en-US" sz="2500" b="0" i="0" u="none" strike="noStrike" kern="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3D3D3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76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5799" y="271581"/>
            <a:ext cx="10619003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30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40"/>
            <a:ext cx="12192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162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1" y="0"/>
            <a:ext cx="1131543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000" b="0" i="0" u="none" strike="noStrike" kern="1200" cap="none" spc="-15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700164" y="3304083"/>
            <a:ext cx="14061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500" b="0" i="0" u="none" strike="noStrike" kern="0" cap="none" spc="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3D3D3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kumimoji="0" lang="ko-KR" altLang="en-US" sz="2500" b="0" i="0" u="none" strike="noStrike" kern="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3D3D3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6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5799" y="271581"/>
            <a:ext cx="10619003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772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40"/>
            <a:ext cx="12192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114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1" y="0"/>
            <a:ext cx="1131543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000" b="0" i="0" u="none" strike="noStrike" kern="1200" cap="none" spc="-15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700164" y="3304083"/>
            <a:ext cx="14061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500" b="0" i="0" u="none" strike="noStrike" kern="0" cap="none" spc="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3D3D3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kumimoji="0" lang="ko-KR" altLang="en-US" sz="2500" b="0" i="0" u="none" strike="noStrike" kern="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3D3D3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52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5799" y="271581"/>
            <a:ext cx="10619003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116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40"/>
            <a:ext cx="12192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36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1" y="0"/>
            <a:ext cx="1131543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000" b="0" i="0" u="none" strike="noStrike" kern="1200" cap="none" spc="-15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0" b="0" i="0" u="none" strike="noStrike" kern="120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700164" y="3304083"/>
            <a:ext cx="14061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500" b="0" i="0" u="none" strike="noStrike" kern="0" cap="none" spc="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3D3D3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kumimoji="0" lang="ko-KR" altLang="en-US" sz="2500" b="0" i="0" u="none" strike="noStrike" kern="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3D3D3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7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5799" y="271581"/>
            <a:ext cx="10619003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9139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theme" Target="../theme/theme1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42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7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03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62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20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89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21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86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67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43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2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39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ntents.history.go.kr/front/th/list.do" TargetMode="Externa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d.koreanhistory.or.kr/lodMain.d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922796" y="2697057"/>
            <a:ext cx="2297424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ko-KR" altLang="en-US" sz="3600" b="1" dirty="0" smtClean="0">
                <a:ln>
                  <a:solidFill>
                    <a:srgbClr val="2DA2BF">
                      <a:alpha val="0"/>
                    </a:srgbClr>
                  </a:solidFill>
                </a:ln>
                <a:solidFill>
                  <a:srgbClr val="1B3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과거의 오늘</a:t>
            </a:r>
            <a:endParaRPr lang="en-US" altLang="ko-KR" sz="3600" b="1" dirty="0">
              <a:ln>
                <a:solidFill>
                  <a:srgbClr val="2DA2BF">
                    <a:alpha val="0"/>
                  </a:srgbClr>
                </a:solidFill>
              </a:ln>
              <a:solidFill>
                <a:srgbClr val="1B3666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61341" y="3712542"/>
            <a:ext cx="2220330" cy="293622"/>
          </a:xfrm>
          <a:prstGeom prst="roundRect">
            <a:avLst>
              <a:gd name="adj" fmla="val 11629"/>
            </a:avLst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84916" y="3712542"/>
            <a:ext cx="4221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 smtClean="0">
                <a:ln>
                  <a:solidFill>
                    <a:srgbClr val="2DA2BF">
                      <a:alpha val="0"/>
                    </a:srgbClr>
                  </a:solidFill>
                </a:ln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MJ</a:t>
            </a:r>
            <a:endParaRPr lang="ko-KR" altLang="en-US" sz="1600" dirty="0">
              <a:ln>
                <a:solidFill>
                  <a:srgbClr val="2DA2BF">
                    <a:alpha val="0"/>
                  </a:srgbClr>
                </a:solidFill>
              </a:ln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3474" y="4195201"/>
            <a:ext cx="2048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12161543 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김수영</a:t>
            </a:r>
            <a:endParaRPr lang="en-US" altLang="ko-KR" dirty="0" smtClean="0"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12161645 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임하나 </a:t>
            </a: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12141587 </a:t>
            </a:r>
            <a:r>
              <a:rPr lang="ko-KR" altLang="en-US" dirty="0" err="1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이성빈</a:t>
            </a:r>
            <a:endParaRPr lang="ko-KR" altLang="en-US" dirty="0" smtClean="0"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4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2181" y="586321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-30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03</a:t>
            </a:r>
            <a:endParaRPr kumimoji="0" lang="ko-KR" altLang="en-US" sz="2800" b="1" i="0" u="none" strike="noStrike" kern="0" cap="none" spc="-30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UI PROTOTYPE</a:t>
            </a:r>
            <a:endParaRPr kumimoji="0" lang="ko-KR" altLang="en-US" sz="3200" b="0" i="0" u="none" strike="noStrike" kern="1200" cap="none" spc="-150" normalizeH="0" baseline="0" noProof="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357" y="1519002"/>
            <a:ext cx="2622049" cy="43796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671" y="1519002"/>
            <a:ext cx="2620632" cy="43796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24357" y="6023429"/>
            <a:ext cx="2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메인 화면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2671" y="6023429"/>
            <a:ext cx="26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일기 작성</a:t>
            </a: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(1)_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인물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선택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7248587" y="2606722"/>
            <a:ext cx="1828800" cy="1201003"/>
          </a:xfrm>
          <a:prstGeom prst="wedgeRectCallout">
            <a:avLst>
              <a:gd name="adj1" fmla="val 33645"/>
              <a:gd name="adj2" fmla="val 6136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인물에 대한 간단한 정보</a:t>
            </a: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            </a:t>
            </a:r>
            <a:r>
              <a:rPr lang="ko-KR" altLang="en-US" sz="1200" u="sng" dirty="0" err="1" smtClean="0">
                <a:solidFill>
                  <a:schemeClr val="accent4">
                    <a:lumMod val="50000"/>
                  </a:schemeClr>
                </a:solidFill>
              </a:rPr>
              <a:t>더보기</a:t>
            </a:r>
            <a:endParaRPr lang="ko-KR" altLang="en-US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1" t="2767" r="-1026"/>
          <a:stretch/>
        </p:blipFill>
        <p:spPr>
          <a:xfrm>
            <a:off x="6852671" y="1519002"/>
            <a:ext cx="2620632" cy="43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2181" y="586321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-30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03</a:t>
            </a:r>
            <a:endParaRPr kumimoji="0" lang="ko-KR" altLang="en-US" sz="2800" b="1" i="0" u="none" strike="noStrike" kern="0" cap="none" spc="-30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UI PROTOTYPE</a:t>
            </a:r>
            <a:endParaRPr kumimoji="0" lang="ko-KR" altLang="en-US" sz="3200" b="0" i="0" u="none" strike="noStrike" kern="1200" cap="none" spc="-150" normalizeH="0" baseline="0" noProof="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533665" y="1785257"/>
            <a:ext cx="2547992" cy="4223656"/>
            <a:chOff x="8533665" y="1785257"/>
            <a:chExt cx="2547992" cy="4223656"/>
          </a:xfrm>
        </p:grpSpPr>
        <p:sp>
          <p:nvSpPr>
            <p:cNvPr id="26" name="직사각형 25"/>
            <p:cNvSpPr/>
            <p:nvPr/>
          </p:nvSpPr>
          <p:spPr>
            <a:xfrm>
              <a:off x="8533666" y="1785257"/>
              <a:ext cx="2547991" cy="4223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533665" y="1785257"/>
              <a:ext cx="2547991" cy="595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   HOME</a:t>
              </a:r>
              <a:endPara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8533665" y="2082799"/>
              <a:ext cx="31931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1268664" y="1785257"/>
            <a:ext cx="2547992" cy="4223656"/>
            <a:chOff x="1268664" y="1785257"/>
            <a:chExt cx="2547992" cy="4223656"/>
          </a:xfrm>
        </p:grpSpPr>
        <p:grpSp>
          <p:nvGrpSpPr>
            <p:cNvPr id="31" name="그룹 30"/>
            <p:cNvGrpSpPr/>
            <p:nvPr/>
          </p:nvGrpSpPr>
          <p:grpSpPr>
            <a:xfrm>
              <a:off x="1268664" y="1785257"/>
              <a:ext cx="2547992" cy="4223656"/>
              <a:chOff x="1268668" y="1785257"/>
              <a:chExt cx="2547992" cy="422365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268669" y="1785257"/>
                <a:ext cx="2547991" cy="42236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268668" y="1785257"/>
                <a:ext cx="2547991" cy="5950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 smtClean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   HOME</a:t>
                </a:r>
                <a:endParaRPr lang="ko-KR" altLang="en-US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 flipH="1">
                <a:off x="1268668" y="2082799"/>
                <a:ext cx="319313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/>
            <p:cNvSpPr/>
            <p:nvPr/>
          </p:nvSpPr>
          <p:spPr>
            <a:xfrm>
              <a:off x="1403291" y="2517425"/>
              <a:ext cx="2278743" cy="406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XXXX.XX.XX</a:t>
              </a:r>
              <a:endParaRPr lang="ko-KR" altLang="en-US" sz="1600" dirty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403290" y="3015743"/>
              <a:ext cx="2278744" cy="209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한호 </a:t>
              </a:r>
              <a:r>
                <a:rPr lang="en-US" altLang="ko-KR" sz="14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#</a:t>
              </a:r>
              <a:r>
                <a:rPr lang="ko-KR" altLang="en-US" sz="14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학구적 </a:t>
              </a:r>
              <a:r>
                <a:rPr lang="en-US" altLang="ko-KR" sz="14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#</a:t>
              </a:r>
              <a:r>
                <a:rPr lang="ko-KR" altLang="en-US" sz="14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열심</a:t>
              </a:r>
              <a:endParaRPr lang="ko-KR" altLang="en-US" sz="1400" dirty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403291" y="3354896"/>
              <a:ext cx="2278743" cy="2044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(</a:t>
              </a:r>
              <a:r>
                <a:rPr lang="ko-KR" altLang="en-US" sz="1600" dirty="0" err="1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작성란</a:t>
              </a:r>
              <a:r>
                <a:rPr lang="en-US" altLang="ko-KR" sz="16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)</a:t>
              </a:r>
              <a:endParaRPr lang="ko-KR" altLang="en-US" sz="1600" dirty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413591" y="5624622"/>
              <a:ext cx="244549" cy="1807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477745" y="5662088"/>
              <a:ext cx="122992" cy="95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901163" y="1785257"/>
            <a:ext cx="2547992" cy="4223656"/>
            <a:chOff x="1268664" y="1785257"/>
            <a:chExt cx="2547992" cy="4223656"/>
          </a:xfrm>
        </p:grpSpPr>
        <p:grpSp>
          <p:nvGrpSpPr>
            <p:cNvPr id="42" name="그룹 41"/>
            <p:cNvGrpSpPr/>
            <p:nvPr/>
          </p:nvGrpSpPr>
          <p:grpSpPr>
            <a:xfrm>
              <a:off x="1268664" y="1785257"/>
              <a:ext cx="2547992" cy="4223656"/>
              <a:chOff x="1268668" y="1785257"/>
              <a:chExt cx="2547992" cy="4223656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268669" y="1785257"/>
                <a:ext cx="2547991" cy="42236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268668" y="1785257"/>
                <a:ext cx="2547991" cy="5950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 smtClean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   HOME</a:t>
                </a:r>
                <a:endParaRPr lang="ko-KR" altLang="en-US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50" name="직선 화살표 연결선 49"/>
              <p:cNvCxnSpPr/>
              <p:nvPr/>
            </p:nvCxnSpPr>
            <p:spPr>
              <a:xfrm flipH="1">
                <a:off x="1268668" y="2082799"/>
                <a:ext cx="319313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직사각형 42"/>
            <p:cNvSpPr/>
            <p:nvPr/>
          </p:nvSpPr>
          <p:spPr>
            <a:xfrm>
              <a:off x="1403291" y="2517425"/>
              <a:ext cx="2278743" cy="406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XXXX.XX.XX</a:t>
              </a:r>
              <a:endParaRPr lang="ko-KR" altLang="en-US" sz="1600" dirty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403290" y="3015743"/>
              <a:ext cx="2278744" cy="209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한호 </a:t>
              </a:r>
              <a:r>
                <a:rPr lang="en-US" altLang="ko-KR" sz="14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#</a:t>
              </a:r>
              <a:r>
                <a:rPr lang="ko-KR" altLang="en-US" sz="14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학구적 </a:t>
              </a:r>
              <a:r>
                <a:rPr lang="en-US" altLang="ko-KR" sz="14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#</a:t>
              </a:r>
              <a:r>
                <a:rPr lang="ko-KR" altLang="en-US" sz="14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열심</a:t>
              </a:r>
              <a:endParaRPr lang="ko-KR" altLang="en-US" sz="1400" dirty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403291" y="3354896"/>
              <a:ext cx="2278743" cy="2044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(</a:t>
              </a:r>
              <a:r>
                <a:rPr lang="ko-KR" altLang="en-US" sz="16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뷰어</a:t>
              </a:r>
              <a:r>
                <a:rPr lang="en-US" altLang="ko-KR" sz="1600" dirty="0" smtClean="0">
                  <a:solidFill>
                    <a:schemeClr val="accent4">
                      <a:lumMod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)</a:t>
              </a:r>
              <a:endParaRPr lang="ko-KR" altLang="en-US" sz="1600" dirty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3591" y="5624622"/>
              <a:ext cx="244549" cy="1807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77745" y="5662088"/>
              <a:ext cx="122992" cy="95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68664" y="6100830"/>
            <a:ext cx="26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일기 작성</a:t>
            </a: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(2)_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일기 작성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1163" y="6098666"/>
            <a:ext cx="26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일기 작성</a:t>
            </a: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(3)_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뷰어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750595" y="2594344"/>
            <a:ext cx="925033" cy="3294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연도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807660" y="2594344"/>
            <a:ext cx="925033" cy="3294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6" name="순서도: 병합 55"/>
          <p:cNvSpPr/>
          <p:nvPr/>
        </p:nvSpPr>
        <p:spPr>
          <a:xfrm>
            <a:off x="9458696" y="2720498"/>
            <a:ext cx="122527" cy="118268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병합 56"/>
          <p:cNvSpPr/>
          <p:nvPr/>
        </p:nvSpPr>
        <p:spPr>
          <a:xfrm>
            <a:off x="10507489" y="2720498"/>
            <a:ext cx="122527" cy="118268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30" y="3354896"/>
            <a:ext cx="2028059" cy="1998314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461024" y="6098666"/>
            <a:ext cx="26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캘린더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4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2181" y="586321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-30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03</a:t>
            </a:r>
            <a:endParaRPr kumimoji="0" lang="ko-KR" altLang="en-US" sz="2800" b="1" i="0" u="none" strike="noStrike" kern="0" cap="none" spc="-30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UI PROTOTYPE</a:t>
            </a:r>
            <a:endParaRPr kumimoji="0" lang="ko-KR" altLang="en-US" sz="3200" b="0" i="0" u="none" strike="noStrike" kern="1200" cap="none" spc="-150" normalizeH="0" baseline="0" noProof="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612372" y="1770604"/>
            <a:ext cx="2547992" cy="4223656"/>
            <a:chOff x="8533665" y="1785257"/>
            <a:chExt cx="2547992" cy="4223656"/>
          </a:xfrm>
        </p:grpSpPr>
        <p:sp>
          <p:nvSpPr>
            <p:cNvPr id="26" name="직사각형 25"/>
            <p:cNvSpPr/>
            <p:nvPr/>
          </p:nvSpPr>
          <p:spPr>
            <a:xfrm>
              <a:off x="8533666" y="1785257"/>
              <a:ext cx="2547991" cy="4223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533665" y="1785257"/>
              <a:ext cx="2547991" cy="595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rPr>
                <a:t>    </a:t>
              </a:r>
              <a:r>
                <a: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rPr>
                <a:t>설정</a:t>
              </a: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8533665" y="2082799"/>
              <a:ext cx="31931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1446035" y="6051713"/>
            <a:ext cx="26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39639D">
                    <a:lumMod val="50000"/>
                  </a:srgb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4. </a:t>
            </a:r>
            <a:r>
              <a:rPr lang="ko-KR" altLang="en-US" dirty="0" smtClean="0">
                <a:solidFill>
                  <a:srgbClr val="39639D">
                    <a:lumMod val="50000"/>
                  </a:srgb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로그인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9639D">
                  <a:lumMod val="50000"/>
                </a:srgb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1163" y="6098666"/>
            <a:ext cx="26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5.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메뉴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61024" y="6098666"/>
            <a:ext cx="26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6.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184" y="1821529"/>
            <a:ext cx="2338468" cy="41727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183" y="1841148"/>
            <a:ext cx="2367239" cy="455485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916" y="1821529"/>
            <a:ext cx="2518531" cy="4181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41231" y="2785730"/>
            <a:ext cx="239232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동기화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탈퇴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COPYRIGHT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개발자 노트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82493" y="3636123"/>
            <a:ext cx="2158409" cy="14249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한번 탈퇴하면 되돌리기 어렵습니다</a:t>
            </a:r>
            <a:r>
              <a:rPr lang="en-US" altLang="ko-KR" sz="1600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그래도 탈퇴하시겠습니까</a:t>
            </a:r>
            <a:r>
              <a:rPr lang="en-US" altLang="ko-KR" sz="1600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</a:p>
          <a:p>
            <a:pPr algn="ctr"/>
            <a:endParaRPr lang="en-US" altLang="ko-KR" sz="1600" dirty="0"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YES   NO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9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2181" y="586321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-30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03</a:t>
            </a:r>
            <a:endParaRPr kumimoji="0" lang="ko-KR" altLang="en-US" sz="2800" b="1" i="0" u="none" strike="noStrike" kern="0" cap="none" spc="-30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UI PROTOTYPE</a:t>
            </a:r>
            <a:endParaRPr kumimoji="0" lang="ko-KR" altLang="en-US" sz="3200" b="0" i="0" u="none" strike="noStrike" kern="1200" cap="none" spc="-150" normalizeH="0" baseline="0" noProof="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032411" y="1785257"/>
            <a:ext cx="2547992" cy="4223656"/>
            <a:chOff x="8533665" y="1785257"/>
            <a:chExt cx="2547992" cy="4223656"/>
          </a:xfrm>
        </p:grpSpPr>
        <p:sp>
          <p:nvSpPr>
            <p:cNvPr id="26" name="직사각형 25"/>
            <p:cNvSpPr/>
            <p:nvPr/>
          </p:nvSpPr>
          <p:spPr>
            <a:xfrm>
              <a:off x="8533666" y="1785257"/>
              <a:ext cx="2547991" cy="4223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533665" y="1785257"/>
              <a:ext cx="2547991" cy="595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rPr>
                <a:t>    HOME</a:t>
              </a:r>
              <a:endPara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8533665" y="2082799"/>
              <a:ext cx="31931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2715327" y="1785257"/>
            <a:ext cx="2547992" cy="4223656"/>
            <a:chOff x="1268664" y="1785257"/>
            <a:chExt cx="2547992" cy="4223656"/>
          </a:xfrm>
        </p:grpSpPr>
        <p:grpSp>
          <p:nvGrpSpPr>
            <p:cNvPr id="31" name="그룹 30"/>
            <p:cNvGrpSpPr/>
            <p:nvPr/>
          </p:nvGrpSpPr>
          <p:grpSpPr>
            <a:xfrm>
              <a:off x="1268664" y="1785257"/>
              <a:ext cx="2547992" cy="4223656"/>
              <a:chOff x="1268668" y="1785257"/>
              <a:chExt cx="2547992" cy="422365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268669" y="1785257"/>
                <a:ext cx="2547991" cy="42236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268668" y="1785257"/>
                <a:ext cx="2547991" cy="5950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경기천년제목 Light" panose="02020403020101020101" pitchFamily="18" charset="-127"/>
                    <a:ea typeface="경기천년제목 Light" panose="02020403020101020101" pitchFamily="18" charset="-127"/>
                    <a:cs typeface="+mn-cs"/>
                  </a:rPr>
                  <a:t>    HOME</a:t>
                </a:r>
                <a:endPara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endParaRPr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 flipH="1">
                <a:off x="1268668" y="2082799"/>
                <a:ext cx="319313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/>
            <p:cNvSpPr/>
            <p:nvPr/>
          </p:nvSpPr>
          <p:spPr>
            <a:xfrm>
              <a:off x="1403291" y="2517425"/>
              <a:ext cx="2278743" cy="406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403291" y="3060909"/>
              <a:ext cx="2278743" cy="23384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9639D">
                      <a:lumMod val="50000"/>
                    </a:srgbClr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rPr>
                <a:t>(</a:t>
              </a:r>
              <a:r>
                <a: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9639D">
                      <a:lumMod val="50000"/>
                    </a:srgbClr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rPr>
                <a:t>인물 사전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9639D">
                      <a:lumMod val="50000"/>
                    </a:srgbClr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rPr>
                <a:t>)</a:t>
              </a:r>
              <a:endPara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715327" y="6100830"/>
            <a:ext cx="26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39639D">
                    <a:lumMod val="50000"/>
                  </a:srgb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7. </a:t>
            </a:r>
            <a:r>
              <a:rPr lang="ko-KR" altLang="en-US" dirty="0" smtClean="0">
                <a:solidFill>
                  <a:srgbClr val="39639D">
                    <a:lumMod val="50000"/>
                  </a:srgb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인물 사전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9639D">
                  <a:lumMod val="50000"/>
                </a:srgb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249341" y="2594344"/>
            <a:ext cx="925033" cy="3294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rgbClr val="39639D">
                    <a:lumMod val="50000"/>
                  </a:srgb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9639D">
                  <a:lumMod val="50000"/>
                </a:srgb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06406" y="2594344"/>
            <a:ext cx="925033" cy="3294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일</a:t>
            </a:r>
          </a:p>
        </p:txBody>
      </p:sp>
      <p:sp>
        <p:nvSpPr>
          <p:cNvPr id="56" name="순서도: 병합 55"/>
          <p:cNvSpPr/>
          <p:nvPr/>
        </p:nvSpPr>
        <p:spPr>
          <a:xfrm>
            <a:off x="7957442" y="2720498"/>
            <a:ext cx="122527" cy="118268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순서도: 병합 56"/>
          <p:cNvSpPr/>
          <p:nvPr/>
        </p:nvSpPr>
        <p:spPr>
          <a:xfrm>
            <a:off x="9006235" y="2720498"/>
            <a:ext cx="122527" cy="118268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59770" y="6098666"/>
            <a:ext cx="26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8. </a:t>
            </a:r>
            <a:r>
              <a:rPr lang="en-US" altLang="ko-KR" dirty="0" smtClean="0">
                <a:solidFill>
                  <a:srgbClr val="39639D">
                    <a:lumMod val="50000"/>
                  </a:srgb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365 </a:t>
            </a:r>
            <a:r>
              <a:rPr lang="ko-KR" altLang="en-US" dirty="0" smtClean="0">
                <a:solidFill>
                  <a:srgbClr val="39639D">
                    <a:lumMod val="50000"/>
                  </a:srgb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사전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9639D">
                  <a:lumMod val="50000"/>
                </a:srgb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983" y="2555535"/>
            <a:ext cx="333536" cy="319034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7167034" y="3137828"/>
            <a:ext cx="2278743" cy="23384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(365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역사 검색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9639D">
                  <a:lumMod val="50000"/>
                </a:srgb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97779" y="521981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latinLnBrk="0" hangingPunct="0">
              <a:spcAft>
                <a:spcPts val="600"/>
              </a:spcAft>
              <a:buSzPct val="100000"/>
            </a:pPr>
            <a:r>
              <a:rPr lang="en-US" altLang="ko-KR" sz="2800" b="1" kern="0" spc="-3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03</a:t>
            </a:r>
            <a:endParaRPr lang="ko-KR" altLang="en-US" sz="2800" b="1" kern="0" spc="-3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en-US" altLang="ko-KR" sz="3200" dirty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DATA </a:t>
            </a:r>
            <a:r>
              <a:rPr lang="ko-KR" altLang="en-US" sz="3200" dirty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수집 및 </a:t>
            </a:r>
            <a:r>
              <a:rPr lang="ko-KR" altLang="en-US" sz="3200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처리</a:t>
            </a:r>
            <a:r>
              <a:rPr lang="en-US" altLang="ko-KR" sz="3200" dirty="0" smtClean="0"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(1) – 365DB</a:t>
            </a:r>
            <a:endParaRPr lang="ko-KR" altLang="en-US" sz="3200" dirty="0"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8160411" y="2498176"/>
            <a:ext cx="3518647" cy="656888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B3666"/>
          </a:solidFill>
          <a:ln>
            <a:solidFill>
              <a:srgbClr val="1B3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 결과</a:t>
            </a:r>
            <a:endParaRPr lang="ko-KR" altLang="en-US" sz="1704" b="1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자유형 4"/>
          <p:cNvSpPr>
            <a:spLocks/>
          </p:cNvSpPr>
          <p:nvPr/>
        </p:nvSpPr>
        <p:spPr bwMode="auto">
          <a:xfrm>
            <a:off x="8151756" y="3157495"/>
            <a:ext cx="3518647" cy="2667854"/>
          </a:xfrm>
          <a:custGeom>
            <a:avLst/>
            <a:gdLst>
              <a:gd name="connsiteX0" fmla="*/ 0 w 2924175"/>
              <a:gd name="connsiteY0" fmla="*/ 0 h 2052363"/>
              <a:gd name="connsiteX1" fmla="*/ 2924175 w 2924175"/>
              <a:gd name="connsiteY1" fmla="*/ 0 h 2052363"/>
              <a:gd name="connsiteX2" fmla="*/ 2924175 w 2924175"/>
              <a:gd name="connsiteY2" fmla="*/ 1932116 h 2052363"/>
              <a:gd name="connsiteX3" fmla="*/ 2847966 w 2924175"/>
              <a:gd name="connsiteY3" fmla="*/ 2043340 h 2052363"/>
              <a:gd name="connsiteX4" fmla="*/ 2801401 w 2924175"/>
              <a:gd name="connsiteY4" fmla="*/ 2052363 h 2052363"/>
              <a:gd name="connsiteX5" fmla="*/ 119028 w 2924175"/>
              <a:gd name="connsiteY5" fmla="*/ 2052363 h 2052363"/>
              <a:gd name="connsiteX6" fmla="*/ 73034 w 2924175"/>
              <a:gd name="connsiteY6" fmla="*/ 2043340 h 2052363"/>
              <a:gd name="connsiteX7" fmla="*/ 0 w 2924175"/>
              <a:gd name="connsiteY7" fmla="*/ 1932116 h 2052363"/>
              <a:gd name="connsiteX8" fmla="*/ 0 w 2924175"/>
              <a:gd name="connsiteY8" fmla="*/ 0 h 2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175" h="2052363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116"/>
                </a:cubicBezTo>
                <a:cubicBezTo>
                  <a:pt x="2924175" y="1982961"/>
                  <a:pt x="2892421" y="2025332"/>
                  <a:pt x="2847966" y="2043340"/>
                </a:cubicBezTo>
                <a:lnTo>
                  <a:pt x="2801401" y="2052363"/>
                </a:lnTo>
                <a:lnTo>
                  <a:pt x="119028" y="2052363"/>
                </a:lnTo>
                <a:lnTo>
                  <a:pt x="73034" y="2043340"/>
                </a:lnTo>
                <a:cubicBezTo>
                  <a:pt x="29637" y="2025332"/>
                  <a:pt x="0" y="1982961"/>
                  <a:pt x="0" y="1932116"/>
                </a:cubicBezTo>
                <a:cubicBezTo>
                  <a:pt x="0" y="1932116"/>
                  <a:pt x="0" y="193211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1B3666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 defTabSz="457200" latinLnBrk="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결과를 </a:t>
            </a:r>
            <a:r>
              <a:rPr lang="en-US" altLang="ko-KR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CSV</a:t>
            </a: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파일 형태로 저장</a:t>
            </a:r>
            <a:endParaRPr lang="en-US" altLang="ko-KR" sz="160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</a:t>
            </a:r>
            <a:r>
              <a:rPr lang="en-US" altLang="ko-KR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</a:t>
            </a:r>
            <a:r>
              <a:rPr lang="en-US" altLang="ko-KR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</a:t>
            </a:r>
            <a:r>
              <a:rPr lang="en-US" altLang="ko-KR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 줄 기록</a:t>
            </a:r>
            <a:r>
              <a:rPr lang="en-US" altLang="ko-KR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참고자료링크 형태로 저장</a:t>
            </a:r>
            <a:endParaRPr lang="en-US" altLang="ko-KR" sz="160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</a:pPr>
            <a:endParaRPr lang="ko-KR" altLang="en-US" sz="160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919188" y="4876700"/>
            <a:ext cx="538685" cy="752971"/>
            <a:chOff x="8157282" y="4087385"/>
            <a:chExt cx="426608" cy="580915"/>
          </a:xfrm>
        </p:grpSpPr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8157282" y="4087385"/>
              <a:ext cx="426608" cy="31770"/>
            </a:xfrm>
            <a:custGeom>
              <a:avLst/>
              <a:gdLst>
                <a:gd name="T0" fmla="*/ 114 w 119"/>
                <a:gd name="T1" fmla="*/ 9 h 9"/>
                <a:gd name="T2" fmla="*/ 5 w 119"/>
                <a:gd name="T3" fmla="*/ 9 h 9"/>
                <a:gd name="T4" fmla="*/ 0 w 119"/>
                <a:gd name="T5" fmla="*/ 5 h 9"/>
                <a:gd name="T6" fmla="*/ 0 w 119"/>
                <a:gd name="T7" fmla="*/ 5 h 9"/>
                <a:gd name="T8" fmla="*/ 5 w 119"/>
                <a:gd name="T9" fmla="*/ 0 h 9"/>
                <a:gd name="T10" fmla="*/ 114 w 119"/>
                <a:gd name="T11" fmla="*/ 0 h 9"/>
                <a:gd name="T12" fmla="*/ 119 w 119"/>
                <a:gd name="T13" fmla="*/ 5 h 9"/>
                <a:gd name="T14" fmla="*/ 119 w 119"/>
                <a:gd name="T15" fmla="*/ 5 h 9"/>
                <a:gd name="T16" fmla="*/ 114 w 11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9">
                  <a:moveTo>
                    <a:pt x="11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7"/>
                    <a:pt x="117" y="9"/>
                    <a:pt x="114" y="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8157282" y="4414150"/>
              <a:ext cx="426608" cy="36307"/>
            </a:xfrm>
            <a:custGeom>
              <a:avLst/>
              <a:gdLst>
                <a:gd name="T0" fmla="*/ 114 w 119"/>
                <a:gd name="T1" fmla="*/ 10 h 10"/>
                <a:gd name="T2" fmla="*/ 5 w 119"/>
                <a:gd name="T3" fmla="*/ 10 h 10"/>
                <a:gd name="T4" fmla="*/ 0 w 119"/>
                <a:gd name="T5" fmla="*/ 5 h 10"/>
                <a:gd name="T6" fmla="*/ 0 w 119"/>
                <a:gd name="T7" fmla="*/ 5 h 10"/>
                <a:gd name="T8" fmla="*/ 5 w 119"/>
                <a:gd name="T9" fmla="*/ 0 h 10"/>
                <a:gd name="T10" fmla="*/ 114 w 119"/>
                <a:gd name="T11" fmla="*/ 0 h 10"/>
                <a:gd name="T12" fmla="*/ 119 w 119"/>
                <a:gd name="T13" fmla="*/ 5 h 10"/>
                <a:gd name="T14" fmla="*/ 119 w 119"/>
                <a:gd name="T15" fmla="*/ 5 h 10"/>
                <a:gd name="T16" fmla="*/ 114 w 11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0">
                  <a:moveTo>
                    <a:pt x="114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3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8"/>
                    <a:pt x="117" y="10"/>
                    <a:pt x="114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8175436" y="4102513"/>
              <a:ext cx="390301" cy="332815"/>
            </a:xfrm>
            <a:custGeom>
              <a:avLst/>
              <a:gdLst>
                <a:gd name="T0" fmla="*/ 105 w 109"/>
                <a:gd name="T1" fmla="*/ 93 h 93"/>
                <a:gd name="T2" fmla="*/ 4 w 109"/>
                <a:gd name="T3" fmla="*/ 93 h 93"/>
                <a:gd name="T4" fmla="*/ 0 w 109"/>
                <a:gd name="T5" fmla="*/ 89 h 93"/>
                <a:gd name="T6" fmla="*/ 0 w 109"/>
                <a:gd name="T7" fmla="*/ 4 h 93"/>
                <a:gd name="T8" fmla="*/ 4 w 109"/>
                <a:gd name="T9" fmla="*/ 0 h 93"/>
                <a:gd name="T10" fmla="*/ 105 w 109"/>
                <a:gd name="T11" fmla="*/ 0 h 93"/>
                <a:gd name="T12" fmla="*/ 109 w 109"/>
                <a:gd name="T13" fmla="*/ 4 h 93"/>
                <a:gd name="T14" fmla="*/ 109 w 109"/>
                <a:gd name="T15" fmla="*/ 89 h 93"/>
                <a:gd name="T16" fmla="*/ 105 w 109"/>
                <a:gd name="T17" fmla="*/ 93 h 93"/>
                <a:gd name="T18" fmla="*/ 4 w 109"/>
                <a:gd name="T19" fmla="*/ 88 h 93"/>
                <a:gd name="T20" fmla="*/ 105 w 109"/>
                <a:gd name="T21" fmla="*/ 88 h 93"/>
                <a:gd name="T22" fmla="*/ 105 w 109"/>
                <a:gd name="T23" fmla="*/ 5 h 93"/>
                <a:gd name="T24" fmla="*/ 4 w 109"/>
                <a:gd name="T25" fmla="*/ 5 h 93"/>
                <a:gd name="T26" fmla="*/ 4 w 109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3">
                  <a:moveTo>
                    <a:pt x="105" y="93"/>
                  </a:moveTo>
                  <a:cubicBezTo>
                    <a:pt x="4" y="93"/>
                    <a:pt x="4" y="93"/>
                    <a:pt x="4" y="93"/>
                  </a:cubicBezTo>
                  <a:cubicBezTo>
                    <a:pt x="1" y="93"/>
                    <a:pt x="0" y="91"/>
                    <a:pt x="0" y="8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8" y="0"/>
                    <a:pt x="109" y="2"/>
                    <a:pt x="109" y="4"/>
                  </a:cubicBezTo>
                  <a:cubicBezTo>
                    <a:pt x="109" y="89"/>
                    <a:pt x="109" y="89"/>
                    <a:pt x="109" y="89"/>
                  </a:cubicBezTo>
                  <a:cubicBezTo>
                    <a:pt x="109" y="91"/>
                    <a:pt x="108" y="93"/>
                    <a:pt x="105" y="93"/>
                  </a:cubicBezTo>
                  <a:close/>
                  <a:moveTo>
                    <a:pt x="4" y="88"/>
                  </a:moveTo>
                  <a:cubicBezTo>
                    <a:pt x="105" y="88"/>
                    <a:pt x="105" y="88"/>
                    <a:pt x="105" y="88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88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8225357" y="4155462"/>
              <a:ext cx="290457" cy="7866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8225357" y="4267409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8225357" y="4302203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225357" y="4338509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8225357" y="4371792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8355457" y="4424740"/>
              <a:ext cx="31770" cy="243560"/>
            </a:xfrm>
            <a:custGeom>
              <a:avLst/>
              <a:gdLst>
                <a:gd name="T0" fmla="*/ 9 w 9"/>
                <a:gd name="T1" fmla="*/ 64 h 68"/>
                <a:gd name="T2" fmla="*/ 5 w 9"/>
                <a:gd name="T3" fmla="*/ 68 h 68"/>
                <a:gd name="T4" fmla="*/ 5 w 9"/>
                <a:gd name="T5" fmla="*/ 68 h 68"/>
                <a:gd name="T6" fmla="*/ 0 w 9"/>
                <a:gd name="T7" fmla="*/ 64 h 68"/>
                <a:gd name="T8" fmla="*/ 0 w 9"/>
                <a:gd name="T9" fmla="*/ 4 h 68"/>
                <a:gd name="T10" fmla="*/ 5 w 9"/>
                <a:gd name="T11" fmla="*/ 0 h 68"/>
                <a:gd name="T12" fmla="*/ 5 w 9"/>
                <a:gd name="T13" fmla="*/ 0 h 68"/>
                <a:gd name="T14" fmla="*/ 9 w 9"/>
                <a:gd name="T15" fmla="*/ 4 h 68"/>
                <a:gd name="T16" fmla="*/ 9 w 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8">
                  <a:moveTo>
                    <a:pt x="9" y="64"/>
                  </a:moveTo>
                  <a:cubicBezTo>
                    <a:pt x="9" y="67"/>
                    <a:pt x="7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7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lnTo>
                    <a:pt x="9" y="6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8207204" y="4442893"/>
              <a:ext cx="161870" cy="219356"/>
            </a:xfrm>
            <a:custGeom>
              <a:avLst/>
              <a:gdLst>
                <a:gd name="T0" fmla="*/ 8 w 45"/>
                <a:gd name="T1" fmla="*/ 59 h 61"/>
                <a:gd name="T2" fmla="*/ 2 w 45"/>
                <a:gd name="T3" fmla="*/ 60 h 61"/>
                <a:gd name="T4" fmla="*/ 2 w 45"/>
                <a:gd name="T5" fmla="*/ 60 h 61"/>
                <a:gd name="T6" fmla="*/ 1 w 45"/>
                <a:gd name="T7" fmla="*/ 54 h 61"/>
                <a:gd name="T8" fmla="*/ 37 w 45"/>
                <a:gd name="T9" fmla="*/ 2 h 61"/>
                <a:gd name="T10" fmla="*/ 43 w 45"/>
                <a:gd name="T11" fmla="*/ 1 h 61"/>
                <a:gd name="T12" fmla="*/ 43 w 45"/>
                <a:gd name="T13" fmla="*/ 1 h 61"/>
                <a:gd name="T14" fmla="*/ 44 w 45"/>
                <a:gd name="T15" fmla="*/ 7 h 61"/>
                <a:gd name="T16" fmla="*/ 8 w 45"/>
                <a:gd name="T17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1">
                  <a:moveTo>
                    <a:pt x="8" y="59"/>
                  </a:moveTo>
                  <a:cubicBezTo>
                    <a:pt x="7" y="61"/>
                    <a:pt x="4" y="61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9"/>
                    <a:pt x="0" y="56"/>
                    <a:pt x="1" y="54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0"/>
                    <a:pt x="41" y="0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4" y="2"/>
                    <a:pt x="45" y="5"/>
                    <a:pt x="44" y="7"/>
                  </a:cubicBezTo>
                  <a:lnTo>
                    <a:pt x="8" y="5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8372099" y="4442893"/>
              <a:ext cx="161870" cy="219356"/>
            </a:xfrm>
            <a:custGeom>
              <a:avLst/>
              <a:gdLst>
                <a:gd name="T0" fmla="*/ 37 w 45"/>
                <a:gd name="T1" fmla="*/ 59 h 61"/>
                <a:gd name="T2" fmla="*/ 43 w 45"/>
                <a:gd name="T3" fmla="*/ 60 h 61"/>
                <a:gd name="T4" fmla="*/ 43 w 45"/>
                <a:gd name="T5" fmla="*/ 60 h 61"/>
                <a:gd name="T6" fmla="*/ 44 w 45"/>
                <a:gd name="T7" fmla="*/ 54 h 61"/>
                <a:gd name="T8" fmla="*/ 8 w 45"/>
                <a:gd name="T9" fmla="*/ 2 h 61"/>
                <a:gd name="T10" fmla="*/ 2 w 45"/>
                <a:gd name="T11" fmla="*/ 1 h 61"/>
                <a:gd name="T12" fmla="*/ 2 w 45"/>
                <a:gd name="T13" fmla="*/ 1 h 61"/>
                <a:gd name="T14" fmla="*/ 1 w 45"/>
                <a:gd name="T15" fmla="*/ 7 h 61"/>
                <a:gd name="T16" fmla="*/ 37 w 45"/>
                <a:gd name="T17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1">
                  <a:moveTo>
                    <a:pt x="37" y="59"/>
                  </a:moveTo>
                  <a:cubicBezTo>
                    <a:pt x="38" y="61"/>
                    <a:pt x="41" y="61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5" y="59"/>
                    <a:pt x="45" y="56"/>
                    <a:pt x="44" y="5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0"/>
                    <a:pt x="4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5"/>
                    <a:pt x="1" y="7"/>
                  </a:cubicBezTo>
                  <a:lnTo>
                    <a:pt x="37" y="5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Freeform 24"/>
          <p:cNvSpPr>
            <a:spLocks/>
          </p:cNvSpPr>
          <p:nvPr/>
        </p:nvSpPr>
        <p:spPr bwMode="auto">
          <a:xfrm>
            <a:off x="4555909" y="2504406"/>
            <a:ext cx="3441309" cy="650658"/>
          </a:xfrm>
          <a:custGeom>
            <a:avLst/>
            <a:gdLst>
              <a:gd name="T0" fmla="*/ 744 w 777"/>
              <a:gd name="T1" fmla="*/ 0 h 140"/>
              <a:gd name="T2" fmla="*/ 32 w 777"/>
              <a:gd name="T3" fmla="*/ 0 h 140"/>
              <a:gd name="T4" fmla="*/ 0 w 777"/>
              <a:gd name="T5" fmla="*/ 32 h 140"/>
              <a:gd name="T6" fmla="*/ 0 w 777"/>
              <a:gd name="T7" fmla="*/ 140 h 140"/>
              <a:gd name="T8" fmla="*/ 777 w 777"/>
              <a:gd name="T9" fmla="*/ 140 h 140"/>
              <a:gd name="T10" fmla="*/ 777 w 777"/>
              <a:gd name="T11" fmla="*/ 32 h 140"/>
              <a:gd name="T12" fmla="*/ 744 w 777"/>
              <a:gd name="T1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0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140"/>
                  <a:pt x="0" y="140"/>
                  <a:pt x="0" y="140"/>
                </a:cubicBezTo>
                <a:cubicBezTo>
                  <a:pt x="777" y="140"/>
                  <a:pt x="777" y="140"/>
                  <a:pt x="777" y="140"/>
                </a:cubicBezTo>
                <a:cubicBezTo>
                  <a:pt x="777" y="32"/>
                  <a:pt x="777" y="32"/>
                  <a:pt x="777" y="32"/>
                </a:cubicBezTo>
                <a:cubicBezTo>
                  <a:pt x="777" y="14"/>
                  <a:pt x="762" y="0"/>
                  <a:pt x="744" y="0"/>
                </a:cubicBezTo>
                <a:close/>
              </a:path>
            </a:pathLst>
          </a:cu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</a:t>
            </a:r>
            <a:endParaRPr lang="ko-KR" altLang="en-US" sz="1704" b="1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4544477" y="3155065"/>
            <a:ext cx="3441309" cy="2656716"/>
          </a:xfrm>
          <a:custGeom>
            <a:avLst/>
            <a:gdLst>
              <a:gd name="connsiteX0" fmla="*/ 0 w 2924175"/>
              <a:gd name="connsiteY0" fmla="*/ 0 h 2057126"/>
              <a:gd name="connsiteX1" fmla="*/ 2924175 w 2924175"/>
              <a:gd name="connsiteY1" fmla="*/ 0 h 2057126"/>
              <a:gd name="connsiteX2" fmla="*/ 2924175 w 2924175"/>
              <a:gd name="connsiteY2" fmla="*/ 1930084 h 2057126"/>
              <a:gd name="connsiteX3" fmla="*/ 2799982 w 2924175"/>
              <a:gd name="connsiteY3" fmla="*/ 2054242 h 2057126"/>
              <a:gd name="connsiteX4" fmla="*/ 1610743 w 2924175"/>
              <a:gd name="connsiteY4" fmla="*/ 2054242 h 2057126"/>
              <a:gd name="connsiteX5" fmla="*/ 1608391 w 2924175"/>
              <a:gd name="connsiteY5" fmla="*/ 2055829 h 2057126"/>
              <a:gd name="connsiteX6" fmla="*/ 1606468 w 2924175"/>
              <a:gd name="connsiteY6" fmla="*/ 2057126 h 2057126"/>
              <a:gd name="connsiteX7" fmla="*/ 1313944 w 2924175"/>
              <a:gd name="connsiteY7" fmla="*/ 2057126 h 2057126"/>
              <a:gd name="connsiteX8" fmla="*/ 1309669 w 2924175"/>
              <a:gd name="connsiteY8" fmla="*/ 2054242 h 2057126"/>
              <a:gd name="connsiteX9" fmla="*/ 120429 w 2924175"/>
              <a:gd name="connsiteY9" fmla="*/ 2054242 h 2057126"/>
              <a:gd name="connsiteX10" fmla="*/ 0 w 2924175"/>
              <a:gd name="connsiteY10" fmla="*/ 1930084 h 2057126"/>
              <a:gd name="connsiteX11" fmla="*/ 0 w 2924175"/>
              <a:gd name="connsiteY11" fmla="*/ 0 h 205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4175" h="2057126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0084"/>
                </a:cubicBezTo>
                <a:cubicBezTo>
                  <a:pt x="2924175" y="1997807"/>
                  <a:pt x="2867724" y="2054242"/>
                  <a:pt x="2799982" y="2054242"/>
                </a:cubicBezTo>
                <a:cubicBezTo>
                  <a:pt x="2799982" y="2054242"/>
                  <a:pt x="2799982" y="2054242"/>
                  <a:pt x="1610743" y="2054242"/>
                </a:cubicBezTo>
                <a:cubicBezTo>
                  <a:pt x="1610743" y="2054242"/>
                  <a:pt x="1610743" y="2054242"/>
                  <a:pt x="1608391" y="2055829"/>
                </a:cubicBezTo>
                <a:lnTo>
                  <a:pt x="1606468" y="2057126"/>
                </a:lnTo>
                <a:lnTo>
                  <a:pt x="1313944" y="2057126"/>
                </a:lnTo>
                <a:lnTo>
                  <a:pt x="1309669" y="2054242"/>
                </a:lnTo>
                <a:cubicBezTo>
                  <a:pt x="1309669" y="2054242"/>
                  <a:pt x="1309669" y="2054242"/>
                  <a:pt x="120429" y="2054242"/>
                </a:cubicBezTo>
                <a:cubicBezTo>
                  <a:pt x="52688" y="2054242"/>
                  <a:pt x="0" y="1997807"/>
                  <a:pt x="0" y="1930084"/>
                </a:cubicBezTo>
                <a:cubicBezTo>
                  <a:pt x="0" y="1930084"/>
                  <a:pt x="0" y="193008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3E3D43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 defTabSz="457200" latinLnBrk="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우리역사넷</a:t>
            </a: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오늘의 역사</a:t>
            </a:r>
            <a:r>
              <a:rPr lang="en-US" altLang="ko-KR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연표</a:t>
            </a:r>
            <a:r>
              <a:rPr lang="en-US" altLang="ko-KR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사이트 </a:t>
            </a:r>
            <a:r>
              <a:rPr lang="ko-KR" altLang="en-US" sz="1600" dirty="0" err="1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endParaRPr lang="en-US" altLang="ko-KR" sz="160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http://contents.history.go.kr/front/th/list.do</a:t>
            </a:r>
            <a:endParaRPr lang="en-US" altLang="ko-KR" sz="16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</a:pPr>
            <a:endParaRPr lang="ko-KR" altLang="en-US" sz="160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956917" y="4586833"/>
            <a:ext cx="868134" cy="899258"/>
            <a:chOff x="5198253" y="4063181"/>
            <a:chExt cx="556708" cy="535530"/>
          </a:xfrm>
        </p:grpSpPr>
        <p:sp>
          <p:nvSpPr>
            <p:cNvPr id="21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5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Freeform 37"/>
          <p:cNvSpPr>
            <a:spLocks/>
          </p:cNvSpPr>
          <p:nvPr/>
        </p:nvSpPr>
        <p:spPr bwMode="auto">
          <a:xfrm>
            <a:off x="1142872" y="2498176"/>
            <a:ext cx="3272740" cy="678611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B3666"/>
          </a:solidFill>
          <a:ln>
            <a:solidFill>
              <a:srgbClr val="1B3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1704" b="1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704" b="1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1135381" y="3176787"/>
            <a:ext cx="3272740" cy="2628763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1B3666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 defTabSz="457200" latinLnBrk="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정리 된 데이터를 받아 올 곳이 불분명</a:t>
            </a:r>
            <a:endParaRPr lang="en-US" altLang="ko-KR" sz="160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신문 기사 스크랩</a:t>
            </a:r>
            <a:r>
              <a:rPr lang="en-US" altLang="ko-KR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=&gt; </a:t>
            </a: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한문 번역 구현</a:t>
            </a:r>
            <a:r>
              <a:rPr lang="en-US" altLang="ko-KR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X</a:t>
            </a:r>
          </a:p>
          <a:p>
            <a:pPr marL="285750" indent="-285750" defTabSz="457200" latinLnBrk="0"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606731" y="4918460"/>
            <a:ext cx="556118" cy="568897"/>
            <a:chOff x="2372348" y="4153948"/>
            <a:chExt cx="473506" cy="423583"/>
          </a:xfrm>
        </p:grpSpPr>
        <p:sp>
          <p:nvSpPr>
            <p:cNvPr id="29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0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1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2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/>
              <a:endParaRPr lang="ko-KR" altLang="en-US" sz="1662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8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 26"/>
          <p:cNvSpPr>
            <a:spLocks/>
          </p:cNvSpPr>
          <p:nvPr/>
        </p:nvSpPr>
        <p:spPr bwMode="auto">
          <a:xfrm>
            <a:off x="1236141" y="2105290"/>
            <a:ext cx="5055337" cy="4435935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1B3666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lvl="0" defTabSz="457200" latinLnBrk="0"/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get_info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url_text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):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html=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urlopen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url_text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bsObject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BeautifulSoup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(html, "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html.parser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")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#get year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mm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bsObject.body.select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(".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today_table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th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")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date_list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[]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for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in mm: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date_list.append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i.get_text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().strip())</a:t>
            </a:r>
          </a:p>
          <a:p>
            <a:pPr lvl="0" defTabSz="457200" latinLnBrk="0"/>
            <a:r>
              <a:rPr lang="en-US" altLang="ko-KR" sz="12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#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get title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nl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bsObject.body.select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(".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today_table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td")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title_list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[]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for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in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nl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tmp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i.get_text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().strip()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tmp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tmp.split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('\n')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title_list.append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tmp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[0</a:t>
            </a:r>
            <a:r>
              <a:rPr lang="en-US" altLang="ko-KR" sz="12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]) </a:t>
            </a:r>
            <a:endParaRPr lang="en-US" altLang="ko-KR" sz="120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#get link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link_list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[]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sl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bsObject.body.select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(".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today_table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td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div:first-child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a:first-child")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for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in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sl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link_list.append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i.get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('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href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'))</a:t>
            </a:r>
          </a:p>
          <a:p>
            <a:pPr lvl="0" defTabSz="457200" latinLnBrk="0"/>
            <a:r>
              <a:rPr lang="en-US" altLang="ko-KR" sz="12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return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date_list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title_list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link_list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7779" y="521981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-30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03</a:t>
            </a:r>
            <a:endParaRPr kumimoji="0" lang="ko-KR" altLang="en-US" sz="2800" b="1" i="0" u="none" strike="noStrike" kern="0" cap="none" spc="-30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j-cs"/>
              </a:rPr>
              <a:t>DATA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j-cs"/>
              </a:rPr>
              <a:t>수집 및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j-cs"/>
              </a:rPr>
              <a:t>처리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j-cs"/>
              </a:rPr>
              <a:t>(1) – 365DB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9639D">
                  <a:lumMod val="50000"/>
                </a:srgb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j-cs"/>
            </a:endParaRPr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>
            <a:off x="1236141" y="1600016"/>
            <a:ext cx="5055337" cy="51184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B3666"/>
          </a:solidFill>
          <a:ln>
            <a:solidFill>
              <a:srgbClr val="1B3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ko-KR" altLang="en-US" sz="1704" b="1" dirty="0" err="1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1704" b="1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</a:t>
            </a:r>
            <a:endParaRPr kumimoji="0" lang="ko-KR" altLang="en-US" sz="1704" b="1" i="0" u="none" strike="noStrike" kern="1200" cap="none" spc="0" normalizeH="0" baseline="0" noProof="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0993183" y="5818551"/>
            <a:ext cx="917919" cy="850205"/>
            <a:chOff x="2372348" y="4153948"/>
            <a:chExt cx="473506" cy="423583"/>
          </a:xfrm>
        </p:grpSpPr>
        <p:sp>
          <p:nvSpPr>
            <p:cNvPr id="29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자유형 33"/>
          <p:cNvSpPr>
            <a:spLocks/>
          </p:cNvSpPr>
          <p:nvPr/>
        </p:nvSpPr>
        <p:spPr bwMode="auto">
          <a:xfrm>
            <a:off x="6481335" y="2105291"/>
            <a:ext cx="4943762" cy="4451196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1B3666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 get_url_list():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month = [1,2,3,4,5,6,7,8,9,10,11,12]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date_per_month = [31,29,31,30,31,30,31,31,30,31,30,31]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date = []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date_url = []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month_url = []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for i in range(31):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date.append(i+1)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url_list = []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for mn in month: #1~12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for dat in date: #1~31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mnt = str(mn)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dt = str(dat)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if dat &gt; date_per_month[mn - 1]: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break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url_txt = "http://contents.history.go.kr/front/th/list.do?newSearch=false&amp;sortDirection=DESC&amp;month=" + mnt + "&amp;day=" + dt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url_list.append(url_txt)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date_url.append(dat)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month_url.append(mn)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</a:t>
            </a:r>
          </a:p>
          <a:p>
            <a:pPr lvl="0" defTabSz="457200" latinLnBrk="0"/>
            <a:r>
              <a:rPr lang="en-US" altLang="ko-KR" sz="110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return url_list, date_url, month_url</a:t>
            </a:r>
            <a:endParaRPr kumimoji="0" lang="en-US" altLang="ko-KR" sz="1100" b="0" i="0" u="none" strike="noStrike" kern="1200" cap="none" spc="0" normalizeH="0" baseline="0" noProof="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5" name="Freeform 37"/>
          <p:cNvSpPr>
            <a:spLocks/>
          </p:cNvSpPr>
          <p:nvPr/>
        </p:nvSpPr>
        <p:spPr bwMode="auto">
          <a:xfrm>
            <a:off x="6481335" y="1600016"/>
            <a:ext cx="4943762" cy="51360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B3666"/>
          </a:solidFill>
          <a:ln>
            <a:solidFill>
              <a:srgbClr val="1B3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en-US" altLang="ko-KR" sz="1704" b="1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704" b="1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리스트화</a:t>
            </a:r>
            <a:endParaRPr kumimoji="0" lang="ko-KR" altLang="en-US" sz="1704" b="1" i="0" u="none" strike="noStrike" kern="1200" cap="none" spc="0" normalizeH="0" baseline="0" noProof="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5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97779" y="521981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-30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03</a:t>
            </a:r>
            <a:endParaRPr kumimoji="0" lang="ko-KR" altLang="en-US" sz="2800" b="1" i="0" u="none" strike="noStrike" kern="0" cap="none" spc="-30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j-cs"/>
              </a:rPr>
              <a:t>DATA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j-cs"/>
              </a:rPr>
              <a:t>수집 및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j-cs"/>
              </a:rPr>
              <a:t>처리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j-cs"/>
              </a:rPr>
              <a:t>(2) – </a:t>
            </a:r>
            <a:r>
              <a:rPr lang="ko-KR" altLang="en-US" sz="3200" dirty="0" smtClean="0">
                <a:solidFill>
                  <a:srgbClr val="39639D">
                    <a:lumMod val="50000"/>
                  </a:srgb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인물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j-cs"/>
              </a:rPr>
              <a:t>DB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9639D">
                  <a:lumMod val="50000"/>
                </a:srgb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j-cs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8128064" y="2378322"/>
            <a:ext cx="3327578" cy="596768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B3666"/>
          </a:solidFill>
          <a:ln>
            <a:solidFill>
              <a:srgbClr val="1B3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kumimoji="0" lang="ko-KR" altLang="en-US" sz="1704" b="1" i="0" u="none" strike="noStrike" kern="1200" cap="none" spc="0" normalizeH="0" baseline="0" noProof="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수집 결과</a:t>
            </a:r>
            <a:endParaRPr kumimoji="0" lang="ko-KR" altLang="en-US" sz="1704" b="1" i="0" u="none" strike="noStrike" kern="1200" cap="none" spc="0" normalizeH="0" baseline="0" noProof="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" name="자유형 4"/>
          <p:cNvSpPr>
            <a:spLocks/>
          </p:cNvSpPr>
          <p:nvPr/>
        </p:nvSpPr>
        <p:spPr bwMode="auto">
          <a:xfrm>
            <a:off x="8128064" y="2885110"/>
            <a:ext cx="3327578" cy="2303037"/>
          </a:xfrm>
          <a:custGeom>
            <a:avLst/>
            <a:gdLst>
              <a:gd name="connsiteX0" fmla="*/ 0 w 2924175"/>
              <a:gd name="connsiteY0" fmla="*/ 0 h 2052363"/>
              <a:gd name="connsiteX1" fmla="*/ 2924175 w 2924175"/>
              <a:gd name="connsiteY1" fmla="*/ 0 h 2052363"/>
              <a:gd name="connsiteX2" fmla="*/ 2924175 w 2924175"/>
              <a:gd name="connsiteY2" fmla="*/ 1932116 h 2052363"/>
              <a:gd name="connsiteX3" fmla="*/ 2847966 w 2924175"/>
              <a:gd name="connsiteY3" fmla="*/ 2043340 h 2052363"/>
              <a:gd name="connsiteX4" fmla="*/ 2801401 w 2924175"/>
              <a:gd name="connsiteY4" fmla="*/ 2052363 h 2052363"/>
              <a:gd name="connsiteX5" fmla="*/ 119028 w 2924175"/>
              <a:gd name="connsiteY5" fmla="*/ 2052363 h 2052363"/>
              <a:gd name="connsiteX6" fmla="*/ 73034 w 2924175"/>
              <a:gd name="connsiteY6" fmla="*/ 2043340 h 2052363"/>
              <a:gd name="connsiteX7" fmla="*/ 0 w 2924175"/>
              <a:gd name="connsiteY7" fmla="*/ 1932116 h 2052363"/>
              <a:gd name="connsiteX8" fmla="*/ 0 w 2924175"/>
              <a:gd name="connsiteY8" fmla="*/ 0 h 2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175" h="2052363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116"/>
                </a:cubicBezTo>
                <a:cubicBezTo>
                  <a:pt x="2924175" y="1982961"/>
                  <a:pt x="2892421" y="2025332"/>
                  <a:pt x="2847966" y="2043340"/>
                </a:cubicBezTo>
                <a:lnTo>
                  <a:pt x="2801401" y="2052363"/>
                </a:lnTo>
                <a:lnTo>
                  <a:pt x="119028" y="2052363"/>
                </a:lnTo>
                <a:lnTo>
                  <a:pt x="73034" y="2043340"/>
                </a:lnTo>
                <a:cubicBezTo>
                  <a:pt x="29637" y="2025332"/>
                  <a:pt x="0" y="1982961"/>
                  <a:pt x="0" y="1932116"/>
                </a:cubicBezTo>
                <a:cubicBezTo>
                  <a:pt x="0" y="1932116"/>
                  <a:pt x="0" y="193211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1B3666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크롤링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 결과를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 엑셀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파일 형태로 저장</a:t>
            </a:r>
            <a:endParaRPr kumimoji="0" lang="en-US" altLang="ko-KR" sz="1600" b="0" i="0" u="none" strike="noStrike" kern="1200" cap="none" spc="0" normalizeH="0" baseline="0" noProof="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생년</a:t>
            </a:r>
            <a:r>
              <a:rPr lang="en-US" altLang="ko-KR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dirty="0" err="1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졸년</a:t>
            </a:r>
            <a:r>
              <a:rPr lang="en-US" altLang="ko-KR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시대</a:t>
            </a:r>
            <a:r>
              <a:rPr lang="en-US" altLang="ko-KR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dirty="0" err="1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문무신</a:t>
            </a:r>
            <a:r>
              <a:rPr lang="en-US" altLang="ko-KR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본관 등 정보를 기본 정도로 지님</a:t>
            </a:r>
            <a:endParaRPr lang="en-US" altLang="ko-KR" sz="160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상세 내역 또한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크롤링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 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804692" y="4431944"/>
            <a:ext cx="509433" cy="684058"/>
            <a:chOff x="8157282" y="4087385"/>
            <a:chExt cx="426608" cy="580915"/>
          </a:xfrm>
        </p:grpSpPr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8157282" y="4087385"/>
              <a:ext cx="426608" cy="31770"/>
            </a:xfrm>
            <a:custGeom>
              <a:avLst/>
              <a:gdLst>
                <a:gd name="T0" fmla="*/ 114 w 119"/>
                <a:gd name="T1" fmla="*/ 9 h 9"/>
                <a:gd name="T2" fmla="*/ 5 w 119"/>
                <a:gd name="T3" fmla="*/ 9 h 9"/>
                <a:gd name="T4" fmla="*/ 0 w 119"/>
                <a:gd name="T5" fmla="*/ 5 h 9"/>
                <a:gd name="T6" fmla="*/ 0 w 119"/>
                <a:gd name="T7" fmla="*/ 5 h 9"/>
                <a:gd name="T8" fmla="*/ 5 w 119"/>
                <a:gd name="T9" fmla="*/ 0 h 9"/>
                <a:gd name="T10" fmla="*/ 114 w 119"/>
                <a:gd name="T11" fmla="*/ 0 h 9"/>
                <a:gd name="T12" fmla="*/ 119 w 119"/>
                <a:gd name="T13" fmla="*/ 5 h 9"/>
                <a:gd name="T14" fmla="*/ 119 w 119"/>
                <a:gd name="T15" fmla="*/ 5 h 9"/>
                <a:gd name="T16" fmla="*/ 114 w 11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9">
                  <a:moveTo>
                    <a:pt x="11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7"/>
                    <a:pt x="117" y="9"/>
                    <a:pt x="114" y="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8157282" y="4414150"/>
              <a:ext cx="426608" cy="36307"/>
            </a:xfrm>
            <a:custGeom>
              <a:avLst/>
              <a:gdLst>
                <a:gd name="T0" fmla="*/ 114 w 119"/>
                <a:gd name="T1" fmla="*/ 10 h 10"/>
                <a:gd name="T2" fmla="*/ 5 w 119"/>
                <a:gd name="T3" fmla="*/ 10 h 10"/>
                <a:gd name="T4" fmla="*/ 0 w 119"/>
                <a:gd name="T5" fmla="*/ 5 h 10"/>
                <a:gd name="T6" fmla="*/ 0 w 119"/>
                <a:gd name="T7" fmla="*/ 5 h 10"/>
                <a:gd name="T8" fmla="*/ 5 w 119"/>
                <a:gd name="T9" fmla="*/ 0 h 10"/>
                <a:gd name="T10" fmla="*/ 114 w 119"/>
                <a:gd name="T11" fmla="*/ 0 h 10"/>
                <a:gd name="T12" fmla="*/ 119 w 119"/>
                <a:gd name="T13" fmla="*/ 5 h 10"/>
                <a:gd name="T14" fmla="*/ 119 w 119"/>
                <a:gd name="T15" fmla="*/ 5 h 10"/>
                <a:gd name="T16" fmla="*/ 114 w 11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0">
                  <a:moveTo>
                    <a:pt x="114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3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8"/>
                    <a:pt x="117" y="10"/>
                    <a:pt x="114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8175436" y="4102513"/>
              <a:ext cx="390301" cy="332815"/>
            </a:xfrm>
            <a:custGeom>
              <a:avLst/>
              <a:gdLst>
                <a:gd name="T0" fmla="*/ 105 w 109"/>
                <a:gd name="T1" fmla="*/ 93 h 93"/>
                <a:gd name="T2" fmla="*/ 4 w 109"/>
                <a:gd name="T3" fmla="*/ 93 h 93"/>
                <a:gd name="T4" fmla="*/ 0 w 109"/>
                <a:gd name="T5" fmla="*/ 89 h 93"/>
                <a:gd name="T6" fmla="*/ 0 w 109"/>
                <a:gd name="T7" fmla="*/ 4 h 93"/>
                <a:gd name="T8" fmla="*/ 4 w 109"/>
                <a:gd name="T9" fmla="*/ 0 h 93"/>
                <a:gd name="T10" fmla="*/ 105 w 109"/>
                <a:gd name="T11" fmla="*/ 0 h 93"/>
                <a:gd name="T12" fmla="*/ 109 w 109"/>
                <a:gd name="T13" fmla="*/ 4 h 93"/>
                <a:gd name="T14" fmla="*/ 109 w 109"/>
                <a:gd name="T15" fmla="*/ 89 h 93"/>
                <a:gd name="T16" fmla="*/ 105 w 109"/>
                <a:gd name="T17" fmla="*/ 93 h 93"/>
                <a:gd name="T18" fmla="*/ 4 w 109"/>
                <a:gd name="T19" fmla="*/ 88 h 93"/>
                <a:gd name="T20" fmla="*/ 105 w 109"/>
                <a:gd name="T21" fmla="*/ 88 h 93"/>
                <a:gd name="T22" fmla="*/ 105 w 109"/>
                <a:gd name="T23" fmla="*/ 5 h 93"/>
                <a:gd name="T24" fmla="*/ 4 w 109"/>
                <a:gd name="T25" fmla="*/ 5 h 93"/>
                <a:gd name="T26" fmla="*/ 4 w 109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3">
                  <a:moveTo>
                    <a:pt x="105" y="93"/>
                  </a:moveTo>
                  <a:cubicBezTo>
                    <a:pt x="4" y="93"/>
                    <a:pt x="4" y="93"/>
                    <a:pt x="4" y="93"/>
                  </a:cubicBezTo>
                  <a:cubicBezTo>
                    <a:pt x="1" y="93"/>
                    <a:pt x="0" y="91"/>
                    <a:pt x="0" y="8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8" y="0"/>
                    <a:pt x="109" y="2"/>
                    <a:pt x="109" y="4"/>
                  </a:cubicBezTo>
                  <a:cubicBezTo>
                    <a:pt x="109" y="89"/>
                    <a:pt x="109" y="89"/>
                    <a:pt x="109" y="89"/>
                  </a:cubicBezTo>
                  <a:cubicBezTo>
                    <a:pt x="109" y="91"/>
                    <a:pt x="108" y="93"/>
                    <a:pt x="105" y="93"/>
                  </a:cubicBezTo>
                  <a:close/>
                  <a:moveTo>
                    <a:pt x="4" y="88"/>
                  </a:moveTo>
                  <a:cubicBezTo>
                    <a:pt x="105" y="88"/>
                    <a:pt x="105" y="88"/>
                    <a:pt x="105" y="88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88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8225357" y="4155462"/>
              <a:ext cx="290457" cy="7866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8225357" y="4267409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8225357" y="4302203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225357" y="4338509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8225357" y="4371792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8355457" y="4424740"/>
              <a:ext cx="31770" cy="243560"/>
            </a:xfrm>
            <a:custGeom>
              <a:avLst/>
              <a:gdLst>
                <a:gd name="T0" fmla="*/ 9 w 9"/>
                <a:gd name="T1" fmla="*/ 64 h 68"/>
                <a:gd name="T2" fmla="*/ 5 w 9"/>
                <a:gd name="T3" fmla="*/ 68 h 68"/>
                <a:gd name="T4" fmla="*/ 5 w 9"/>
                <a:gd name="T5" fmla="*/ 68 h 68"/>
                <a:gd name="T6" fmla="*/ 0 w 9"/>
                <a:gd name="T7" fmla="*/ 64 h 68"/>
                <a:gd name="T8" fmla="*/ 0 w 9"/>
                <a:gd name="T9" fmla="*/ 4 h 68"/>
                <a:gd name="T10" fmla="*/ 5 w 9"/>
                <a:gd name="T11" fmla="*/ 0 h 68"/>
                <a:gd name="T12" fmla="*/ 5 w 9"/>
                <a:gd name="T13" fmla="*/ 0 h 68"/>
                <a:gd name="T14" fmla="*/ 9 w 9"/>
                <a:gd name="T15" fmla="*/ 4 h 68"/>
                <a:gd name="T16" fmla="*/ 9 w 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8">
                  <a:moveTo>
                    <a:pt x="9" y="64"/>
                  </a:moveTo>
                  <a:cubicBezTo>
                    <a:pt x="9" y="67"/>
                    <a:pt x="7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7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lnTo>
                    <a:pt x="9" y="6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8207204" y="4442893"/>
              <a:ext cx="161870" cy="219356"/>
            </a:xfrm>
            <a:custGeom>
              <a:avLst/>
              <a:gdLst>
                <a:gd name="T0" fmla="*/ 8 w 45"/>
                <a:gd name="T1" fmla="*/ 59 h 61"/>
                <a:gd name="T2" fmla="*/ 2 w 45"/>
                <a:gd name="T3" fmla="*/ 60 h 61"/>
                <a:gd name="T4" fmla="*/ 2 w 45"/>
                <a:gd name="T5" fmla="*/ 60 h 61"/>
                <a:gd name="T6" fmla="*/ 1 w 45"/>
                <a:gd name="T7" fmla="*/ 54 h 61"/>
                <a:gd name="T8" fmla="*/ 37 w 45"/>
                <a:gd name="T9" fmla="*/ 2 h 61"/>
                <a:gd name="T10" fmla="*/ 43 w 45"/>
                <a:gd name="T11" fmla="*/ 1 h 61"/>
                <a:gd name="T12" fmla="*/ 43 w 45"/>
                <a:gd name="T13" fmla="*/ 1 h 61"/>
                <a:gd name="T14" fmla="*/ 44 w 45"/>
                <a:gd name="T15" fmla="*/ 7 h 61"/>
                <a:gd name="T16" fmla="*/ 8 w 45"/>
                <a:gd name="T17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1">
                  <a:moveTo>
                    <a:pt x="8" y="59"/>
                  </a:moveTo>
                  <a:cubicBezTo>
                    <a:pt x="7" y="61"/>
                    <a:pt x="4" y="61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9"/>
                    <a:pt x="0" y="56"/>
                    <a:pt x="1" y="54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0"/>
                    <a:pt x="41" y="0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4" y="2"/>
                    <a:pt x="45" y="5"/>
                    <a:pt x="44" y="7"/>
                  </a:cubicBezTo>
                  <a:lnTo>
                    <a:pt x="8" y="5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8372099" y="4442893"/>
              <a:ext cx="161870" cy="219356"/>
            </a:xfrm>
            <a:custGeom>
              <a:avLst/>
              <a:gdLst>
                <a:gd name="T0" fmla="*/ 37 w 45"/>
                <a:gd name="T1" fmla="*/ 59 h 61"/>
                <a:gd name="T2" fmla="*/ 43 w 45"/>
                <a:gd name="T3" fmla="*/ 60 h 61"/>
                <a:gd name="T4" fmla="*/ 43 w 45"/>
                <a:gd name="T5" fmla="*/ 60 h 61"/>
                <a:gd name="T6" fmla="*/ 44 w 45"/>
                <a:gd name="T7" fmla="*/ 54 h 61"/>
                <a:gd name="T8" fmla="*/ 8 w 45"/>
                <a:gd name="T9" fmla="*/ 2 h 61"/>
                <a:gd name="T10" fmla="*/ 2 w 45"/>
                <a:gd name="T11" fmla="*/ 1 h 61"/>
                <a:gd name="T12" fmla="*/ 2 w 45"/>
                <a:gd name="T13" fmla="*/ 1 h 61"/>
                <a:gd name="T14" fmla="*/ 1 w 45"/>
                <a:gd name="T15" fmla="*/ 7 h 61"/>
                <a:gd name="T16" fmla="*/ 37 w 45"/>
                <a:gd name="T17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1">
                  <a:moveTo>
                    <a:pt x="37" y="59"/>
                  </a:moveTo>
                  <a:cubicBezTo>
                    <a:pt x="38" y="61"/>
                    <a:pt x="41" y="61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5" y="59"/>
                    <a:pt x="45" y="56"/>
                    <a:pt x="44" y="5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0"/>
                    <a:pt x="4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5"/>
                    <a:pt x="1" y="7"/>
                  </a:cubicBezTo>
                  <a:lnTo>
                    <a:pt x="37" y="5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Freeform 24"/>
          <p:cNvSpPr>
            <a:spLocks/>
          </p:cNvSpPr>
          <p:nvPr/>
        </p:nvSpPr>
        <p:spPr bwMode="auto">
          <a:xfrm>
            <a:off x="4674925" y="2378053"/>
            <a:ext cx="3327578" cy="591423"/>
          </a:xfrm>
          <a:custGeom>
            <a:avLst/>
            <a:gdLst>
              <a:gd name="T0" fmla="*/ 744 w 777"/>
              <a:gd name="T1" fmla="*/ 0 h 140"/>
              <a:gd name="T2" fmla="*/ 32 w 777"/>
              <a:gd name="T3" fmla="*/ 0 h 140"/>
              <a:gd name="T4" fmla="*/ 0 w 777"/>
              <a:gd name="T5" fmla="*/ 32 h 140"/>
              <a:gd name="T6" fmla="*/ 0 w 777"/>
              <a:gd name="T7" fmla="*/ 140 h 140"/>
              <a:gd name="T8" fmla="*/ 777 w 777"/>
              <a:gd name="T9" fmla="*/ 140 h 140"/>
              <a:gd name="T10" fmla="*/ 777 w 777"/>
              <a:gd name="T11" fmla="*/ 32 h 140"/>
              <a:gd name="T12" fmla="*/ 744 w 777"/>
              <a:gd name="T1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0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140"/>
                  <a:pt x="0" y="140"/>
                  <a:pt x="0" y="140"/>
                </a:cubicBezTo>
                <a:cubicBezTo>
                  <a:pt x="777" y="140"/>
                  <a:pt x="777" y="140"/>
                  <a:pt x="777" y="140"/>
                </a:cubicBezTo>
                <a:cubicBezTo>
                  <a:pt x="777" y="32"/>
                  <a:pt x="777" y="32"/>
                  <a:pt x="777" y="32"/>
                </a:cubicBezTo>
                <a:cubicBezTo>
                  <a:pt x="777" y="14"/>
                  <a:pt x="762" y="0"/>
                  <a:pt x="744" y="0"/>
                </a:cubicBezTo>
                <a:close/>
              </a:path>
            </a:pathLst>
          </a:cu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lang="ko-KR" altLang="en-US" sz="1704" b="1" noProof="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</a:t>
            </a:r>
            <a:endParaRPr kumimoji="0" lang="ko-KR" altLang="en-US" sz="1704" b="1" i="0" u="none" strike="noStrike" kern="1200" cap="none" spc="0" normalizeH="0" baseline="0" noProof="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4674925" y="2880302"/>
            <a:ext cx="3327578" cy="2308383"/>
          </a:xfrm>
          <a:custGeom>
            <a:avLst/>
            <a:gdLst>
              <a:gd name="connsiteX0" fmla="*/ 0 w 2924175"/>
              <a:gd name="connsiteY0" fmla="*/ 0 h 2057126"/>
              <a:gd name="connsiteX1" fmla="*/ 2924175 w 2924175"/>
              <a:gd name="connsiteY1" fmla="*/ 0 h 2057126"/>
              <a:gd name="connsiteX2" fmla="*/ 2924175 w 2924175"/>
              <a:gd name="connsiteY2" fmla="*/ 1930084 h 2057126"/>
              <a:gd name="connsiteX3" fmla="*/ 2799982 w 2924175"/>
              <a:gd name="connsiteY3" fmla="*/ 2054242 h 2057126"/>
              <a:gd name="connsiteX4" fmla="*/ 1610743 w 2924175"/>
              <a:gd name="connsiteY4" fmla="*/ 2054242 h 2057126"/>
              <a:gd name="connsiteX5" fmla="*/ 1608391 w 2924175"/>
              <a:gd name="connsiteY5" fmla="*/ 2055829 h 2057126"/>
              <a:gd name="connsiteX6" fmla="*/ 1606468 w 2924175"/>
              <a:gd name="connsiteY6" fmla="*/ 2057126 h 2057126"/>
              <a:gd name="connsiteX7" fmla="*/ 1313944 w 2924175"/>
              <a:gd name="connsiteY7" fmla="*/ 2057126 h 2057126"/>
              <a:gd name="connsiteX8" fmla="*/ 1309669 w 2924175"/>
              <a:gd name="connsiteY8" fmla="*/ 2054242 h 2057126"/>
              <a:gd name="connsiteX9" fmla="*/ 120429 w 2924175"/>
              <a:gd name="connsiteY9" fmla="*/ 2054242 h 2057126"/>
              <a:gd name="connsiteX10" fmla="*/ 0 w 2924175"/>
              <a:gd name="connsiteY10" fmla="*/ 1930084 h 2057126"/>
              <a:gd name="connsiteX11" fmla="*/ 0 w 2924175"/>
              <a:gd name="connsiteY11" fmla="*/ 0 h 205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4175" h="2057126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0084"/>
                </a:cubicBezTo>
                <a:cubicBezTo>
                  <a:pt x="2924175" y="1997807"/>
                  <a:pt x="2867724" y="2054242"/>
                  <a:pt x="2799982" y="2054242"/>
                </a:cubicBezTo>
                <a:cubicBezTo>
                  <a:pt x="2799982" y="2054242"/>
                  <a:pt x="2799982" y="2054242"/>
                  <a:pt x="1610743" y="2054242"/>
                </a:cubicBezTo>
                <a:cubicBezTo>
                  <a:pt x="1610743" y="2054242"/>
                  <a:pt x="1610743" y="2054242"/>
                  <a:pt x="1608391" y="2055829"/>
                </a:cubicBezTo>
                <a:lnTo>
                  <a:pt x="1606468" y="2057126"/>
                </a:lnTo>
                <a:lnTo>
                  <a:pt x="1313944" y="2057126"/>
                </a:lnTo>
                <a:lnTo>
                  <a:pt x="1309669" y="2054242"/>
                </a:lnTo>
                <a:cubicBezTo>
                  <a:pt x="1309669" y="2054242"/>
                  <a:pt x="1309669" y="2054242"/>
                  <a:pt x="120429" y="2054242"/>
                </a:cubicBezTo>
                <a:cubicBezTo>
                  <a:pt x="52688" y="2054242"/>
                  <a:pt x="0" y="1997807"/>
                  <a:pt x="0" y="1930084"/>
                </a:cubicBezTo>
                <a:cubicBezTo>
                  <a:pt x="0" y="1930084"/>
                  <a:pt x="0" y="193008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3E3D43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한국사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LOD</a:t>
            </a:r>
          </a:p>
          <a:p>
            <a:pPr marL="285750" lvl="0" indent="-285750" defTabSz="457200" latinLnBrk="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hlinkClick r:id="rId3"/>
              </a:rPr>
              <a:t>http://lod.koreanhistory.or.kr/lodMain.do</a:t>
            </a:r>
            <a:endParaRPr lang="en-US" altLang="ko-KR" sz="1600" dirty="0" smtClean="0"/>
          </a:p>
          <a:p>
            <a:pPr marL="285750" lvl="0" indent="-285750" defTabSz="457200" latinLnBrk="0">
              <a:buFont typeface="Arial" panose="020B0604020202020204" pitchFamily="34" charset="0"/>
              <a:buChar char="•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해당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데이터 셋을 통해 충분한 데이터 셋 확보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228427" y="4425709"/>
            <a:ext cx="664792" cy="630615"/>
            <a:chOff x="5198253" y="4063181"/>
            <a:chExt cx="556708" cy="535530"/>
          </a:xfrm>
        </p:grpSpPr>
        <p:sp>
          <p:nvSpPr>
            <p:cNvPr id="21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Freeform 37"/>
          <p:cNvSpPr>
            <a:spLocks/>
          </p:cNvSpPr>
          <p:nvPr/>
        </p:nvSpPr>
        <p:spPr bwMode="auto">
          <a:xfrm>
            <a:off x="1170311" y="2378053"/>
            <a:ext cx="3327578" cy="594985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B3666"/>
          </a:solidFill>
          <a:ln>
            <a:solidFill>
              <a:srgbClr val="1B3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kumimoji="0" lang="ko-KR" altLang="en-US" sz="1704" b="1" i="0" u="none" strike="noStrike" kern="1200" cap="none" spc="0" normalizeH="0" baseline="0" noProof="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문제</a:t>
            </a:r>
            <a:r>
              <a:rPr kumimoji="0" lang="en-US" altLang="ko-KR" sz="1704" b="1" i="0" u="none" strike="noStrike" kern="1200" cap="none" spc="0" normalizeH="0" baseline="0" noProof="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704" b="1" i="0" u="none" strike="noStrike" kern="1200" cap="none" spc="0" normalizeH="0" baseline="0" noProof="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1170311" y="2883327"/>
            <a:ext cx="3327578" cy="2304820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1B3666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저작권 문제로 데이터 제공을 거부 하는 곳이 대다수</a:t>
            </a:r>
            <a:endParaRPr kumimoji="0" lang="en-US" altLang="ko-KR" sz="1600" b="0" i="0" u="none" strike="noStrike" kern="1200" cap="none" spc="0" normalizeH="0" baseline="0" noProof="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충분히 많지 않은 인물 데이터 셋</a:t>
            </a:r>
            <a:endParaRPr kumimoji="0" lang="en-US" altLang="ko-KR" sz="1600" b="0" i="0" u="none" strike="noStrike" kern="1200" cap="none" spc="0" normalizeH="0" baseline="0" noProof="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805328" y="4525467"/>
            <a:ext cx="565436" cy="498791"/>
            <a:chOff x="2372348" y="4153948"/>
            <a:chExt cx="473506" cy="423583"/>
          </a:xfrm>
        </p:grpSpPr>
        <p:sp>
          <p:nvSpPr>
            <p:cNvPr id="29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6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 26"/>
          <p:cNvSpPr>
            <a:spLocks/>
          </p:cNvSpPr>
          <p:nvPr/>
        </p:nvSpPr>
        <p:spPr bwMode="auto">
          <a:xfrm>
            <a:off x="1236141" y="2105290"/>
            <a:ext cx="5055337" cy="4435935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1B3666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lvl="0" defTabSz="457200" latinLnBrk="0"/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readExcel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():</a:t>
            </a:r>
          </a:p>
          <a:p>
            <a:pPr lvl="0" defTabSz="457200" latinLnBrk="0"/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data = 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pd.read_excel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('data_set.xlsx')</a:t>
            </a:r>
          </a:p>
          <a:p>
            <a:pPr lvl="0" defTabSz="457200" latinLnBrk="0"/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#2~15730</a:t>
            </a:r>
          </a:p>
          <a:p>
            <a:pPr lvl="0" defTabSz="457200" latinLnBrk="0"/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for 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in range(14001,15725):</a:t>
            </a:r>
          </a:p>
          <a:p>
            <a:pPr lvl="0" defTabSz="457200" latinLnBrk="0"/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id = 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data.iloc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[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</a:t>
            </a:r>
          </a:p>
          <a:p>
            <a:pPr lvl="0" defTabSz="457200" latinLnBrk="0"/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id_list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id.tolist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pPr lvl="0" defTabSz="457200" latinLnBrk="0"/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url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"http://people.aks.ac.kr/front/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dirSer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ppl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pplView.aks?pplI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"</a:t>
            </a:r>
          </a:p>
          <a:p>
            <a:pPr lvl="0" defTabSz="457200" latinLnBrk="0"/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url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url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+ 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id_list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[0] + "&amp;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curSetPos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=0&amp;curSPos=0&amp;category=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dirSer&amp;isEQ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true&amp;kristalSearchArea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=P"</a:t>
            </a:r>
          </a:p>
          <a:p>
            <a:pPr lvl="0" defTabSz="457200" latinLnBrk="0"/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parsing_data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4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url</a:t>
            </a:r>
            <a:r>
              <a:rPr lang="en-US" altLang="ko-KR" sz="14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7779" y="521981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-30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03</a:t>
            </a:r>
            <a:endParaRPr kumimoji="0" lang="ko-KR" altLang="en-US" sz="2800" b="1" i="0" u="none" strike="noStrike" kern="0" cap="none" spc="-30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j-cs"/>
              </a:rPr>
              <a:t>DATA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j-cs"/>
              </a:rPr>
              <a:t>수집 및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j-cs"/>
              </a:rPr>
              <a:t>처리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j-cs"/>
              </a:rPr>
              <a:t>(2) –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j-cs"/>
              </a:rPr>
              <a:t>인물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j-cs"/>
              </a:rPr>
              <a:t>DB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9639D">
                  <a:lumMod val="50000"/>
                </a:srgb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j-cs"/>
            </a:endParaRPr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>
            <a:off x="1236141" y="1600016"/>
            <a:ext cx="5055337" cy="51184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B3666"/>
          </a:solidFill>
          <a:ln>
            <a:solidFill>
              <a:srgbClr val="1B3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kumimoji="0" lang="ko-KR" altLang="en-US" sz="1704" b="1" i="0" u="none" strike="noStrike" kern="1200" cap="none" spc="0" normalizeH="0" baseline="0" noProof="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엑셀 </a:t>
            </a:r>
            <a:r>
              <a:rPr kumimoji="0" lang="ko-KR" altLang="en-US" sz="1704" b="1" i="0" u="none" strike="noStrike" kern="1200" cap="none" spc="0" normalizeH="0" baseline="0" noProof="0" dirty="0" err="1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읽어오기</a:t>
            </a:r>
            <a:r>
              <a:rPr kumimoji="0" lang="en-US" altLang="ko-KR" sz="1704" b="1" i="0" u="none" strike="noStrike" kern="1200" cap="none" spc="0" normalizeH="0" baseline="0" noProof="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(ID)</a:t>
            </a:r>
            <a:endParaRPr kumimoji="0" lang="ko-KR" altLang="en-US" sz="1704" b="1" i="0" u="none" strike="noStrike" kern="1200" cap="none" spc="0" normalizeH="0" baseline="0" noProof="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0993183" y="5818551"/>
            <a:ext cx="917919" cy="850205"/>
            <a:chOff x="2372348" y="4153948"/>
            <a:chExt cx="473506" cy="423583"/>
          </a:xfrm>
        </p:grpSpPr>
        <p:sp>
          <p:nvSpPr>
            <p:cNvPr id="29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자유형 33"/>
          <p:cNvSpPr>
            <a:spLocks/>
          </p:cNvSpPr>
          <p:nvPr/>
        </p:nvSpPr>
        <p:spPr bwMode="auto">
          <a:xfrm>
            <a:off x="6481335" y="2105291"/>
            <a:ext cx="4943762" cy="4451196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1B3666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lvl="0" defTabSz="457200" latinLnBrk="0"/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parsing_data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url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):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#html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urlopen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url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html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requests.get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url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bsObject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BeautifulSoup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(html.text,"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html.parser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")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#---</a:t>
            </a:r>
            <a:r>
              <a:rPr lang="ko-KR" altLang="en-US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상세내용 </a:t>
            </a:r>
            <a:r>
              <a:rPr lang="ko-KR" altLang="en-US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--------------------------------------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my_titles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bsObject.select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'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div:nth-child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(6) &gt; div'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)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for title in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my_titles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beforeSlice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title.text</a:t>
            </a:r>
            <a:endParaRPr lang="en-US" altLang="ko-KR" sz="120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_find1 = "[</a:t>
            </a:r>
            <a:r>
              <a:rPr lang="ko-KR" altLang="en-US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요약정보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]"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_find2 = "[</a:t>
            </a:r>
            <a:r>
              <a:rPr lang="ko-KR" altLang="en-US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상세내용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]"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_find3 = "[</a:t>
            </a:r>
            <a:r>
              <a:rPr lang="ko-KR" altLang="en-US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참고문헌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]"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_find4 = "</a:t>
            </a:r>
            <a:r>
              <a:rPr lang="ko-KR" altLang="en-US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생년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"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index_start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beforeSlice.find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(_find2)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index_end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beforeSlice.find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(_find3)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detail_text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beforeSlice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[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index_start:index_end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index_start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beforeSlice.find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(_find4)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index_end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beforeSlice.find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(_find2)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date_text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beforeSlice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[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index_start:index_end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list = [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date_text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detail_text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</a:t>
            </a:r>
          </a:p>
          <a:p>
            <a:pPr lvl="0" defTabSz="457200" latinLnBrk="0"/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200" dirty="0" err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result.append</a:t>
            </a:r>
            <a:r>
              <a:rPr lang="en-US" altLang="ko-KR" sz="1200" dirty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(list)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5" name="Freeform 37"/>
          <p:cNvSpPr>
            <a:spLocks/>
          </p:cNvSpPr>
          <p:nvPr/>
        </p:nvSpPr>
        <p:spPr bwMode="auto">
          <a:xfrm>
            <a:off x="6481335" y="1600016"/>
            <a:ext cx="4943762" cy="51360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B3666"/>
          </a:solidFill>
          <a:ln>
            <a:solidFill>
              <a:srgbClr val="1B3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Tx/>
              <a:buSzTx/>
              <a:buFontTx/>
              <a:buNone/>
              <a:tabLst>
                <a:tab pos="60873" algn="l"/>
                <a:tab pos="97396" algn="l"/>
              </a:tabLst>
              <a:defRPr/>
            </a:pPr>
            <a:r>
              <a:rPr kumimoji="0" lang="ko-KR" altLang="en-US" sz="1704" b="1" i="0" u="none" strike="noStrike" kern="1200" cap="none" spc="0" normalizeH="0" baseline="0" noProof="0" dirty="0" err="1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크롤링</a:t>
            </a:r>
            <a:r>
              <a:rPr kumimoji="0" lang="ko-KR" altLang="en-US" sz="1704" b="1" i="0" u="none" strike="noStrike" kern="1200" cap="none" spc="0" normalizeH="0" baseline="0" noProof="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코드</a:t>
            </a:r>
            <a:endParaRPr kumimoji="0" lang="ko-KR" altLang="en-US" sz="1704" b="1" i="0" u="none" strike="noStrike" kern="1200" cap="none" spc="0" normalizeH="0" baseline="0" noProof="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16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25074" y="451610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latinLnBrk="0" hangingPunct="0">
              <a:spcAft>
                <a:spcPts val="600"/>
              </a:spcAft>
              <a:buSzPct val="100000"/>
            </a:pPr>
            <a:r>
              <a:rPr lang="en-US" altLang="ko-KR" sz="2800" b="1" kern="0" spc="-3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03</a:t>
            </a:r>
            <a:endParaRPr lang="ko-KR" altLang="en-US" sz="2800" b="1" kern="0" spc="-3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spc="-15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3000" spc="-15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구상</a:t>
            </a:r>
            <a:endParaRPr lang="ko-KR" altLang="en-US" sz="3000" spc="-15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78537" y="2502006"/>
            <a:ext cx="2471726" cy="359065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84327" y="2456287"/>
            <a:ext cx="2351948" cy="359065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2984327" y="6051077"/>
            <a:ext cx="2351948" cy="41587"/>
          </a:xfrm>
          <a:prstGeom prst="rect">
            <a:avLst/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3393" y="2168632"/>
            <a:ext cx="2454597" cy="410704"/>
          </a:xfrm>
          <a:prstGeom prst="rect">
            <a:avLst/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인물</a:t>
            </a:r>
            <a:r>
              <a:rPr lang="en-US" altLang="ko-KR" sz="1534" b="1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sz="1534" b="1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 flipV="1">
            <a:off x="2984327" y="2624272"/>
            <a:ext cx="2351948" cy="41587"/>
          </a:xfrm>
          <a:prstGeom prst="rect">
            <a:avLst/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11543" y="2667925"/>
            <a:ext cx="228370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3709014" y="2665207"/>
            <a:ext cx="269384" cy="175066"/>
          </a:xfrm>
          <a:prstGeom prst="triangle">
            <a:avLst/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flipV="1">
            <a:off x="7178537" y="6046945"/>
            <a:ext cx="2471726" cy="45719"/>
          </a:xfrm>
          <a:prstGeom prst="rect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37603" y="2168632"/>
            <a:ext cx="2579603" cy="410704"/>
          </a:xfrm>
          <a:prstGeom prst="rect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365DB</a:t>
            </a:r>
            <a:endParaRPr lang="en-US" altLang="ko-KR" sz="1534" b="1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7137603" y="2665207"/>
            <a:ext cx="2471726" cy="45719"/>
          </a:xfrm>
          <a:prstGeom prst="rect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7968108" y="2683046"/>
            <a:ext cx="283103" cy="175066"/>
          </a:xfrm>
          <a:prstGeom prst="triangle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3730"/>
              </p:ext>
            </p:extLst>
          </p:nvPr>
        </p:nvGraphicFramePr>
        <p:xfrm>
          <a:off x="3082914" y="3008508"/>
          <a:ext cx="2212332" cy="2802368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212332">
                  <a:extLst>
                    <a:ext uri="{9D8B030D-6E8A-4147-A177-3AD203B41FA5}">
                      <a16:colId xmlns:a16="http://schemas.microsoft.com/office/drawing/2014/main" val="3578832127"/>
                    </a:ext>
                  </a:extLst>
                </a:gridCol>
              </a:tblGrid>
              <a:tr h="700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인물 이름</a:t>
                      </a:r>
                      <a:endParaRPr lang="ko-KR" altLang="en-US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112002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생일</a:t>
                      </a:r>
                      <a:endParaRPr lang="ko-KR" altLang="en-US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355469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기일</a:t>
                      </a:r>
                      <a:endParaRPr lang="ko-KR" altLang="en-US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0833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간단 설명</a:t>
                      </a:r>
                      <a:endParaRPr lang="ko-KR" altLang="en-US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499363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50395"/>
              </p:ext>
            </p:extLst>
          </p:nvPr>
        </p:nvGraphicFramePr>
        <p:xfrm>
          <a:off x="7224863" y="3044298"/>
          <a:ext cx="2384466" cy="28554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84466">
                  <a:extLst>
                    <a:ext uri="{9D8B030D-6E8A-4147-A177-3AD203B41FA5}">
                      <a16:colId xmlns:a16="http://schemas.microsoft.com/office/drawing/2014/main" val="3688082587"/>
                    </a:ext>
                  </a:extLst>
                </a:gridCol>
              </a:tblGrid>
              <a:tr h="571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월</a:t>
                      </a:r>
                      <a:endParaRPr lang="ko-KR" altLang="en-US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202536"/>
                  </a:ext>
                </a:extLst>
              </a:tr>
              <a:tr h="571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일</a:t>
                      </a:r>
                      <a:endParaRPr lang="ko-KR" altLang="en-US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32497"/>
                  </a:ext>
                </a:extLst>
              </a:tr>
              <a:tr h="571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연도</a:t>
                      </a:r>
                      <a:endParaRPr lang="ko-KR" altLang="en-US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020334"/>
                  </a:ext>
                </a:extLst>
              </a:tr>
              <a:tr h="571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한 줄 역사</a:t>
                      </a:r>
                      <a:endParaRPr lang="ko-KR" altLang="en-US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8617"/>
                  </a:ext>
                </a:extLst>
              </a:tr>
              <a:tr h="571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추가 정보 링크</a:t>
                      </a:r>
                      <a:endParaRPr lang="ko-KR" altLang="en-US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144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4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한쪽 모서리가 잘린 사각형 20"/>
          <p:cNvSpPr/>
          <p:nvPr/>
        </p:nvSpPr>
        <p:spPr>
          <a:xfrm>
            <a:off x="3715657" y="3551372"/>
            <a:ext cx="4760686" cy="382497"/>
          </a:xfrm>
          <a:prstGeom prst="snip1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1699" b="-1265"/>
          <a:stretch/>
        </p:blipFill>
        <p:spPr>
          <a:xfrm>
            <a:off x="609600" y="93657"/>
            <a:ext cx="10958285" cy="16621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87" y="1112438"/>
            <a:ext cx="9723120" cy="1848304"/>
          </a:xfrm>
          <a:prstGeom prst="rect">
            <a:avLst/>
          </a:prstGeom>
        </p:spPr>
      </p:pic>
      <p:sp>
        <p:nvSpPr>
          <p:cNvPr id="20" name="한쪽 모서리가 잘린 사각형 19"/>
          <p:cNvSpPr/>
          <p:nvPr/>
        </p:nvSpPr>
        <p:spPr>
          <a:xfrm>
            <a:off x="3715657" y="2774582"/>
            <a:ext cx="4760686" cy="382497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07834" y="1689729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-30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04</a:t>
            </a:r>
            <a:endParaRPr kumimoji="0" lang="ko-KR" altLang="en-US" sz="2800" b="1" i="0" u="none" strike="noStrike" kern="0" cap="none" spc="-30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044461" y="1512037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향후 진행사항</a:t>
            </a:r>
            <a:endParaRPr kumimoji="0" lang="ko-KR" altLang="en-US" sz="4000" b="0" i="0" u="none" strike="noStrike" kern="1200" cap="none" spc="-150" normalizeH="0" baseline="0" noProof="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3667804" y="2713498"/>
            <a:ext cx="4760686" cy="382497"/>
          </a:xfrm>
          <a:prstGeom prst="snip1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1. 5 - 6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주차 진행 피드백</a:t>
            </a:r>
          </a:p>
        </p:txBody>
      </p:sp>
      <p:sp>
        <p:nvSpPr>
          <p:cNvPr id="19" name="한쪽 모서리가 잘린 사각형 18"/>
          <p:cNvSpPr/>
          <p:nvPr/>
        </p:nvSpPr>
        <p:spPr>
          <a:xfrm>
            <a:off x="3667804" y="3482037"/>
            <a:ext cx="4760686" cy="382497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2. 7 - 8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주차 진행 계획</a:t>
            </a:r>
          </a:p>
        </p:txBody>
      </p:sp>
    </p:spTree>
    <p:extLst>
      <p:ext uri="{BB962C8B-B14F-4D97-AF65-F5344CB8AC3E}">
        <p14:creationId xmlns:p14="http://schemas.microsoft.com/office/powerpoint/2010/main" val="275754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728911" y="1862097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ko-KR" altLang="en-US" sz="2000" spc="-150" dirty="0" smtClean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 소개</a:t>
            </a:r>
            <a:endParaRPr lang="ko-KR" altLang="en-US" sz="2000" spc="-15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28911" y="2593617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ko-KR" altLang="en-US" sz="2000" spc="-150" dirty="0" smtClean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로드 맵 </a:t>
            </a:r>
            <a:endParaRPr lang="ko-KR" altLang="en-US" sz="2000" spc="-15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28911" y="3342555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2000" spc="-150" dirty="0" smtClean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5 - 6</a:t>
            </a:r>
            <a:r>
              <a:rPr lang="ko-KR" altLang="en-US" sz="2000" spc="-150" dirty="0" smtClean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주차 간 진행 사항</a:t>
            </a:r>
            <a:endParaRPr lang="ko-KR" altLang="en-US" sz="2000" spc="-15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8911" y="406536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2000" spc="-150" dirty="0" smtClean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7 - 8</a:t>
            </a:r>
            <a:r>
              <a:rPr lang="ko-KR" altLang="en-US" sz="2000" spc="-150" dirty="0" smtClean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주차 간 진행 사항</a:t>
            </a:r>
            <a:r>
              <a:rPr lang="en-US" altLang="ko-KR" sz="2000" spc="-150" dirty="0" smtClean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endParaRPr lang="ko-KR" altLang="en-US" sz="2000" spc="-15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28911" y="4788177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2000" spc="-150" dirty="0" smtClean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Q&amp;A</a:t>
            </a:r>
            <a:endParaRPr lang="ko-KR" altLang="en-US" sz="2000" spc="-15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5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25074" y="451610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-30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04</a:t>
            </a:r>
            <a:endParaRPr kumimoji="0" lang="ko-KR" altLang="en-US" sz="2800" b="1" i="0" u="none" strike="noStrike" kern="0" cap="none" spc="-30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 – 6 </a:t>
            </a:r>
            <a:r>
              <a:rPr kumimoji="0" lang="ko-KR" altLang="en-US" sz="3000" b="0" i="0" u="none" strike="noStrike" kern="1200" cap="none" spc="-150" normalizeH="0" baseline="0" noProof="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 진행 피드백</a:t>
            </a:r>
            <a:endParaRPr kumimoji="0" lang="ko-KR" altLang="en-US" sz="3000" b="0" i="0" u="none" strike="noStrike" kern="1200" cap="none" spc="-150" normalizeH="0" baseline="0" noProof="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한쪽 모서리가 잘린 사각형 4"/>
          <p:cNvSpPr/>
          <p:nvPr/>
        </p:nvSpPr>
        <p:spPr>
          <a:xfrm flipH="1">
            <a:off x="1752783" y="1514902"/>
            <a:ext cx="3302757" cy="409432"/>
          </a:xfrm>
          <a:prstGeom prst="snip1Rect">
            <a:avLst/>
          </a:prstGeom>
          <a:solidFill>
            <a:srgbClr val="1B3666"/>
          </a:solidFill>
          <a:ln>
            <a:solidFill>
              <a:srgbClr val="1B3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가 잘린 사각형 18"/>
          <p:cNvSpPr/>
          <p:nvPr/>
        </p:nvSpPr>
        <p:spPr>
          <a:xfrm flipH="1">
            <a:off x="1607259" y="1344489"/>
            <a:ext cx="3302757" cy="409432"/>
          </a:xfrm>
          <a:prstGeom prst="snip1Rect">
            <a:avLst/>
          </a:prstGeom>
          <a:solidFill>
            <a:srgbClr val="17788B"/>
          </a:solidFill>
          <a:ln>
            <a:solidFill>
              <a:srgbClr val="177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5 - 6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 치 목표 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0" name="한쪽 모서리가 잘린 사각형 19"/>
          <p:cNvSpPr/>
          <p:nvPr/>
        </p:nvSpPr>
        <p:spPr>
          <a:xfrm flipH="1">
            <a:off x="7186866" y="1514902"/>
            <a:ext cx="3302757" cy="409432"/>
          </a:xfrm>
          <a:prstGeom prst="snip1Rect">
            <a:avLst/>
          </a:prstGeom>
          <a:solidFill>
            <a:srgbClr val="17788B"/>
          </a:solidFill>
          <a:ln>
            <a:solidFill>
              <a:srgbClr val="177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 flipH="1">
            <a:off x="7041342" y="1344489"/>
            <a:ext cx="3302757" cy="409432"/>
          </a:xfrm>
          <a:prstGeom prst="snip1Rect">
            <a:avLst/>
          </a:prstGeom>
          <a:solidFill>
            <a:srgbClr val="1B3666"/>
          </a:solidFill>
          <a:ln>
            <a:solidFill>
              <a:srgbClr val="1B3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피드백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07259" y="2265528"/>
            <a:ext cx="3551595" cy="3889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52783" y="2498709"/>
            <a:ext cx="3157233" cy="253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프로토타입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완성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메인화면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구현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서버와 연동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인물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365DB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인물 추천 알고리즘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2" name="이등변 삼각형 21"/>
          <p:cNvSpPr/>
          <p:nvPr/>
        </p:nvSpPr>
        <p:spPr>
          <a:xfrm rot="5400000">
            <a:off x="5941868" y="1433200"/>
            <a:ext cx="504967" cy="409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38028" y="2265528"/>
            <a:ext cx="3551595" cy="3889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41342" y="2498709"/>
            <a:ext cx="3302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캘린더 구현을 제외하고 완성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 발생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프로토타입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완료에 지연에 따라 지연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인물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Dataste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확보 문제로 일정을 미루었음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인물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DB, 365DB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구상 및 데이터 수집 완료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인물 추천 알고리즘은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차 개발 이후로 진행 예정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6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25074" y="604766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latinLnBrk="0" hangingPunct="0">
              <a:spcAft>
                <a:spcPts val="600"/>
              </a:spcAft>
              <a:buSzPct val="100000"/>
            </a:pPr>
            <a:r>
              <a:rPr lang="en-US" altLang="ko-KR" sz="2800" b="1" kern="0" spc="-3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04</a:t>
            </a:r>
            <a:endParaRPr lang="ko-KR" altLang="en-US" sz="2800" b="1" kern="0" spc="-3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000" spc="-15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7 – 8 </a:t>
            </a:r>
            <a:r>
              <a:rPr lang="ko-KR" altLang="en-US" sz="3000" spc="-15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 </a:t>
            </a:r>
            <a:r>
              <a:rPr lang="ko-KR" altLang="en-US" sz="3000" spc="-150" dirty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진행 </a:t>
            </a:r>
            <a:r>
              <a:rPr lang="ko-KR" altLang="en-US" sz="3000" spc="-15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목표</a:t>
            </a:r>
            <a:endParaRPr lang="ko-KR" altLang="en-US" sz="3000" spc="-15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6473" y="3790135"/>
            <a:ext cx="1577545" cy="392752"/>
          </a:xfrm>
          <a:prstGeom prst="rect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A</a:t>
            </a:r>
            <a:endParaRPr lang="en-US" altLang="ko-KR" sz="1704" dirty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06702" y="3790135"/>
            <a:ext cx="1577545" cy="392752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045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en-US" altLang="ko-KR" sz="2045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46929" y="3790135"/>
            <a:ext cx="1577545" cy="392752"/>
          </a:xfrm>
          <a:prstGeom prst="rect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</a:t>
            </a:r>
            <a:endParaRPr lang="en-US" altLang="ko-KR" sz="1704" dirty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87159" y="3790135"/>
            <a:ext cx="1577545" cy="392752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045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en-US" altLang="ko-KR" sz="2045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27388" y="3790135"/>
            <a:ext cx="1540227" cy="392752"/>
          </a:xfrm>
          <a:prstGeom prst="rect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E</a:t>
            </a:r>
            <a:endParaRPr lang="en-US" altLang="ko-KR" sz="1704" dirty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2941066" y="3621754"/>
            <a:ext cx="191045" cy="181147"/>
          </a:xfrm>
          <a:prstGeom prst="triangle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6028490" y="3621754"/>
            <a:ext cx="191045" cy="181147"/>
          </a:xfrm>
          <a:prstGeom prst="triangle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9110226" y="3621754"/>
            <a:ext cx="191045" cy="181147"/>
          </a:xfrm>
          <a:prstGeom prst="triangle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7597786" y="4160373"/>
            <a:ext cx="191045" cy="181147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4479660" y="4160373"/>
            <a:ext cx="191045" cy="181147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5202" y="2230483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137B8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6817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137B8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35427" y="2230483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137B8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6817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137B8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22380" y="2220956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137B8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6817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137B8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07575" y="4481495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137B8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6817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137B8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44694" y="4481495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137B8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6817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137B8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7910" y="2918720"/>
            <a:ext cx="223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ko-KR" altLang="en-US" sz="1600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프로토타입</a:t>
            </a:r>
            <a:r>
              <a:rPr lang="ko-KR" altLang="en-US" sz="160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보완 </a:t>
            </a:r>
            <a:r>
              <a:rPr lang="en-US" altLang="ko-KR" sz="160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캘린더 </a:t>
            </a:r>
            <a:endParaRPr lang="ko-KR" altLang="en-US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9154" y="2918720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ko-KR" altLang="en-US" sz="160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안드로이드 내부 </a:t>
            </a:r>
            <a:r>
              <a:rPr lang="en-US" altLang="ko-KR" sz="160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 </a:t>
            </a:r>
            <a:r>
              <a:rPr lang="ko-KR" altLang="en-US" sz="160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</a:t>
            </a:r>
            <a:endParaRPr lang="ko-KR" altLang="en-US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34066" y="2909193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ko-KR" altLang="en-US" sz="1600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간트</a:t>
            </a:r>
            <a:r>
              <a:rPr lang="ko-KR" altLang="en-US" sz="160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차트 수정</a:t>
            </a:r>
            <a:endParaRPr lang="ko-KR" altLang="en-US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4115" y="5185262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ko-KR" altLang="en-US" sz="160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실제 </a:t>
            </a:r>
            <a:r>
              <a:rPr lang="ko-KR" altLang="en-US" sz="1600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어플</a:t>
            </a:r>
            <a:r>
              <a:rPr lang="ko-KR" altLang="en-US" sz="160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개발 시작</a:t>
            </a:r>
            <a:endParaRPr lang="ko-KR" altLang="en-US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36328" y="5185262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ko-KR" altLang="en-US" sz="160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인물</a:t>
            </a:r>
            <a:r>
              <a:rPr lang="en-US" altLang="ko-KR" sz="160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 </a:t>
            </a:r>
            <a:r>
              <a:rPr lang="ko-KR" altLang="en-US" sz="1600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레이블링</a:t>
            </a:r>
            <a:endParaRPr lang="ko-KR" altLang="en-US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8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417325" y="3119587"/>
            <a:ext cx="130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4000" b="1" dirty="0" smtClean="0">
                <a:ln>
                  <a:solidFill>
                    <a:srgbClr val="2DA2BF">
                      <a:alpha val="0"/>
                    </a:srgbClr>
                  </a:solidFill>
                </a:ln>
                <a:solidFill>
                  <a:srgbClr val="1B3666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Q&amp;A</a:t>
            </a:r>
            <a:endParaRPr lang="en-US" altLang="ko-KR" sz="4000" b="1" dirty="0">
              <a:ln>
                <a:solidFill>
                  <a:srgbClr val="2DA2BF">
                    <a:alpha val="0"/>
                  </a:srgbClr>
                </a:solidFill>
              </a:ln>
              <a:solidFill>
                <a:srgbClr val="1B3666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9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847456" y="3119587"/>
            <a:ext cx="2448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ko-KR" altLang="en-US" sz="4000" b="1" dirty="0">
                <a:ln>
                  <a:solidFill>
                    <a:srgbClr val="2DA2BF">
                      <a:alpha val="0"/>
                    </a:srgbClr>
                  </a:solidFill>
                </a:ln>
                <a:solidFill>
                  <a:srgbClr val="1B3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감사합니다</a:t>
            </a:r>
            <a:endParaRPr lang="en-US" altLang="ko-KR" sz="4000" b="1" dirty="0">
              <a:ln>
                <a:solidFill>
                  <a:srgbClr val="2DA2BF">
                    <a:alpha val="0"/>
                  </a:srgbClr>
                </a:solidFill>
              </a:ln>
              <a:solidFill>
                <a:srgbClr val="1B3666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한쪽 모서리가 잘린 사각형 20"/>
          <p:cNvSpPr/>
          <p:nvPr/>
        </p:nvSpPr>
        <p:spPr>
          <a:xfrm>
            <a:off x="3715657" y="3551372"/>
            <a:ext cx="4760686" cy="382497"/>
          </a:xfrm>
          <a:prstGeom prst="snip1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1699" b="-1265"/>
          <a:stretch/>
        </p:blipFill>
        <p:spPr>
          <a:xfrm>
            <a:off x="609600" y="93657"/>
            <a:ext cx="10958285" cy="16621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87" y="1112438"/>
            <a:ext cx="9723120" cy="1848304"/>
          </a:xfrm>
          <a:prstGeom prst="rect">
            <a:avLst/>
          </a:prstGeom>
        </p:spPr>
      </p:pic>
      <p:sp>
        <p:nvSpPr>
          <p:cNvPr id="20" name="한쪽 모서리가 잘린 사각형 19"/>
          <p:cNvSpPr/>
          <p:nvPr/>
        </p:nvSpPr>
        <p:spPr>
          <a:xfrm>
            <a:off x="3715657" y="2774582"/>
            <a:ext cx="4760686" cy="382497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07834" y="1689729"/>
            <a:ext cx="527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</a:t>
            </a:r>
            <a:r>
              <a:rPr lang="en-US" altLang="ko-KR" sz="2800" b="1" kern="0" spc="-3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1</a:t>
            </a:r>
            <a:endParaRPr lang="ko-KR" altLang="en-US" sz="2800" b="1" kern="0" spc="-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044461" y="1512037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주제</a:t>
            </a:r>
            <a:r>
              <a:rPr lang="en-US" altLang="ko-KR" sz="4000" spc="-15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4000" spc="-15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소개</a:t>
            </a:r>
            <a:endParaRPr lang="ko-KR" altLang="en-US" sz="4000" spc="-15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3667804" y="2713498"/>
            <a:ext cx="4760686" cy="382497"/>
          </a:xfrm>
          <a:prstGeom prst="snip1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 소개</a:t>
            </a:r>
            <a:endParaRPr lang="ko-KR" altLang="en-US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한쪽 모서리가 잘린 사각형 18"/>
          <p:cNvSpPr/>
          <p:nvPr/>
        </p:nvSpPr>
        <p:spPr>
          <a:xfrm>
            <a:off x="3667804" y="3482037"/>
            <a:ext cx="4760686" cy="382497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방향성 재정비</a:t>
            </a:r>
            <a:endParaRPr lang="ko-KR" altLang="en-US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4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67667" y="451610"/>
            <a:ext cx="527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01</a:t>
            </a:r>
            <a:endParaRPr lang="ko-KR" altLang="en-US" sz="2800" b="1" kern="0" spc="-3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64" name="제목 1"/>
          <p:cNvSpPr txBox="1">
            <a:spLocks/>
          </p:cNvSpPr>
          <p:nvPr/>
        </p:nvSpPr>
        <p:spPr>
          <a:xfrm>
            <a:off x="3044460" y="284027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주제 소개</a:t>
            </a:r>
            <a:endParaRPr lang="ko-KR" altLang="en-US" sz="4000" spc="-15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978197" y="3254828"/>
            <a:ext cx="1706905" cy="1722940"/>
          </a:xfrm>
          <a:prstGeom prst="ellipse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능동적</a:t>
            </a:r>
            <a:endParaRPr lang="en-US" altLang="ko-KR" sz="1846" b="1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457200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  <a:endParaRPr lang="ko-KR" altLang="en-US" sz="1846" b="1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870158" y="3254828"/>
            <a:ext cx="1706905" cy="1722940"/>
          </a:xfrm>
          <a:prstGeom prst="ellipse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역사 인물</a:t>
            </a:r>
            <a:endParaRPr lang="ko-KR" altLang="en-US" sz="1846" b="1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311348" y="3254828"/>
            <a:ext cx="1706905" cy="1722940"/>
          </a:xfrm>
          <a:prstGeom prst="ellipse">
            <a:avLst/>
          </a:prstGeom>
          <a:solidFill>
            <a:srgbClr val="1B36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 smtClean="0">
                <a:ln>
                  <a:solidFill>
                    <a:srgbClr val="2DA2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</a:t>
            </a:r>
            <a:r>
              <a:rPr lang="en-US" altLang="ko-KR" sz="1846" b="1" dirty="0" smtClean="0">
                <a:ln>
                  <a:solidFill>
                    <a:srgbClr val="2DA2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ver.</a:t>
            </a:r>
            <a:r>
              <a:rPr lang="ko-KR" altLang="en-US" sz="1846" b="1" dirty="0" smtClean="0">
                <a:ln>
                  <a:solidFill>
                    <a:srgbClr val="2DA2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제공</a:t>
            </a:r>
            <a:endParaRPr lang="ko-KR" altLang="en-US" sz="1846" b="1" dirty="0">
              <a:ln>
                <a:solidFill>
                  <a:srgbClr val="2DA2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419387" y="3254828"/>
            <a:ext cx="1706905" cy="1722940"/>
          </a:xfrm>
          <a:prstGeom prst="ellipse">
            <a:avLst/>
          </a:prstGeom>
          <a:solidFill>
            <a:srgbClr val="1B36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 smtClean="0">
                <a:ln>
                  <a:solidFill>
                    <a:srgbClr val="2DA2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한국사</a:t>
            </a:r>
            <a:endParaRPr lang="en-US" altLang="ko-KR" sz="1846" b="1" dirty="0" smtClean="0">
              <a:ln>
                <a:solidFill>
                  <a:srgbClr val="2DA2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537007" y="3254828"/>
            <a:ext cx="1706905" cy="1722940"/>
          </a:xfrm>
          <a:prstGeom prst="ellipse">
            <a:avLst/>
          </a:prstGeom>
          <a:solidFill>
            <a:srgbClr val="1B36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 smtClean="0">
                <a:ln>
                  <a:solidFill>
                    <a:srgbClr val="2DA2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일기 </a:t>
            </a:r>
            <a:endParaRPr lang="ko-KR" altLang="en-US" sz="1846" b="1" dirty="0">
              <a:ln>
                <a:solidFill>
                  <a:srgbClr val="2DA2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437899" y="1864693"/>
            <a:ext cx="7316201" cy="92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32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&lt;</a:t>
            </a:r>
            <a:r>
              <a:rPr lang="ko-KR" altLang="en-US" sz="32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과거의 오늘</a:t>
            </a:r>
            <a:r>
              <a:rPr lang="en-US" altLang="ko-KR" sz="32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&gt;</a:t>
            </a:r>
            <a:endParaRPr lang="en-US" altLang="ko-KR" sz="320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chemeClr val="accent4">
                  <a:lumMod val="5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핵심 키워드</a:t>
            </a:r>
            <a:endParaRPr lang="ko-KR" altLang="en-US" sz="2400" b="1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0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96696" y="451610"/>
            <a:ext cx="527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latinLnBrk="0" hangingPunct="0">
              <a:spcAft>
                <a:spcPts val="600"/>
              </a:spcAft>
              <a:buSzPct val="100000"/>
            </a:pPr>
            <a:r>
              <a:rPr lang="en-US" altLang="ko-KR" sz="2800" b="1" kern="0" spc="-3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01</a:t>
            </a:r>
            <a:endParaRPr lang="ko-KR" altLang="en-US" sz="2800" b="1" kern="0" spc="-3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059848" y="224303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방향성 재정비</a:t>
            </a:r>
            <a:endParaRPr lang="ko-KR" altLang="en-US" sz="4000" spc="-15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4785947" y="3888128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457200" latinLnBrk="0"/>
            <a:endParaRPr lang="ko-KR" altLang="en-US" sz="1662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7329855" y="3888128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457200" latinLnBrk="0"/>
            <a:endParaRPr lang="ko-KR" altLang="en-US" sz="1662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183424" y="4200253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2186354" y="2550231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4699490" y="4200253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699490" y="2550231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7222882" y="4200253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7222882" y="2550231"/>
            <a:ext cx="2782766" cy="1239715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592266" y="3011826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457200" latinLnBrk="0"/>
            <a:endParaRPr lang="ko-KR" altLang="en-US" sz="1662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5111262" y="3011826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457200" latinLnBrk="0"/>
            <a:endParaRPr lang="ko-KR" altLang="en-US" sz="1662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7622501" y="3011826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457200" latinLnBrk="0"/>
            <a:endParaRPr lang="ko-KR" altLang="en-US" sz="1662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494944" y="3842700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457200" latinLnBrk="0"/>
            <a:endParaRPr lang="ko-KR" altLang="en-US" sz="1662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014672" y="3842700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457200" latinLnBrk="0"/>
            <a:endParaRPr lang="ko-KR" altLang="en-US" sz="1662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8525178" y="3842700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457200" latinLnBrk="0"/>
            <a:endParaRPr lang="ko-KR" altLang="en-US" sz="1662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7144" y="4072255"/>
            <a:ext cx="15905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latinLnBrk="0"/>
            <a:r>
              <a:rPr lang="ko-KR" altLang="en-US" sz="15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한국사에 중심을 둠</a:t>
            </a:r>
            <a:endParaRPr lang="ko-KR" altLang="en-US" sz="150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0067" y="4072255"/>
            <a:ext cx="12426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latinLnBrk="0"/>
            <a:r>
              <a:rPr lang="ko-KR" altLang="en-US" sz="15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일기 기능 접목</a:t>
            </a:r>
            <a:endParaRPr lang="ko-KR" altLang="en-US" sz="150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8791" y="4072255"/>
            <a:ext cx="13676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latinLnBrk="0"/>
            <a:r>
              <a:rPr lang="ko-KR" altLang="en-US" sz="15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추가적 ∙ 구체적 </a:t>
            </a:r>
            <a:endParaRPr lang="en-US" altLang="ko-KR" sz="150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 defTabSz="457200" latinLnBrk="0"/>
            <a:r>
              <a:rPr lang="ko-KR" altLang="en-US" sz="150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역사 정보 제공</a:t>
            </a:r>
            <a:endParaRPr lang="ko-KR" altLang="en-US" sz="150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chemeClr val="accent4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08687" y="3330226"/>
            <a:ext cx="367408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2215" b="1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30088" y="3330226"/>
            <a:ext cx="362600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2215" b="1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7738" y="3330226"/>
            <a:ext cx="349776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2215" b="1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3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1699" b="-1265"/>
          <a:stretch/>
        </p:blipFill>
        <p:spPr>
          <a:xfrm>
            <a:off x="609600" y="93657"/>
            <a:ext cx="10958285" cy="16621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87" y="1112438"/>
            <a:ext cx="9723120" cy="1848304"/>
          </a:xfrm>
          <a:prstGeom prst="rect">
            <a:avLst/>
          </a:prstGeom>
        </p:spPr>
      </p:pic>
      <p:sp>
        <p:nvSpPr>
          <p:cNvPr id="20" name="한쪽 모서리가 잘린 사각형 19"/>
          <p:cNvSpPr/>
          <p:nvPr/>
        </p:nvSpPr>
        <p:spPr>
          <a:xfrm>
            <a:off x="3715657" y="2774582"/>
            <a:ext cx="4760686" cy="382497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07834" y="1689729"/>
            <a:ext cx="527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-30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02</a:t>
            </a:r>
            <a:endParaRPr kumimoji="0" lang="ko-KR" altLang="en-US" sz="2800" b="1" i="0" u="none" strike="noStrike" kern="0" cap="none" spc="-30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044461" y="1512037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로드 맵</a:t>
            </a:r>
            <a:endParaRPr kumimoji="0" lang="ko-KR" altLang="en-US" sz="4000" b="0" i="0" u="none" strike="noStrike" kern="1200" cap="none" spc="-150" normalizeH="0" baseline="0" noProof="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3667804" y="2713498"/>
            <a:ext cx="4760686" cy="382497"/>
          </a:xfrm>
          <a:prstGeom prst="snip1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일정 및 진행사항 </a:t>
            </a:r>
          </a:p>
        </p:txBody>
      </p:sp>
    </p:spTree>
    <p:extLst>
      <p:ext uri="{BB962C8B-B14F-4D97-AF65-F5344CB8AC3E}">
        <p14:creationId xmlns:p14="http://schemas.microsoft.com/office/powerpoint/2010/main" val="24750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2181" y="451610"/>
            <a:ext cx="527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latinLnBrk="0" hangingPunct="0">
              <a:spcAft>
                <a:spcPts val="600"/>
              </a:spcAft>
              <a:buSzPct val="100000"/>
            </a:pPr>
            <a:r>
              <a:rPr lang="en-US" altLang="ko-KR" sz="2800" b="1" kern="0" spc="-30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02</a:t>
            </a:r>
            <a:endParaRPr lang="ko-KR" altLang="en-US" sz="2800" b="1" kern="0" spc="-3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035886" y="257061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일정 및 진행 사항 </a:t>
            </a:r>
            <a:endParaRPr lang="ko-KR" altLang="en-US" sz="4000" spc="-15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09891" y="4006893"/>
            <a:ext cx="8841995" cy="39967"/>
          </a:xfrm>
          <a:prstGeom prst="line">
            <a:avLst/>
          </a:prstGeom>
          <a:ln w="28575">
            <a:solidFill>
              <a:srgbClr val="4C1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눈물 방울 4"/>
          <p:cNvSpPr/>
          <p:nvPr/>
        </p:nvSpPr>
        <p:spPr>
          <a:xfrm rot="19059099">
            <a:off x="3176038" y="4492835"/>
            <a:ext cx="1488852" cy="1512927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846" b="1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눈물 방울 5"/>
          <p:cNvSpPr/>
          <p:nvPr/>
        </p:nvSpPr>
        <p:spPr>
          <a:xfrm rot="19059099">
            <a:off x="7470878" y="4411785"/>
            <a:ext cx="1219229" cy="1237587"/>
          </a:xfrm>
          <a:prstGeom prst="teardrop">
            <a:avLst/>
          </a:prstGeom>
          <a:solidFill>
            <a:srgbClr val="1B36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846" b="1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눈물 방울 6"/>
          <p:cNvSpPr/>
          <p:nvPr/>
        </p:nvSpPr>
        <p:spPr>
          <a:xfrm rot="8100000">
            <a:off x="5469429" y="2440713"/>
            <a:ext cx="1235991" cy="1255135"/>
          </a:xfrm>
          <a:prstGeom prst="teardrop">
            <a:avLst/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눈물 방울 7"/>
          <p:cNvSpPr/>
          <p:nvPr/>
        </p:nvSpPr>
        <p:spPr>
          <a:xfrm rot="8100000">
            <a:off x="1496209" y="2510416"/>
            <a:ext cx="1201250" cy="1172541"/>
          </a:xfrm>
          <a:prstGeom prst="teardrop">
            <a:avLst/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눈물 방울 8"/>
          <p:cNvSpPr/>
          <p:nvPr/>
        </p:nvSpPr>
        <p:spPr>
          <a:xfrm rot="8100000">
            <a:off x="9387467" y="2506118"/>
            <a:ext cx="1203026" cy="1201182"/>
          </a:xfrm>
          <a:prstGeom prst="teardrop">
            <a:avLst/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27981" y="3959174"/>
            <a:ext cx="136035" cy="136035"/>
          </a:xfrm>
          <a:prstGeom prst="ellipse">
            <a:avLst/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879867" y="3984701"/>
            <a:ext cx="136035" cy="13603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846" b="1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21121" y="3910825"/>
            <a:ext cx="136035" cy="136035"/>
          </a:xfrm>
          <a:prstGeom prst="ellipse">
            <a:avLst/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sz="1534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010670" y="4033053"/>
            <a:ext cx="152002" cy="154290"/>
          </a:xfrm>
          <a:prstGeom prst="ellipse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846" b="1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908567" y="3959176"/>
            <a:ext cx="140119" cy="147968"/>
          </a:xfrm>
          <a:prstGeom prst="ellipse">
            <a:avLst/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99523" y="4097005"/>
            <a:ext cx="1855367" cy="390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주제 선정 및 설게</a:t>
            </a:r>
            <a:endParaRPr lang="en-US" altLang="ko-KR" b="1" spc="-6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31359" y="3494054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방향성 재정비 및 </a:t>
            </a:r>
            <a:r>
              <a:rPr lang="ko-KR" altLang="en-US" b="1" spc="-60" dirty="0" err="1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프로토타입</a:t>
            </a:r>
            <a:r>
              <a:rPr lang="ko-KR" altLang="en-US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제작</a:t>
            </a:r>
            <a:endParaRPr lang="en-US" altLang="ko-KR" b="1" spc="-6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45351" y="3324559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서버 연동 </a:t>
            </a:r>
            <a:endParaRPr lang="en-US" altLang="ko-KR" b="1" spc="-6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및 </a:t>
            </a:r>
            <a:endParaRPr lang="en-US" altLang="ko-KR" b="1" spc="-6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동기화 구현</a:t>
            </a:r>
            <a:endParaRPr lang="en-US" altLang="ko-KR" b="1" spc="-6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0655" y="4471186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서버 구현 </a:t>
            </a:r>
            <a:endParaRPr lang="en-US" altLang="ko-KR" b="1" spc="-6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및</a:t>
            </a:r>
            <a:endParaRPr lang="en-US" altLang="ko-KR" b="1" spc="-6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spc="-60" dirty="0" err="1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어플</a:t>
            </a:r>
            <a:r>
              <a:rPr lang="ko-KR" altLang="en-US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개발</a:t>
            </a:r>
            <a:endParaRPr lang="en-US" altLang="ko-KR" b="1" spc="-60" dirty="0" smtClean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64683" y="4188933"/>
            <a:ext cx="1716078" cy="33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최종 발표</a:t>
            </a:r>
            <a:endParaRPr lang="en-US" altLang="ko-KR" b="1" spc="-6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39199" y="2871879"/>
            <a:ext cx="1113602" cy="493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spc="-6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7 – 8 </a:t>
            </a:r>
            <a:r>
              <a:rPr lang="ko-KR" altLang="en-US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</a:t>
            </a:r>
            <a:endParaRPr lang="ko-KR" altLang="en-US" b="1" spc="-6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46036" y="2807593"/>
            <a:ext cx="1301596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– 4 </a:t>
            </a:r>
            <a:r>
              <a:rPr lang="ko-KR" altLang="en-US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endParaRPr lang="en-US" altLang="ko-KR" b="1" spc="-6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1612" y="2871881"/>
            <a:ext cx="978455" cy="607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15 </a:t>
            </a:r>
            <a:r>
              <a:rPr lang="ko-KR" altLang="en-US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</a:t>
            </a:r>
            <a:endParaRPr lang="ko-KR" altLang="en-US" b="1" spc="-6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73976" y="4769582"/>
            <a:ext cx="1547816" cy="974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000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 – 6 </a:t>
            </a:r>
            <a:r>
              <a:rPr lang="ko-KR" altLang="en-US" sz="2000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</a:t>
            </a:r>
            <a:endParaRPr lang="ko-KR" altLang="en-US" sz="2000" b="1" spc="-6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72901" y="4734343"/>
            <a:ext cx="1230232" cy="546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spc="-6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 – 12 </a:t>
            </a:r>
            <a:r>
              <a:rPr lang="ko-KR" altLang="en-US" b="1" spc="-60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</a:t>
            </a:r>
            <a:endParaRPr lang="ko-KR" altLang="en-US" b="1" spc="-60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9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한쪽 모서리가 잘린 사각형 20"/>
          <p:cNvSpPr/>
          <p:nvPr/>
        </p:nvSpPr>
        <p:spPr>
          <a:xfrm>
            <a:off x="3715657" y="3551372"/>
            <a:ext cx="4760686" cy="382497"/>
          </a:xfrm>
          <a:prstGeom prst="snip1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1699" b="-1265"/>
          <a:stretch/>
        </p:blipFill>
        <p:spPr>
          <a:xfrm>
            <a:off x="609600" y="93657"/>
            <a:ext cx="10958285" cy="16621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87" y="1112438"/>
            <a:ext cx="9723120" cy="1848304"/>
          </a:xfrm>
          <a:prstGeom prst="rect">
            <a:avLst/>
          </a:prstGeom>
        </p:spPr>
      </p:pic>
      <p:sp>
        <p:nvSpPr>
          <p:cNvPr id="20" name="한쪽 모서리가 잘린 사각형 19"/>
          <p:cNvSpPr/>
          <p:nvPr/>
        </p:nvSpPr>
        <p:spPr>
          <a:xfrm>
            <a:off x="3715657" y="2774582"/>
            <a:ext cx="4760686" cy="382497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07834" y="1689729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330325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-30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03</a:t>
            </a:r>
            <a:endParaRPr kumimoji="0" lang="ko-KR" altLang="en-US" sz="2800" b="1" i="0" u="none" strike="noStrike" kern="0" cap="none" spc="-30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044461" y="1512037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150" normalizeH="0" baseline="0" noProof="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5 – 6 </a:t>
            </a:r>
            <a:r>
              <a:rPr kumimoji="0" lang="ko-KR" altLang="en-US" sz="4000" b="0" i="0" u="none" strike="noStrike" kern="1200" cap="none" spc="-150" normalizeH="0" baseline="0" noProof="0" dirty="0" smtClean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주차 간 진행 사항</a:t>
            </a:r>
            <a:endParaRPr kumimoji="0" lang="ko-KR" altLang="en-US" sz="4000" b="0" i="0" u="none" strike="noStrike" kern="1200" cap="none" spc="-150" normalizeH="0" baseline="0" noProof="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3667804" y="2713498"/>
            <a:ext cx="4760686" cy="382497"/>
          </a:xfrm>
          <a:prstGeom prst="snip1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전면적인 진행사항</a:t>
            </a:r>
          </a:p>
        </p:txBody>
      </p:sp>
      <p:sp>
        <p:nvSpPr>
          <p:cNvPr id="19" name="한쪽 모서리가 잘린 사각형 18"/>
          <p:cNvSpPr/>
          <p:nvPr/>
        </p:nvSpPr>
        <p:spPr>
          <a:xfrm>
            <a:off x="3667804" y="3482037"/>
            <a:ext cx="4760686" cy="382497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2. UI </a:t>
            </a:r>
            <a:r>
              <a:rPr lang="en-US" altLang="ko-KR" sz="2000" dirty="0" smtClean="0"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PROTOTYPE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3715657" y="4250576"/>
            <a:ext cx="4760686" cy="382497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1" name="한쪽 모서리가 잘린 사각형 10"/>
          <p:cNvSpPr/>
          <p:nvPr/>
        </p:nvSpPr>
        <p:spPr>
          <a:xfrm>
            <a:off x="3667804" y="4189492"/>
            <a:ext cx="4760686" cy="382497"/>
          </a:xfrm>
          <a:prstGeom prst="snip1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3. DATA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수집 및 처리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3715657" y="4955761"/>
            <a:ext cx="4760686" cy="382497"/>
          </a:xfrm>
          <a:prstGeom prst="snip1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3667804" y="4886426"/>
            <a:ext cx="4760686" cy="382497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4. DB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구상</a:t>
            </a:r>
          </a:p>
        </p:txBody>
      </p:sp>
    </p:spTree>
    <p:extLst>
      <p:ext uri="{BB962C8B-B14F-4D97-AF65-F5344CB8AC3E}">
        <p14:creationId xmlns:p14="http://schemas.microsoft.com/office/powerpoint/2010/main" val="42390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2181" y="586321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latinLnBrk="0" hangingPunct="0">
              <a:spcAft>
                <a:spcPts val="600"/>
              </a:spcAft>
              <a:buSzPct val="100000"/>
            </a:pPr>
            <a:r>
              <a:rPr lang="en-US" altLang="ko-KR" sz="2800" b="1" kern="0" spc="-3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03</a:t>
            </a:r>
            <a:endParaRPr lang="ko-KR" altLang="en-US" sz="2800" b="1" kern="0" spc="-3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 spc="-150" dirty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 – 6 </a:t>
            </a:r>
            <a:r>
              <a:rPr lang="ko-KR" altLang="en-US" sz="3200" spc="-150" dirty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 간 진행 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99625" y="3168918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&amp; DATA</a:t>
            </a:r>
            <a:endParaRPr lang="en-US" altLang="ko-KR" sz="16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69554" y="3168918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방향성</a:t>
            </a:r>
            <a:endParaRPr lang="en-US" altLang="ko-KR" sz="16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82841" y="3168918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en-US" altLang="ko-KR" sz="16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67836" y="3624670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defTabSz="45720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en-US" altLang="ko-KR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MySQL </a:t>
            </a:r>
            <a:r>
              <a:rPr lang="ko-KR" altLang="en-US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</a:t>
            </a:r>
            <a:r>
              <a:rPr lang="en-US" altLang="ko-KR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SQLite </a:t>
            </a:r>
            <a:r>
              <a:rPr lang="ko-KR" altLang="en-US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사용으로 변경</a:t>
            </a:r>
            <a:endParaRPr lang="en-US" altLang="ko-KR" spc="-60" dirty="0" smtClean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58270" indent="-158270" defTabSz="45720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인물</a:t>
            </a:r>
            <a:r>
              <a:rPr lang="en-US" altLang="ko-KR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DB, 365DB</a:t>
            </a:r>
            <a:r>
              <a:rPr lang="ko-KR" altLang="en-US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스키마 구상</a:t>
            </a:r>
            <a:endParaRPr lang="en-US" altLang="ko-KR" spc="-60" dirty="0" smtClean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58270" indent="-158270" defTabSz="45720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en-US" altLang="ko-KR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</a:t>
            </a:r>
            <a:r>
              <a:rPr lang="ko-KR" altLang="en-US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</a:t>
            </a:r>
            <a:r>
              <a:rPr lang="ko-KR" altLang="en-US" spc="-60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endParaRPr lang="en-US" altLang="ko-KR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49708" y="3624670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defTabSz="45720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한국사 정보 제공을 중심으로 일기 기능 접목</a:t>
            </a:r>
            <a:endParaRPr lang="en-US" altLang="ko-KR" spc="-60" dirty="0" smtClean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58270" indent="-158270" defTabSz="45720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요구사항 정의서</a:t>
            </a:r>
            <a:r>
              <a:rPr lang="en-US" altLang="ko-KR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pc="-60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유즈케이스</a:t>
            </a:r>
            <a:r>
              <a:rPr lang="ko-KR" altLang="en-US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pc="-60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재작성</a:t>
            </a:r>
            <a:endParaRPr lang="en-US" altLang="ko-KR" spc="-60" dirty="0" smtClean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58270" indent="-158270" defTabSz="45720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pc="-60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</a:t>
            </a:r>
            <a:r>
              <a:rPr lang="ko-KR" altLang="en-US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연동</a:t>
            </a:r>
            <a:endParaRPr lang="en-US" altLang="ko-KR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80925" y="3624670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defTabSz="45720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pc="-60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프로토타입</a:t>
            </a:r>
            <a:r>
              <a:rPr lang="en-US" altLang="ko-KR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1</a:t>
            </a:r>
            <a:r>
              <a:rPr lang="ko-KR" altLang="en-US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차 구현</a:t>
            </a:r>
            <a:endParaRPr lang="en-US" altLang="ko-KR" spc="-60" dirty="0" smtClean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58270" indent="-158270" defTabSz="45720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en-US" altLang="ko-KR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UI </a:t>
            </a:r>
            <a:r>
              <a:rPr lang="ko-KR" altLang="en-US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전면</a:t>
            </a:r>
            <a:r>
              <a:rPr lang="en-US" altLang="ko-KR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pc="-6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수정</a:t>
            </a:r>
            <a:endParaRPr lang="en-US" altLang="ko-KR" spc="-60" dirty="0" smtClean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58270" indent="-158270" defTabSz="45720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endParaRPr lang="en-US" altLang="ko-KR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56267" y="5707239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9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69554" y="5707239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6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82841" y="5707239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6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66912" y="2357207"/>
            <a:ext cx="5417602" cy="513294"/>
          </a:xfrm>
          <a:prstGeom prst="rect">
            <a:avLst/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400" b="1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2400" b="1" dirty="0" smtClean="0">
                <a:ln>
                  <a:solidFill>
                    <a:srgbClr val="2DA2B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전면적인 진행사항</a:t>
            </a:r>
            <a:endParaRPr lang="ko-KR" altLang="en-US" sz="2400" b="1" dirty="0">
              <a:ln>
                <a:solidFill>
                  <a:srgbClr val="2DA2BF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1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2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3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1163</Words>
  <Application>Microsoft Office PowerPoint</Application>
  <PresentationFormat>와이드스크린</PresentationFormat>
  <Paragraphs>299</Paragraphs>
  <Slides>23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13</vt:i4>
      </vt:variant>
      <vt:variant>
        <vt:lpstr>슬라이드 제목</vt:lpstr>
      </vt:variant>
      <vt:variant>
        <vt:i4>23</vt:i4>
      </vt:variant>
    </vt:vector>
  </HeadingPairs>
  <TitlesOfParts>
    <vt:vector size="44" baseType="lpstr">
      <vt:lpstr>HY견고딕</vt:lpstr>
      <vt:lpstr>경기천년제목 Light</vt:lpstr>
      <vt:lpstr>경기천년제목 Medium</vt:lpstr>
      <vt:lpstr>경기천년제목V Bold</vt:lpstr>
      <vt:lpstr>나눔바른고딕</vt:lpstr>
      <vt:lpstr>맑은 고딕</vt:lpstr>
      <vt:lpstr>Arial</vt:lpstr>
      <vt:lpstr>Times New Roman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9_디자인 사용자 지정</vt:lpstr>
      <vt:lpstr>10_디자인 사용자 지정</vt:lpstr>
      <vt:lpstr>11_디자인 사용자 지정</vt:lpstr>
      <vt:lpstr>12_디자인 사용자 지정</vt:lpstr>
      <vt:lpstr>13_디자인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수영</dc:creator>
  <cp:lastModifiedBy>김 수영</cp:lastModifiedBy>
  <cp:revision>31</cp:revision>
  <dcterms:created xsi:type="dcterms:W3CDTF">2019-10-13T12:40:03Z</dcterms:created>
  <dcterms:modified xsi:type="dcterms:W3CDTF">2019-10-14T01:04:37Z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