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80" r:id="rId4"/>
    <p:sldId id="285" r:id="rId5"/>
    <p:sldId id="267" r:id="rId6"/>
    <p:sldId id="289" r:id="rId7"/>
    <p:sldId id="290" r:id="rId8"/>
    <p:sldId id="291" r:id="rId9"/>
    <p:sldId id="303" r:id="rId10"/>
    <p:sldId id="292" r:id="rId11"/>
    <p:sldId id="293" r:id="rId12"/>
    <p:sldId id="294" r:id="rId13"/>
    <p:sldId id="295" r:id="rId14"/>
    <p:sldId id="310" r:id="rId15"/>
    <p:sldId id="305" r:id="rId16"/>
    <p:sldId id="306" r:id="rId17"/>
    <p:sldId id="307" r:id="rId18"/>
    <p:sldId id="309" r:id="rId19"/>
    <p:sldId id="308" r:id="rId20"/>
    <p:sldId id="314" r:id="rId21"/>
    <p:sldId id="316" r:id="rId22"/>
    <p:sldId id="312" r:id="rId23"/>
    <p:sldId id="313" r:id="rId24"/>
    <p:sldId id="311" r:id="rId25"/>
    <p:sldId id="318" r:id="rId26"/>
    <p:sldId id="297" r:id="rId27"/>
    <p:sldId id="317" r:id="rId28"/>
    <p:sldId id="298" r:id="rId29"/>
    <p:sldId id="299" r:id="rId30"/>
    <p:sldId id="300" r:id="rId31"/>
    <p:sldId id="263" r:id="rId32"/>
    <p:sldId id="301" r:id="rId33"/>
    <p:sldId id="272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1CC"/>
    <a:srgbClr val="FEAC86"/>
    <a:srgbClr val="FF8687"/>
    <a:srgbClr val="3C3D46"/>
    <a:srgbClr val="FEDECE"/>
    <a:srgbClr val="FFAB94"/>
    <a:srgbClr val="DCB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E19F4-A407-444C-800F-B5240F784089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82042-EE7C-46AA-85A2-98962B83C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4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조금다른생각과함께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다른미래를바라보고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결국은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성공적인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</a:t>
            </a:r>
            <a:r>
              <a:rPr lang="ko-KR" alt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신박한아이들의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모임 </a:t>
            </a:r>
            <a:r>
              <a:rPr lang="ko-KR" alt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싸드입니다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2CE5D-D7B0-4FDC-8555-33D65E78C7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9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6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63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0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98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90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D3A2-CC43-4E59-BD51-788B4B4D9C58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3071243/fileData.do" TargetMode="External"/><Relationship Id="rId2" Type="http://schemas.openxmlformats.org/officeDocument/2006/relationships/hyperlink" Target="https://www.data.go.kr/dataset/3059496/fileData.do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encykorea.aks.ac.kr/" TargetMode="External"/><Relationship Id="rId4" Type="http://schemas.openxmlformats.org/officeDocument/2006/relationships/hyperlink" Target="http://people.aks.ac.kr/index.ak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s.history.go.kr/fro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7048"/>
          <a:stretch/>
        </p:blipFill>
        <p:spPr>
          <a:xfrm>
            <a:off x="0" y="-29030"/>
            <a:ext cx="12192000" cy="690880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213908" y="3033483"/>
            <a:ext cx="5733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13908" y="3757971"/>
            <a:ext cx="5733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23083" y="3804372"/>
            <a:ext cx="414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MJ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7163" y="3041784"/>
            <a:ext cx="57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2CEC47-9DB3-4B02-BAFB-D7996FCD2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87" y="0"/>
            <a:ext cx="419328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61F3A2-5507-425A-971C-278B6273E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4" y="0"/>
            <a:ext cx="4193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9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C88D0B-A1C9-46ED-9CF4-120B4B5C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4" y="261495"/>
            <a:ext cx="3791479" cy="6335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7DE042-DCC7-47E9-BCB8-AB847FB1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36" y="261495"/>
            <a:ext cx="3762900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1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4D94E-3BCC-4E15-8178-C66B80BCB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18" y="290074"/>
            <a:ext cx="3772426" cy="6277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E0C3B1-B6FF-4FE8-897B-50D6413D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77" y="271021"/>
            <a:ext cx="3801005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DB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1567E-9287-4677-8474-03F65EDADAAD}"/>
              </a:ext>
            </a:extLst>
          </p:cNvPr>
          <p:cNvSpPr/>
          <p:nvPr/>
        </p:nvSpPr>
        <p:spPr>
          <a:xfrm>
            <a:off x="4032514" y="1565892"/>
            <a:ext cx="71135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Browser for SQLite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6A30F-A6AC-49A4-B485-B5CD1D168C62}"/>
              </a:ext>
            </a:extLst>
          </p:cNvPr>
          <p:cNvSpPr txBox="1"/>
          <p:nvPr/>
        </p:nvSpPr>
        <p:spPr>
          <a:xfrm>
            <a:off x="3920321" y="3367696"/>
            <a:ext cx="733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SQLite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DB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관리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Tool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A014F-B577-4E96-9B62-5E871EF54AFB}"/>
              </a:ext>
            </a:extLst>
          </p:cNvPr>
          <p:cNvSpPr txBox="1"/>
          <p:nvPr/>
        </p:nvSpPr>
        <p:spPr>
          <a:xfrm>
            <a:off x="3920321" y="4096225"/>
            <a:ext cx="733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CSV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파일로부터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import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하여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DB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4A2D-016E-44CD-9987-033567E2985D}"/>
              </a:ext>
            </a:extLst>
          </p:cNvPr>
          <p:cNvSpPr txBox="1"/>
          <p:nvPr/>
        </p:nvSpPr>
        <p:spPr>
          <a:xfrm>
            <a:off x="3920320" y="4824754"/>
            <a:ext cx="733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365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인물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, 2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개의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DB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37256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B41025-CE14-4240-9975-3C39425F87CF}"/>
              </a:ext>
            </a:extLst>
          </p:cNvPr>
          <p:cNvPicPr/>
          <p:nvPr/>
        </p:nvPicPr>
        <p:blipFill rotWithShape="1">
          <a:blip r:embed="rId2"/>
          <a:srcRect t="3875" r="169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665D52-4392-4361-B071-84458BC418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9136" y="385010"/>
            <a:ext cx="5342021" cy="60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4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361EF-32E9-4B44-90F1-AB45A121588E}"/>
              </a:ext>
            </a:extLst>
          </p:cNvPr>
          <p:cNvPicPr/>
          <p:nvPr/>
        </p:nvPicPr>
        <p:blipFill rotWithShape="1">
          <a:blip r:embed="rId2"/>
          <a:srcRect t="327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2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0530D5-9BC3-40A6-83F7-31D7E40D59E8}"/>
              </a:ext>
            </a:extLst>
          </p:cNvPr>
          <p:cNvPicPr/>
          <p:nvPr/>
        </p:nvPicPr>
        <p:blipFill rotWithShape="1">
          <a:blip r:embed="rId2"/>
          <a:srcRect r="29695"/>
          <a:stretch/>
        </p:blipFill>
        <p:spPr>
          <a:xfrm>
            <a:off x="585537" y="0"/>
            <a:ext cx="11020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단어 추출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592E01-231C-497B-AFC5-565D4130E5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3262" y="2352968"/>
            <a:ext cx="5455917" cy="377822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1965E13A-8E4A-478A-BF6E-A856418B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3" y="2536525"/>
            <a:ext cx="5455917" cy="341110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14EED-CFDF-4969-9A62-1FA7665E30AB}"/>
              </a:ext>
            </a:extLst>
          </p:cNvPr>
          <p:cNvSpPr txBox="1"/>
          <p:nvPr/>
        </p:nvSpPr>
        <p:spPr>
          <a:xfrm>
            <a:off x="4719823" y="-92109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단어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34147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0" y="24435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단어 추출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1B5B3-BC29-46DC-A39F-FF1973AD43B3}"/>
              </a:ext>
            </a:extLst>
          </p:cNvPr>
          <p:cNvSpPr txBox="1"/>
          <p:nvPr/>
        </p:nvSpPr>
        <p:spPr>
          <a:xfrm>
            <a:off x="2199137" y="1555332"/>
            <a:ext cx="779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Term Frequency - Inverse Document Frequency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2600-4C66-486D-8A5F-0FC25ED7CA16}"/>
              </a:ext>
            </a:extLst>
          </p:cNvPr>
          <p:cNvSpPr txBox="1"/>
          <p:nvPr/>
        </p:nvSpPr>
        <p:spPr>
          <a:xfrm>
            <a:off x="2199137" y="2701461"/>
            <a:ext cx="779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정보 검색</a:t>
            </a:r>
            <a:r>
              <a:rPr lang="en-US" altLang="ko-KR" sz="2800" dirty="0"/>
              <a:t>,</a:t>
            </a:r>
            <a:r>
              <a:rPr lang="ko-KR" altLang="en-US" sz="2800" dirty="0"/>
              <a:t> 텍스트 마이닝에서 이용하는 가중치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8C75BF-7CE2-4041-B00A-9913EF08F10F}"/>
              </a:ext>
            </a:extLst>
          </p:cNvPr>
          <p:cNvSpPr txBox="1"/>
          <p:nvPr/>
        </p:nvSpPr>
        <p:spPr>
          <a:xfrm>
            <a:off x="1915360" y="3670279"/>
            <a:ext cx="83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특정 문서내에 어떤 단어가 얼마나 중요한지 추출함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A8463-4529-4615-A099-5C96F3C83B61}"/>
              </a:ext>
            </a:extLst>
          </p:cNvPr>
          <p:cNvSpPr txBox="1"/>
          <p:nvPr/>
        </p:nvSpPr>
        <p:spPr>
          <a:xfrm>
            <a:off x="3742747" y="4639097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문서들 간의 유사도 판단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6302D3-2685-4125-8373-A0D82D37D25F}"/>
              </a:ext>
            </a:extLst>
          </p:cNvPr>
          <p:cNvSpPr/>
          <p:nvPr/>
        </p:nvSpPr>
        <p:spPr>
          <a:xfrm>
            <a:off x="4920036" y="670813"/>
            <a:ext cx="2351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TF/IDF</a:t>
            </a:r>
            <a:endParaRPr lang="ko-KR" altLang="en-US" sz="54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D5DAC-88C1-47EE-8F36-50F4699BE439}"/>
              </a:ext>
            </a:extLst>
          </p:cNvPr>
          <p:cNvSpPr txBox="1"/>
          <p:nvPr/>
        </p:nvSpPr>
        <p:spPr>
          <a:xfrm>
            <a:off x="3742747" y="5496223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TF-IDF</a:t>
            </a:r>
            <a:r>
              <a:rPr lang="ko-KR" altLang="en-US" sz="2800" dirty="0"/>
              <a:t> 값 </a:t>
            </a:r>
            <a:r>
              <a:rPr lang="en-US" altLang="ko-KR" sz="2800" dirty="0"/>
              <a:t>= TF X IDF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314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321733" y="981091"/>
            <a:ext cx="4092951" cy="162445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TF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1567E-9287-4677-8474-03F65EDADAAD}"/>
              </a:ext>
            </a:extLst>
          </p:cNvPr>
          <p:cNvSpPr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단어 빈도</a:t>
            </a:r>
            <a:r>
              <a:rPr lang="en-US" altLang="ko-KR" sz="2000" kern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, term frequency</a:t>
            </a: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특정 단어가 문서내에 얼마나 </a:t>
            </a:r>
            <a:endParaRPr lang="en-US" altLang="ko-KR" sz="20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kern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자주 등장하는지 나타내는 값</a:t>
            </a:r>
            <a:endParaRPr lang="en-US" altLang="ko-KR" sz="20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값이 증가함에 따라 </a:t>
            </a:r>
            <a:endParaRPr lang="en-US" altLang="ko-KR" sz="20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kern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해당 단어의 중요도 또한 증가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6D043FD-F304-417C-88FC-7610DE68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88" y="467256"/>
            <a:ext cx="5261875" cy="576644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67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78C02B-C903-4C0E-B42D-0FE3E96F5CE3}"/>
              </a:ext>
            </a:extLst>
          </p:cNvPr>
          <p:cNvGrpSpPr/>
          <p:nvPr/>
        </p:nvGrpSpPr>
        <p:grpSpPr>
          <a:xfrm>
            <a:off x="8444394" y="3773433"/>
            <a:ext cx="2844938" cy="3170099"/>
            <a:chOff x="472367" y="2111972"/>
            <a:chExt cx="3060164" cy="87834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1832C5-5205-42D0-AF76-66D2C4EB8409}"/>
                </a:ext>
              </a:extLst>
            </p:cNvPr>
            <p:cNvSpPr txBox="1"/>
            <p:nvPr/>
          </p:nvSpPr>
          <p:spPr>
            <a:xfrm>
              <a:off x="1799291" y="2111972"/>
              <a:ext cx="1733240" cy="878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0" b="1" dirty="0">
                  <a:solidFill>
                    <a:schemeClr val="accent1">
                      <a:alpha val="40000"/>
                    </a:schemeClr>
                  </a:solidFill>
                </a:rPr>
                <a:t>J</a:t>
              </a:r>
              <a:endParaRPr lang="ko-KR" altLang="en-US" sz="20000" b="1" dirty="0">
                <a:solidFill>
                  <a:schemeClr val="accent1">
                    <a:alpha val="40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95A419-6347-434A-965C-3ECADC1E802F}"/>
                </a:ext>
              </a:extLst>
            </p:cNvPr>
            <p:cNvSpPr txBox="1"/>
            <p:nvPr/>
          </p:nvSpPr>
          <p:spPr>
            <a:xfrm>
              <a:off x="472367" y="2321950"/>
              <a:ext cx="3060164" cy="793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0" b="1" dirty="0">
                  <a:solidFill>
                    <a:schemeClr val="accent3">
                      <a:alpha val="40000"/>
                    </a:schemeClr>
                  </a:solidFill>
                </a:rPr>
                <a:t>M</a:t>
              </a:r>
              <a:endParaRPr lang="ko-KR" altLang="en-US" sz="18000" b="1" dirty="0">
                <a:solidFill>
                  <a:schemeClr val="accent3">
                    <a:alpha val="4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D86EC7-B274-4479-92E8-B01B12189358}"/>
              </a:ext>
            </a:extLst>
          </p:cNvPr>
          <p:cNvSpPr txBox="1"/>
          <p:nvPr/>
        </p:nvSpPr>
        <p:spPr>
          <a:xfrm>
            <a:off x="1370289" y="5167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39591D-8CEE-4150-90ED-AB2B2074531B}"/>
              </a:ext>
            </a:extLst>
          </p:cNvPr>
          <p:cNvGrpSpPr/>
          <p:nvPr/>
        </p:nvGrpSpPr>
        <p:grpSpPr>
          <a:xfrm>
            <a:off x="707063" y="2249602"/>
            <a:ext cx="4508601" cy="523220"/>
            <a:chOff x="686289" y="1796902"/>
            <a:chExt cx="4508601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BF4019-7159-4D3B-888E-C09F8960CB43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192D91-470E-4517-9E22-0C9F378A70A0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CFBE62-71F9-422A-BA57-FE223CABECC2}"/>
                </a:ext>
              </a:extLst>
            </p:cNvPr>
            <p:cNvSpPr txBox="1"/>
            <p:nvPr/>
          </p:nvSpPr>
          <p:spPr>
            <a:xfrm>
              <a:off x="1605446" y="1796902"/>
              <a:ext cx="3589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일정 및 진행사항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8B2743-8DD0-4DE8-BE34-BD8E607BD6AB}"/>
              </a:ext>
            </a:extLst>
          </p:cNvPr>
          <p:cNvGrpSpPr/>
          <p:nvPr/>
        </p:nvGrpSpPr>
        <p:grpSpPr>
          <a:xfrm>
            <a:off x="723428" y="3230349"/>
            <a:ext cx="2727665" cy="523220"/>
            <a:chOff x="686289" y="1796902"/>
            <a:chExt cx="2727665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8878EA-95A8-4F42-8649-9DA27E2D6B9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905EA5-DE99-4B9C-845E-2CB64EEA645A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EE355B-8AF1-4E27-AB01-B557B507F51C}"/>
                </a:ext>
              </a:extLst>
            </p:cNvPr>
            <p:cNvSpPr txBox="1"/>
            <p:nvPr/>
          </p:nvSpPr>
          <p:spPr>
            <a:xfrm>
              <a:off x="1605446" y="1796902"/>
              <a:ext cx="1808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7-8</a:t>
              </a:r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주차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98F8AF-CAD6-4DBF-A821-3174B1C8D247}"/>
              </a:ext>
            </a:extLst>
          </p:cNvPr>
          <p:cNvGrpSpPr/>
          <p:nvPr/>
        </p:nvGrpSpPr>
        <p:grpSpPr>
          <a:xfrm>
            <a:off x="712718" y="4211096"/>
            <a:ext cx="3004984" cy="523220"/>
            <a:chOff x="686289" y="1796902"/>
            <a:chExt cx="3004984" cy="52322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67DF95-220F-4D10-807C-40CAD8881AE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C42E44-40B3-4F49-89AA-7F9EE3133AE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91C052-BD15-4C37-814D-262AD23C56CE}"/>
                </a:ext>
              </a:extLst>
            </p:cNvPr>
            <p:cNvSpPr txBox="1"/>
            <p:nvPr/>
          </p:nvSpPr>
          <p:spPr>
            <a:xfrm>
              <a:off x="1605446" y="1796902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9-10</a:t>
              </a:r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주차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C29418-1509-4444-982C-6321B3D5892E}"/>
              </a:ext>
            </a:extLst>
          </p:cNvPr>
          <p:cNvGrpSpPr/>
          <p:nvPr/>
        </p:nvGrpSpPr>
        <p:grpSpPr>
          <a:xfrm>
            <a:off x="707063" y="5191843"/>
            <a:ext cx="2091273" cy="523220"/>
            <a:chOff x="686289" y="1796902"/>
            <a:chExt cx="2091273" cy="5232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ECB4C8-F77D-491A-877D-6F5A3D869EDF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21EE33-8A69-4C01-9F58-92FD70E8C5B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E73624-9697-4BF0-92B4-1BDE2EF6D5BE}"/>
                </a:ext>
              </a:extLst>
            </p:cNvPr>
            <p:cNvSpPr txBox="1"/>
            <p:nvPr/>
          </p:nvSpPr>
          <p:spPr>
            <a:xfrm>
              <a:off x="1605446" y="1796902"/>
              <a:ext cx="1172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Q&amp;A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92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321733" y="981091"/>
            <a:ext cx="4092951" cy="162445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Arial"/>
                <a:ea typeface="+mj-ea"/>
              </a:rPr>
              <a:t>DF/IDF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1567E-9287-4677-8474-03F65EDADAAD}"/>
              </a:ext>
            </a:extLst>
          </p:cNvPr>
          <p:cNvSpPr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문서 빈도</a:t>
            </a:r>
            <a:r>
              <a:rPr lang="en-US" altLang="ko-KR" b="1" dirty="0">
                <a:solidFill>
                  <a:schemeClr val="bg1"/>
                </a:solidFill>
              </a:rPr>
              <a:t>, document frequency</a:t>
            </a: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단어 자체가 </a:t>
            </a:r>
            <a:r>
              <a:rPr lang="ko-KR" altLang="en-US" b="1" dirty="0" err="1">
                <a:solidFill>
                  <a:schemeClr val="bg1"/>
                </a:solidFill>
              </a:rPr>
              <a:t>문서군</a:t>
            </a:r>
            <a:r>
              <a:rPr lang="ko-KR" altLang="en-US" b="1" dirty="0">
                <a:solidFill>
                  <a:schemeClr val="bg1"/>
                </a:solidFill>
              </a:rPr>
              <a:t> 내에서 자주 사용 되는 경우 해당 단어가 흔하게 등장 하는 것을 의미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즉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특정 단어 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ko-KR" altLang="en-US" b="1" dirty="0">
                <a:solidFill>
                  <a:schemeClr val="bg1"/>
                </a:solidFill>
              </a:rPr>
              <a:t>가 등장한 문서의 수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IDF</a:t>
            </a:r>
            <a:r>
              <a:rPr lang="ko-KR" altLang="en-US" b="1" dirty="0">
                <a:solidFill>
                  <a:schemeClr val="bg1"/>
                </a:solidFill>
              </a:rPr>
              <a:t>는 </a:t>
            </a:r>
            <a:r>
              <a:rPr lang="en-US" altLang="ko-KR" b="1" dirty="0">
                <a:solidFill>
                  <a:schemeClr val="bg1"/>
                </a:solidFill>
              </a:rPr>
              <a:t>DF</a:t>
            </a:r>
            <a:r>
              <a:rPr lang="ko-KR" altLang="en-US" b="1" dirty="0">
                <a:solidFill>
                  <a:schemeClr val="bg1"/>
                </a:solidFill>
              </a:rPr>
              <a:t>값의 역수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반비례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로</a:t>
            </a:r>
            <a:r>
              <a:rPr lang="en-US" altLang="ko-KR" b="1" dirty="0">
                <a:solidFill>
                  <a:schemeClr val="bg1"/>
                </a:solidFill>
              </a:rPr>
              <a:t>, Inverse document frequency</a:t>
            </a:r>
          </a:p>
          <a:p>
            <a:pPr lv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한 단어가 문서 집한 전체에서 얼마나 공통적으로 나타나는지 나타내는 수치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B254F-A875-443C-BF61-837A2B7C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61" y="1455064"/>
            <a:ext cx="6963337" cy="4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0F-F055-4303-8D8C-E0132109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41C18-D785-4372-8548-63E8F2F51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81" y="1822450"/>
            <a:ext cx="51816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corpus = ['</a:t>
            </a:r>
            <a:r>
              <a:rPr lang="ko-KR" altLang="en-US" dirty="0" err="1">
                <a:latin typeface="+mn-ea"/>
              </a:rPr>
              <a:t>생졸년</a:t>
            </a:r>
            <a:r>
              <a:rPr lang="ko-KR" altLang="en-US" dirty="0">
                <a:latin typeface="+mn-ea"/>
              </a:rPr>
              <a:t> 미상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부여의 왕</a:t>
            </a:r>
            <a:r>
              <a:rPr lang="en-US" altLang="ko-KR" dirty="0">
                <a:latin typeface="+mn-ea"/>
              </a:rPr>
              <a:t>.','</a:t>
            </a:r>
            <a:r>
              <a:rPr lang="ko-KR" altLang="en-US" dirty="0">
                <a:latin typeface="+mn-ea"/>
              </a:rPr>
              <a:t>서기전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세기에 활동한 것으로 보이며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그의 행적은 고구려 시조인 동명성왕의 신화를 전하고 있는 </a:t>
            </a:r>
            <a:r>
              <a:rPr lang="en-US" altLang="ko-KR" dirty="0">
                <a:latin typeface="+mn-ea"/>
              </a:rPr>
              <a:t>『</a:t>
            </a:r>
            <a:r>
              <a:rPr lang="ko-KR" altLang="en-US" dirty="0">
                <a:latin typeface="+mn-ea"/>
              </a:rPr>
              <a:t>삼국사기</a:t>
            </a:r>
            <a:r>
              <a:rPr lang="en-US" altLang="ko-KR" dirty="0">
                <a:latin typeface="+mn-ea"/>
              </a:rPr>
              <a:t>』‧『</a:t>
            </a:r>
            <a:r>
              <a:rPr lang="ko-KR" altLang="en-US" dirty="0">
                <a:latin typeface="+mn-ea"/>
              </a:rPr>
              <a:t>삼국유사</a:t>
            </a:r>
            <a:r>
              <a:rPr lang="en-US" altLang="ko-KR" dirty="0">
                <a:latin typeface="+mn-ea"/>
              </a:rPr>
              <a:t>』, </a:t>
            </a:r>
            <a:r>
              <a:rPr lang="ko-KR" altLang="en-US" dirty="0">
                <a:latin typeface="+mn-ea"/>
              </a:rPr>
              <a:t>그리고 이규보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李奎報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「동명왕편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東明王篇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」에 전해지고 있다</a:t>
            </a:r>
            <a:r>
              <a:rPr lang="en-US" altLang="ko-KR" dirty="0">
                <a:latin typeface="+mn-ea"/>
              </a:rPr>
              <a:t>.',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     '</a:t>
            </a:r>
            <a:r>
              <a:rPr lang="ko-KR" altLang="en-US" dirty="0" err="1">
                <a:latin typeface="+mn-ea"/>
              </a:rPr>
              <a:t>부여왕</a:t>
            </a:r>
            <a:r>
              <a:rPr lang="ko-KR" altLang="en-US" dirty="0">
                <a:latin typeface="+mn-ea"/>
              </a:rPr>
              <a:t> 해부루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解夫婁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는 늙도록 아들이 없어 산천에 후사를 구하러 다녔다</a:t>
            </a:r>
            <a:r>
              <a:rPr lang="en-US" altLang="ko-KR" dirty="0">
                <a:latin typeface="+mn-ea"/>
              </a:rPr>
              <a:t>.','</a:t>
            </a:r>
            <a:r>
              <a:rPr lang="ko-KR" altLang="en-US" dirty="0">
                <a:latin typeface="+mn-ea"/>
              </a:rPr>
              <a:t>그러던 중 </a:t>
            </a:r>
            <a:r>
              <a:rPr lang="ko-KR" altLang="en-US" dirty="0" err="1">
                <a:latin typeface="+mn-ea"/>
              </a:rPr>
              <a:t>곤연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鯤淵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이라는 연못가의 이상한 돌 밑에서 금빛나는 개구리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또는 달팽이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모양의 아이를 발견하고 그를 하늘이 준 자식이라 생각하여 데리고 가서 키웠다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금와라는</a:t>
            </a:r>
            <a:r>
              <a:rPr lang="ko-KR" altLang="en-US" dirty="0">
                <a:latin typeface="+mn-ea"/>
              </a:rPr>
              <a:t> 이름은 바로 금빛나는 개구리 모양을 한 데서 비롯된 것이다</a:t>
            </a:r>
            <a:r>
              <a:rPr lang="en-US" altLang="ko-KR" dirty="0">
                <a:latin typeface="+mn-ea"/>
              </a:rPr>
              <a:t>.',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     '</a:t>
            </a:r>
            <a:r>
              <a:rPr lang="ko-KR" altLang="en-US" dirty="0" err="1">
                <a:latin typeface="+mn-ea"/>
              </a:rPr>
              <a:t>그뒤</a:t>
            </a:r>
            <a:r>
              <a:rPr lang="ko-KR" altLang="en-US" dirty="0">
                <a:latin typeface="+mn-ea"/>
              </a:rPr>
              <a:t> 태자로 책봉되어 해부루를 이어서 부여의 왕이 되었다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태백산 남쪽의 </a:t>
            </a:r>
            <a:r>
              <a:rPr lang="ko-KR" altLang="en-US" dirty="0" err="1">
                <a:latin typeface="+mn-ea"/>
              </a:rPr>
              <a:t>우발수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優渤水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하백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河伯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에게서 쫓겨난 하백의 딸 유화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柳花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발견하고 궁중으로 데려왔다</a:t>
            </a:r>
            <a:r>
              <a:rPr lang="en-US" altLang="ko-KR" dirty="0">
                <a:latin typeface="+mn-ea"/>
              </a:rPr>
              <a:t>.',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     '</a:t>
            </a:r>
            <a:r>
              <a:rPr lang="ko-KR" altLang="en-US" dirty="0">
                <a:latin typeface="+mn-ea"/>
              </a:rPr>
              <a:t>그런데 유화가 이상하게도 알을 낳자 이를 버리게 하였다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그러나 곧 알의 신비함을 인정하고 유화에게 돌려주었는데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알에서 주몽이 탄생하였다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그의 일곱 아들들이 주몽을 시기하여 그를 처치할 것을 건의하였지만 </a:t>
            </a:r>
            <a:r>
              <a:rPr lang="ko-KR" altLang="en-US" dirty="0" err="1">
                <a:latin typeface="+mn-ea"/>
              </a:rPr>
              <a:t>금와는</a:t>
            </a:r>
            <a:r>
              <a:rPr lang="ko-KR" altLang="en-US" dirty="0">
                <a:latin typeface="+mn-ea"/>
              </a:rPr>
              <a:t> 듣지 않고 주몽으로 하여금 말을 기르게 하여 그 뜻을 시험하고자 하였다</a:t>
            </a:r>
            <a:r>
              <a:rPr lang="en-US" altLang="ko-KR" dirty="0">
                <a:latin typeface="+mn-ea"/>
              </a:rPr>
              <a:t>.',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     '</a:t>
            </a:r>
            <a:r>
              <a:rPr lang="ko-KR" altLang="en-US" dirty="0" err="1">
                <a:latin typeface="+mn-ea"/>
              </a:rPr>
              <a:t>그뒤</a:t>
            </a:r>
            <a:r>
              <a:rPr lang="ko-KR" altLang="en-US" dirty="0">
                <a:latin typeface="+mn-ea"/>
              </a:rPr>
              <a:t> 주몽이 달아나자 그를 추격하는 군대를 파견하였지만 잡지는 못하였다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주몽이 고구려 건국을 위하여 남쪽으로 떠난 후에 유화가 </a:t>
            </a:r>
            <a:r>
              <a:rPr lang="en-US" altLang="ko-KR" dirty="0">
                <a:latin typeface="+mn-ea"/>
              </a:rPr>
              <a:t>24</a:t>
            </a:r>
            <a:r>
              <a:rPr lang="ko-KR" altLang="en-US" dirty="0">
                <a:latin typeface="+mn-ea"/>
              </a:rPr>
              <a:t>년에 죽자 태후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太后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예로서 장사를 치러주었다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그의 사후 왕위는 아들인 대소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帶素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의하여 계승되었다</a:t>
            </a:r>
            <a:r>
              <a:rPr lang="en-US" altLang="ko-KR" dirty="0">
                <a:latin typeface="+mn-ea"/>
              </a:rPr>
              <a:t>.']</a:t>
            </a:r>
          </a:p>
          <a:p>
            <a:pPr>
              <a:lnSpc>
                <a:spcPct val="120000"/>
              </a:lnSpc>
            </a:pPr>
            <a:endParaRPr lang="ko-KR" altLang="en-US" dirty="0">
              <a:latin typeface="+mn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CB8564-D7D3-42FB-AD05-E6CE511C49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41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0F-F055-4303-8D8C-E0132109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DF08C8A-15B5-4E8D-851D-94EBFBCB6D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3436" y="1690688"/>
            <a:ext cx="6445127" cy="42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5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TF/IDF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82FCA2-E7AB-4DA7-8B85-340F5EF61C3F}"/>
              </a:ext>
            </a:extLst>
          </p:cNvPr>
          <p:cNvSpPr/>
          <p:nvPr/>
        </p:nvSpPr>
        <p:spPr>
          <a:xfrm>
            <a:off x="5951729" y="785720"/>
            <a:ext cx="2640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응용 예상</a:t>
            </a:r>
            <a:endParaRPr lang="ko-KR" altLang="en-US" sz="440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1B586-FCCC-41B9-98DF-7E58D05E110D}"/>
              </a:ext>
            </a:extLst>
          </p:cNvPr>
          <p:cNvSpPr txBox="1"/>
          <p:nvPr/>
        </p:nvSpPr>
        <p:spPr>
          <a:xfrm>
            <a:off x="4511632" y="2314232"/>
            <a:ext cx="6734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작성된 일기의 단어를 추출 </a:t>
            </a:r>
            <a:endParaRPr lang="en-US" altLang="ko-KR" sz="2400" dirty="0"/>
          </a:p>
          <a:p>
            <a:pPr algn="just"/>
            <a:r>
              <a:rPr lang="en-US" altLang="ko-KR" sz="2400" dirty="0"/>
              <a:t>– </a:t>
            </a:r>
            <a:r>
              <a:rPr lang="ko-KR" altLang="en-US" sz="2400" dirty="0"/>
              <a:t>기존 인물데이터와 유사도 검사 </a:t>
            </a:r>
            <a:r>
              <a:rPr lang="en-US" altLang="ko-KR" sz="2400" dirty="0"/>
              <a:t> - </a:t>
            </a:r>
            <a:r>
              <a:rPr lang="ko-KR" altLang="en-US" sz="2400" dirty="0"/>
              <a:t>인물추천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사용자의 동의 후에 유사도 검사 이루어짐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4990E-33DB-43AD-9DD7-5C10CB1FC942}"/>
              </a:ext>
            </a:extLst>
          </p:cNvPr>
          <p:cNvSpPr txBox="1"/>
          <p:nvPr/>
        </p:nvSpPr>
        <p:spPr>
          <a:xfrm>
            <a:off x="4505698" y="4955447"/>
            <a:ext cx="673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매달 사용자가 선택한 인물의 단어 빈도수 검사 </a:t>
            </a:r>
            <a:endParaRPr lang="en-US" altLang="ko-KR" sz="2400" dirty="0"/>
          </a:p>
          <a:p>
            <a:pPr algn="ctr"/>
            <a:r>
              <a:rPr lang="en-US" altLang="ko-KR" sz="2400" dirty="0"/>
              <a:t>- </a:t>
            </a:r>
            <a:r>
              <a:rPr lang="ko-KR" altLang="en-US" sz="2400" dirty="0"/>
              <a:t>인물추천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EC7A2C-1582-4F4B-842F-BD352606ECB4}"/>
              </a:ext>
            </a:extLst>
          </p:cNvPr>
          <p:cNvSpPr/>
          <p:nvPr/>
        </p:nvSpPr>
        <p:spPr>
          <a:xfrm>
            <a:off x="3729939" y="2763456"/>
            <a:ext cx="212031" cy="203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37A717-4B2E-4488-BF40-9597586505C0}"/>
              </a:ext>
            </a:extLst>
          </p:cNvPr>
          <p:cNvSpPr/>
          <p:nvPr/>
        </p:nvSpPr>
        <p:spPr>
          <a:xfrm>
            <a:off x="3729939" y="5053346"/>
            <a:ext cx="212031" cy="203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27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0" y="244355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동기화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2600-4C66-486D-8A5F-0FC25ED7CA16}"/>
              </a:ext>
            </a:extLst>
          </p:cNvPr>
          <p:cNvSpPr txBox="1"/>
          <p:nvPr/>
        </p:nvSpPr>
        <p:spPr>
          <a:xfrm>
            <a:off x="2199135" y="2489439"/>
            <a:ext cx="779372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실제 연동 시 어플리케이션과 구글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ko-KR" dirty="0"/>
              <a:t>간에 데이터 송수신만 </a:t>
            </a:r>
            <a:r>
              <a:rPr lang="ko-KR" altLang="en-US" dirty="0"/>
              <a:t>됨</a:t>
            </a:r>
            <a:r>
              <a:rPr lang="ko-KR" altLang="ko-KR" dirty="0"/>
              <a:t> 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캘린더는 따로 구현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Base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ko-KR" dirty="0"/>
              <a:t>일정은 </a:t>
            </a:r>
            <a:r>
              <a:rPr lang="ko-KR" altLang="ko-KR" dirty="0" err="1"/>
              <a:t>하루종일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ko-KR" dirty="0"/>
              <a:t>지역정보나 다른 정보는 담지 않음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ko-KR" dirty="0"/>
              <a:t>일기 정보는 </a:t>
            </a:r>
            <a:r>
              <a:rPr lang="en-US" altLang="ko-KR" dirty="0"/>
              <a:t>‘</a:t>
            </a:r>
            <a:r>
              <a:rPr lang="ko-KR" altLang="ko-KR" dirty="0"/>
              <a:t>메모</a:t>
            </a:r>
            <a:r>
              <a:rPr lang="en-US" altLang="ko-KR" dirty="0"/>
              <a:t>’</a:t>
            </a:r>
            <a:r>
              <a:rPr lang="ko-KR" altLang="ko-KR" dirty="0"/>
              <a:t>로 취급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ko-KR" dirty="0"/>
              <a:t>어플리케이션 내부에서 구글 쪽으로 데이터를 넘겨주는 것은 </a:t>
            </a:r>
            <a:r>
              <a:rPr lang="en-US" altLang="ko-KR" dirty="0"/>
              <a:t>String </a:t>
            </a:r>
            <a:r>
              <a:rPr lang="ko-KR" altLang="ko-KR" dirty="0"/>
              <a:t>형식으로 넘겨줌</a:t>
            </a:r>
          </a:p>
          <a:p>
            <a:pPr lvl="0"/>
            <a:endParaRPr lang="en-US" altLang="ko-KR" dirty="0"/>
          </a:p>
          <a:p>
            <a:pPr lvl="0"/>
            <a:r>
              <a:rPr lang="ko-KR" altLang="ko-KR" dirty="0"/>
              <a:t>네이버 캘린더</a:t>
            </a:r>
            <a:r>
              <a:rPr lang="en-US" altLang="ko-KR" dirty="0"/>
              <a:t>, </a:t>
            </a:r>
            <a:r>
              <a:rPr lang="ko-KR" altLang="ko-KR" dirty="0"/>
              <a:t>다음 캘린더</a:t>
            </a:r>
            <a:r>
              <a:rPr lang="en-US" altLang="ko-KR" dirty="0"/>
              <a:t>, </a:t>
            </a:r>
            <a:r>
              <a:rPr lang="ko-KR" altLang="ko-KR" dirty="0"/>
              <a:t>구글 캘린더 총 세개의 후보를 찾아보았지만 현재 어플리케이션에서 로그인 방식으로 채택한 것이 구글이라서 구글 캘린더를 사용하기로 하였음</a:t>
            </a:r>
            <a:r>
              <a:rPr lang="en-US" altLang="ko-KR" dirty="0"/>
              <a:t>.</a:t>
            </a:r>
            <a:endParaRPr lang="ko-KR" altLang="ko-KR" dirty="0"/>
          </a:p>
          <a:p>
            <a:pPr algn="ctr"/>
            <a:endParaRPr lang="ko-KR" altLang="en-US" sz="2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6302D3-2685-4125-8373-A0D82D37D25F}"/>
              </a:ext>
            </a:extLst>
          </p:cNvPr>
          <p:cNvSpPr/>
          <p:nvPr/>
        </p:nvSpPr>
        <p:spPr>
          <a:xfrm>
            <a:off x="4625081" y="1093667"/>
            <a:ext cx="2941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구글 </a:t>
            </a:r>
            <a:r>
              <a:rPr lang="en-US" altLang="ko-KR" sz="54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API</a:t>
            </a:r>
            <a:endParaRPr lang="ko-KR" altLang="en-US" sz="54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19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달력에 일기정보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D8156C-3500-4497-B295-784372A5E7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965348"/>
            <a:ext cx="7188199" cy="492391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4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일기수정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FBA16F-FBFC-44D6-8453-352C731B23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13343" y="860196"/>
            <a:ext cx="2978870" cy="51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293611" y="306247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파싱 데이터 출처 정리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인물 데이터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F4A6D-7827-40D6-A310-33AAE4EA46C8}"/>
              </a:ext>
            </a:extLst>
          </p:cNvPr>
          <p:cNvSpPr/>
          <p:nvPr/>
        </p:nvSpPr>
        <p:spPr>
          <a:xfrm>
            <a:off x="2911334" y="1956383"/>
            <a:ext cx="74705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2400" b="1" dirty="0">
                <a:solidFill>
                  <a:schemeClr val="bg2">
                    <a:lumMod val="25000"/>
                  </a:schemeClr>
                </a:solidFill>
                <a:latin typeface="+mn-ea"/>
                <a:cs typeface="굴림" panose="020B0600000101010101" pitchFamily="50" charset="-127"/>
              </a:rPr>
              <a:t>공공데이터  포럼의 자료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+mn-ea"/>
              <a:cs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 : &lt;</a:t>
            </a:r>
            <a:r>
              <a:rPr lang="ko-KR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이용허락범위 제한 없음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&gt; </a:t>
            </a:r>
            <a:r>
              <a:rPr lang="ko-KR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이 걸려있는 자료</a:t>
            </a:r>
            <a:b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</a:p>
          <a:p>
            <a:r>
              <a:rPr lang="ko-KR" altLang="ko-KR" sz="2400" b="1" dirty="0" err="1">
                <a:solidFill>
                  <a:schemeClr val="bg2">
                    <a:lumMod val="25000"/>
                  </a:schemeClr>
                </a:solidFill>
                <a:latin typeface="+mn-ea"/>
                <a:cs typeface="굴림" panose="020B0600000101010101" pitchFamily="50" charset="-127"/>
              </a:rPr>
              <a:t>한국역대인물종합정보시스템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+mn-ea"/>
              <a:cs typeface="굴림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: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THE ACADEMY OF KOREAN STUDIES. All Rights Reserved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</a:b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n-ea"/>
              <a:cs typeface="굴림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2400" b="1" dirty="0" err="1">
                <a:solidFill>
                  <a:schemeClr val="bg2">
                    <a:lumMod val="25000"/>
                  </a:schemeClr>
                </a:solidFill>
                <a:latin typeface="+mn-ea"/>
                <a:cs typeface="굴림" panose="020B0600000101010101" pitchFamily="50" charset="-127"/>
              </a:rPr>
              <a:t>한국민족문화대백과서전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+mn-ea"/>
              <a:cs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: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en-US" altLang="ko-KR" b="1" cap="all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Copyright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the Academy of Korean Studies. All Right Reserved</a:t>
            </a:r>
            <a:endParaRPr lang="ko-KR" altLang="ko-KR" sz="2400" dirty="0">
              <a:solidFill>
                <a:schemeClr val="bg2">
                  <a:lumMod val="50000"/>
                </a:schemeClr>
              </a:solidFill>
              <a:latin typeface="+mn-ea"/>
              <a:cs typeface="굴림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B9A78F-F7F0-4727-9F66-A082559DD3CB}"/>
              </a:ext>
            </a:extLst>
          </p:cNvPr>
          <p:cNvSpPr/>
          <p:nvPr/>
        </p:nvSpPr>
        <p:spPr>
          <a:xfrm>
            <a:off x="2393306" y="2338099"/>
            <a:ext cx="31263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8E6BBC-CA83-4E60-B30E-4FAF9DB83660}"/>
              </a:ext>
            </a:extLst>
          </p:cNvPr>
          <p:cNvSpPr/>
          <p:nvPr/>
        </p:nvSpPr>
        <p:spPr>
          <a:xfrm>
            <a:off x="2386451" y="3226378"/>
            <a:ext cx="31263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438207-3CDC-4FB1-A4F1-1765F57B0228}"/>
              </a:ext>
            </a:extLst>
          </p:cNvPr>
          <p:cNvSpPr/>
          <p:nvPr/>
        </p:nvSpPr>
        <p:spPr>
          <a:xfrm>
            <a:off x="2383024" y="4114657"/>
            <a:ext cx="31263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2729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293611" y="306247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파싱 데이터 출처 정리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인물 데이터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8826E42-7571-4EF6-969E-9FC38B7B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52075"/>
              </p:ext>
            </p:extLst>
          </p:nvPr>
        </p:nvGraphicFramePr>
        <p:xfrm>
          <a:off x="1870207" y="2139884"/>
          <a:ext cx="8514080" cy="356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916">
                  <a:extLst>
                    <a:ext uri="{9D8B030D-6E8A-4147-A177-3AD203B41FA5}">
                      <a16:colId xmlns:a16="http://schemas.microsoft.com/office/drawing/2014/main" val="461798131"/>
                    </a:ext>
                  </a:extLst>
                </a:gridCol>
                <a:gridCol w="4253164">
                  <a:extLst>
                    <a:ext uri="{9D8B030D-6E8A-4147-A177-3AD203B41FA5}">
                      <a16:colId xmlns:a16="http://schemas.microsoft.com/office/drawing/2014/main" val="3912972291"/>
                    </a:ext>
                  </a:extLst>
                </a:gridCol>
              </a:tblGrid>
              <a:tr h="89083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공공 데이터 포럼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역대 인명정보 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xml</a:t>
                      </a:r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파일 참조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u="sng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en-US" altLang="ko-KR" sz="1600" b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https://www.data.go.kr/dataset/3059496/fileData.do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83087"/>
                  </a:ext>
                </a:extLst>
              </a:tr>
              <a:tr h="89083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데이터 포럼</a:t>
                      </a:r>
                      <a:r>
                        <a:rPr lang="en-US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6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 </a:t>
                      </a:r>
                      <a:r>
                        <a:rPr lang="ko-KR" altLang="ko-KR" sz="16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근현대</a:t>
                      </a:r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인물자료</a:t>
                      </a:r>
                      <a:r>
                        <a:rPr lang="en-US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</a:t>
                      </a:r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참조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u="sng" kern="12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en-US" altLang="ko-KR" sz="1600" b="0" u="sng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https://www.data.go.kr/dataset/3071243/fileData.do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73976"/>
                  </a:ext>
                </a:extLst>
              </a:tr>
              <a:tr h="89083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16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한국역대인물종합정보시스템</a:t>
                      </a:r>
                      <a:endParaRPr lang="ko-KR" altLang="ko-KR" sz="16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인물 상세정보를 찾아주는 중간 다리 역할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u="sng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4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en-US" altLang="ko-KR" sz="1600" b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http://people.aks.ac.kr/index.aks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05197"/>
                  </a:ext>
                </a:extLst>
              </a:tr>
              <a:tr h="89083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16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한국민족문화대백과사전</a:t>
                      </a:r>
                      <a:endParaRPr lang="ko-KR" altLang="ko-KR" sz="16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정보를 </a:t>
                      </a:r>
                      <a:r>
                        <a:rPr lang="ko-KR" altLang="ko-KR" sz="16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해온 사이트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u="sng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en-US" altLang="ko-KR" sz="1600" b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http://www.encykorea.aks.ac.kr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91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293611" y="306247"/>
            <a:ext cx="6029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파싱 데이터 출처 정리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365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데이터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F4A6D-7827-40D6-A310-33AAE4EA46C8}"/>
              </a:ext>
            </a:extLst>
          </p:cNvPr>
          <p:cNvSpPr/>
          <p:nvPr/>
        </p:nvSpPr>
        <p:spPr>
          <a:xfrm>
            <a:off x="3146315" y="2373476"/>
            <a:ext cx="635302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+mn-ea"/>
                <a:cs typeface="굴림" panose="020B0600000101010101" pitchFamily="50" charset="-127"/>
              </a:rPr>
              <a:t>우리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+mn-ea"/>
                <a:cs typeface="굴림" panose="020B0600000101010101" pitchFamily="50" charset="-127"/>
              </a:rPr>
              <a:t>역사넷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+mn-ea"/>
              <a:cs typeface="굴림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: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COPYRIGHT © NATIONAL INSTITUTE OF KOREAN HISTORY ALL RIGHT RESERVED </a:t>
            </a:r>
          </a:p>
          <a:p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+mn-ea"/>
              <a:cs typeface="굴림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: </a:t>
            </a:r>
            <a:r>
              <a:rPr lang="en-US" altLang="ko-KR" u="sng" dirty="0">
                <a:latin typeface="+mn-ea"/>
                <a:hlinkClick r:id="rId2"/>
              </a:rPr>
              <a:t>http://contents.history.go.kr/front</a:t>
            </a:r>
            <a:b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굴림" panose="020B0600000101010101" pitchFamily="50" charset="-127"/>
              </a:rPr>
              <a:t> 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B9A78F-F7F0-4727-9F66-A082559DD3CB}"/>
              </a:ext>
            </a:extLst>
          </p:cNvPr>
          <p:cNvSpPr/>
          <p:nvPr/>
        </p:nvSpPr>
        <p:spPr>
          <a:xfrm>
            <a:off x="2718104" y="2848634"/>
            <a:ext cx="201385" cy="2122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265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42583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과거의 오늘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88436E2-B85E-4477-B7D4-3AA85FBBFE31}"/>
              </a:ext>
            </a:extLst>
          </p:cNvPr>
          <p:cNvSpPr>
            <a:spLocks/>
          </p:cNvSpPr>
          <p:nvPr/>
        </p:nvSpPr>
        <p:spPr bwMode="auto">
          <a:xfrm>
            <a:off x="4785947" y="3888128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BA2F3D8A-B7BF-41D6-A65A-1606FA6C8BAB}"/>
              </a:ext>
            </a:extLst>
          </p:cNvPr>
          <p:cNvSpPr>
            <a:spLocks/>
          </p:cNvSpPr>
          <p:nvPr/>
        </p:nvSpPr>
        <p:spPr bwMode="auto">
          <a:xfrm>
            <a:off x="7329855" y="3888128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836732BA-DD6F-4E35-99D9-D6D3C8E3687E}"/>
              </a:ext>
            </a:extLst>
          </p:cNvPr>
          <p:cNvSpPr>
            <a:spLocks/>
          </p:cNvSpPr>
          <p:nvPr/>
        </p:nvSpPr>
        <p:spPr bwMode="auto">
          <a:xfrm>
            <a:off x="2183424" y="420025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FF8687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ko-KR" altLang="en-US" sz="1704" b="1" i="0" u="none" strike="noStrike" kern="0" cap="none" spc="0" normalizeH="0" baseline="0" noProof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8C924781-1E65-4444-AB7F-78BB97BF53C2}"/>
              </a:ext>
            </a:extLst>
          </p:cNvPr>
          <p:cNvSpPr>
            <a:spLocks/>
          </p:cNvSpPr>
          <p:nvPr/>
        </p:nvSpPr>
        <p:spPr bwMode="auto">
          <a:xfrm>
            <a:off x="2186354" y="2550231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FF8687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ko-KR" altLang="en-US" sz="1704" b="1" i="0" u="none" strike="noStrike" kern="0" cap="none" spc="0" normalizeH="0" baseline="0" noProof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567EBE54-91D6-4E4F-B9DC-7287F8E357C4}"/>
              </a:ext>
            </a:extLst>
          </p:cNvPr>
          <p:cNvSpPr>
            <a:spLocks/>
          </p:cNvSpPr>
          <p:nvPr/>
        </p:nvSpPr>
        <p:spPr bwMode="auto">
          <a:xfrm>
            <a:off x="4699490" y="420025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9CA1C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ko-KR" altLang="en-US" sz="1704" b="1" i="0" u="none" strike="noStrike" kern="0" cap="none" spc="0" normalizeH="0" baseline="0" noProof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1AA15C41-707F-470D-A8ED-C8B21E649390}"/>
              </a:ext>
            </a:extLst>
          </p:cNvPr>
          <p:cNvSpPr>
            <a:spLocks/>
          </p:cNvSpPr>
          <p:nvPr/>
        </p:nvSpPr>
        <p:spPr bwMode="auto">
          <a:xfrm>
            <a:off x="4699490" y="2550231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9CA1C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ko-KR" altLang="en-US" sz="1704" b="1" i="0" u="none" strike="noStrike" kern="0" cap="none" spc="0" normalizeH="0" baseline="0" noProof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1A3A7793-DB64-4777-ACDD-CCEF814C2B00}"/>
              </a:ext>
            </a:extLst>
          </p:cNvPr>
          <p:cNvSpPr>
            <a:spLocks/>
          </p:cNvSpPr>
          <p:nvPr/>
        </p:nvSpPr>
        <p:spPr bwMode="auto">
          <a:xfrm>
            <a:off x="7222882" y="420025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C3D4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ko-KR" altLang="en-US" sz="1704" b="1" i="0" u="none" strike="noStrike" kern="0" cap="none" spc="0" normalizeH="0" baseline="0" noProof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3C017B14-86A9-4503-8933-900DB11E1536}"/>
              </a:ext>
            </a:extLst>
          </p:cNvPr>
          <p:cNvSpPr>
            <a:spLocks/>
          </p:cNvSpPr>
          <p:nvPr/>
        </p:nvSpPr>
        <p:spPr bwMode="auto">
          <a:xfrm>
            <a:off x="7222882" y="2550231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3C3D4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endParaRPr kumimoji="0" lang="ko-KR" altLang="en-US" sz="1704" b="1" i="0" u="none" strike="noStrike" kern="0" cap="none" spc="0" normalizeH="0" baseline="0" noProof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A2B07D-3BAB-4FEE-B8A8-96C4F3768A54}"/>
              </a:ext>
            </a:extLst>
          </p:cNvPr>
          <p:cNvSpPr txBox="1"/>
          <p:nvPr/>
        </p:nvSpPr>
        <p:spPr>
          <a:xfrm>
            <a:off x="2979445" y="377217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ko-KR" altLang="en-US" sz="2800" b="1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6823-C462-41B2-8C62-04B3EE58ACC4}"/>
              </a:ext>
            </a:extLst>
          </p:cNvPr>
          <p:cNvSpPr txBox="1"/>
          <p:nvPr/>
        </p:nvSpPr>
        <p:spPr>
          <a:xfrm>
            <a:off x="5642939" y="37721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ko-KR" altLang="en-US" sz="2800" b="1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48EC9C-EDED-4B1B-B764-1C837CF2DE37}"/>
              </a:ext>
            </a:extLst>
          </p:cNvPr>
          <p:cNvSpPr txBox="1"/>
          <p:nvPr/>
        </p:nvSpPr>
        <p:spPr>
          <a:xfrm>
            <a:off x="7654803" y="3773622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en-US" altLang="ko-KR" sz="2800" b="1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365 + </a:t>
            </a:r>
            <a:r>
              <a:rPr lang="ko-KR" altLang="en-US" sz="2800" b="1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383B6C-15BC-4C78-BB2D-09E02B5E5688}"/>
              </a:ext>
            </a:extLst>
          </p:cNvPr>
          <p:cNvSpPr txBox="1"/>
          <p:nvPr/>
        </p:nvSpPr>
        <p:spPr>
          <a:xfrm>
            <a:off x="293611" y="127288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한국사 학습에 주 목적을 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일기 작성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58688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D06EB8-A95A-4E00-8A78-E4821D08A648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1DD34E5-5241-46FD-8370-37B199E6EC8A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45562-5C78-4CAA-AFE1-1FE04795F180}"/>
                </a:ext>
              </a:extLst>
            </p:cNvPr>
            <p:cNvSpPr txBox="1"/>
            <p:nvPr/>
          </p:nvSpPr>
          <p:spPr>
            <a:xfrm>
              <a:off x="4273527" y="2921168"/>
              <a:ext cx="36449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/>
                <a:t>9-10 </a:t>
              </a:r>
              <a:r>
                <a:rPr lang="ko-KR" altLang="en-US" sz="6000" b="1" dirty="0"/>
                <a:t>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0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293611" y="306247"/>
            <a:ext cx="6763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9-10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간 예상 진행 사항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77D4DB-9B0F-4C69-8F42-8B3618B942C8}"/>
              </a:ext>
            </a:extLst>
          </p:cNvPr>
          <p:cNvSpPr/>
          <p:nvPr/>
        </p:nvSpPr>
        <p:spPr>
          <a:xfrm>
            <a:off x="2483385" y="2323546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696510C-758E-422C-92C9-06A22FB1B454}"/>
              </a:ext>
            </a:extLst>
          </p:cNvPr>
          <p:cNvSpPr/>
          <p:nvPr/>
        </p:nvSpPr>
        <p:spPr>
          <a:xfrm>
            <a:off x="2483386" y="3319641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2DE338C-BB3D-4AD2-9B41-C5F08515E6D0}"/>
              </a:ext>
            </a:extLst>
          </p:cNvPr>
          <p:cNvSpPr/>
          <p:nvPr/>
        </p:nvSpPr>
        <p:spPr>
          <a:xfrm>
            <a:off x="2483385" y="4261957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1B5B3-BC29-46DC-A39F-FF1973AD43B3}"/>
              </a:ext>
            </a:extLst>
          </p:cNvPr>
          <p:cNvSpPr txBox="1"/>
          <p:nvPr/>
        </p:nvSpPr>
        <p:spPr>
          <a:xfrm>
            <a:off x="3444600" y="3167390"/>
            <a:ext cx="530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구글 </a:t>
            </a:r>
            <a:r>
              <a:rPr lang="en-US" altLang="ko-KR" sz="2800" dirty="0"/>
              <a:t>API </a:t>
            </a:r>
            <a:r>
              <a:rPr lang="ko-KR" altLang="en-US" sz="2800" dirty="0"/>
              <a:t>이용한 로그인</a:t>
            </a:r>
            <a:r>
              <a:rPr lang="en-US" altLang="ko-KR" sz="2800" dirty="0"/>
              <a:t>/</a:t>
            </a:r>
            <a:r>
              <a:rPr lang="ko-KR" altLang="en-US" sz="2800" dirty="0"/>
              <a:t>동기화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2600-4C66-486D-8A5F-0FC25ED7CA16}"/>
              </a:ext>
            </a:extLst>
          </p:cNvPr>
          <p:cNvSpPr txBox="1"/>
          <p:nvPr/>
        </p:nvSpPr>
        <p:spPr>
          <a:xfrm>
            <a:off x="3444601" y="4050772"/>
            <a:ext cx="6264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작성된 일기 바탕으로 인물 추천</a:t>
            </a:r>
            <a:r>
              <a:rPr lang="en-US" altLang="ko-KR" sz="2800" dirty="0"/>
              <a:t>,</a:t>
            </a:r>
          </a:p>
          <a:p>
            <a:pPr algn="just"/>
            <a:r>
              <a:rPr lang="ko-KR" altLang="en-US" sz="2800" dirty="0"/>
              <a:t>매달 선택된 인물 바탕으로 인물 추천</a:t>
            </a:r>
            <a:endParaRPr lang="en-US" altLang="ko-KR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8C75BF-7CE2-4041-B00A-9913EF08F10F}"/>
              </a:ext>
            </a:extLst>
          </p:cNvPr>
          <p:cNvSpPr txBox="1"/>
          <p:nvPr/>
        </p:nvSpPr>
        <p:spPr>
          <a:xfrm>
            <a:off x="3444600" y="2191289"/>
            <a:ext cx="540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SQLite DB </a:t>
            </a:r>
            <a:r>
              <a:rPr lang="ko-KR" altLang="en-US" sz="2800" dirty="0"/>
              <a:t>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7504171-61F3-4AC3-8771-02FFFDCFBDCC}"/>
              </a:ext>
            </a:extLst>
          </p:cNvPr>
          <p:cNvSpPr/>
          <p:nvPr/>
        </p:nvSpPr>
        <p:spPr>
          <a:xfrm>
            <a:off x="2483385" y="5258052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CC64-B560-4330-B057-DBE77F193E27}"/>
              </a:ext>
            </a:extLst>
          </p:cNvPr>
          <p:cNvSpPr txBox="1"/>
          <p:nvPr/>
        </p:nvSpPr>
        <p:spPr>
          <a:xfrm>
            <a:off x="3444600" y="5129376"/>
            <a:ext cx="540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위젯 디자인 및 프로토타입 개발</a:t>
            </a:r>
          </a:p>
        </p:txBody>
      </p:sp>
    </p:spTree>
    <p:extLst>
      <p:ext uri="{BB962C8B-B14F-4D97-AF65-F5344CB8AC3E}">
        <p14:creationId xmlns:p14="http://schemas.microsoft.com/office/powerpoint/2010/main" val="303267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DCAB026-6B2F-4E51-A2B9-5FB2B199E342}"/>
              </a:ext>
            </a:extLst>
          </p:cNvPr>
          <p:cNvSpPr/>
          <p:nvPr/>
        </p:nvSpPr>
        <p:spPr>
          <a:xfrm>
            <a:off x="863600" y="1645920"/>
            <a:ext cx="10495280" cy="3423920"/>
          </a:xfrm>
          <a:prstGeom prst="bracketPair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B1A4-1847-499F-BA39-5F7797B9820F}"/>
              </a:ext>
            </a:extLst>
          </p:cNvPr>
          <p:cNvSpPr txBox="1"/>
          <p:nvPr/>
        </p:nvSpPr>
        <p:spPr>
          <a:xfrm>
            <a:off x="4936066" y="2803882"/>
            <a:ext cx="23198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6600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587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 </a:t>
            </a:r>
            <a:r>
              <a:rPr lang="en-US" altLang="ko-KR" sz="6000" b="1" dirty="0">
                <a:solidFill>
                  <a:srgbClr val="3C3D46"/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rgbClr val="3C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9B7B94-EF1A-4E99-A329-0ED8B5060469}"/>
              </a:ext>
            </a:extLst>
          </p:cNvPr>
          <p:cNvGrpSpPr/>
          <p:nvPr/>
        </p:nvGrpSpPr>
        <p:grpSpPr>
          <a:xfrm>
            <a:off x="4115998" y="1449000"/>
            <a:ext cx="3960000" cy="3960000"/>
            <a:chOff x="4115999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DDEFFAB-3278-430E-80B4-F97922B2906F}"/>
                </a:ext>
              </a:extLst>
            </p:cNvPr>
            <p:cNvSpPr/>
            <p:nvPr/>
          </p:nvSpPr>
          <p:spPr>
            <a:xfrm>
              <a:off x="4115999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0532F3-C72B-46F7-AFF2-03472E095549}"/>
                </a:ext>
              </a:extLst>
            </p:cNvPr>
            <p:cNvSpPr txBox="1"/>
            <p:nvPr/>
          </p:nvSpPr>
          <p:spPr>
            <a:xfrm>
              <a:off x="4288089" y="2413337"/>
              <a:ext cx="36158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/>
                <a:t>진행상황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6C7604-D173-4E7D-A200-B3C9158630B5}"/>
              </a:ext>
            </a:extLst>
          </p:cNvPr>
          <p:cNvSpPr txBox="1"/>
          <p:nvPr/>
        </p:nvSpPr>
        <p:spPr>
          <a:xfrm>
            <a:off x="5285520" y="415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간트차트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561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2" y="425831"/>
            <a:ext cx="217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간트차트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537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C6CE7B-918D-4038-AA2A-EDB2AD32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13" y="2434977"/>
            <a:ext cx="12192000" cy="37721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3C62309-9E5C-463A-8D44-B4008478940E}"/>
              </a:ext>
            </a:extLst>
          </p:cNvPr>
          <p:cNvSpPr txBox="1"/>
          <p:nvPr/>
        </p:nvSpPr>
        <p:spPr>
          <a:xfrm>
            <a:off x="5465058" y="1273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이성빈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165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2" y="425831"/>
            <a:ext cx="217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간트차트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537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62309-9E5C-463A-8D44-B4008478940E}"/>
              </a:ext>
            </a:extLst>
          </p:cNvPr>
          <p:cNvSpPr txBox="1"/>
          <p:nvPr/>
        </p:nvSpPr>
        <p:spPr>
          <a:xfrm>
            <a:off x="5465058" y="1273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임하나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C9EFAB-6166-49C9-A925-492BE16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655"/>
            <a:ext cx="12192000" cy="35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62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2" y="425831"/>
            <a:ext cx="217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간트차트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537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62309-9E5C-463A-8D44-B4008478940E}"/>
              </a:ext>
            </a:extLst>
          </p:cNvPr>
          <p:cNvSpPr txBox="1"/>
          <p:nvPr/>
        </p:nvSpPr>
        <p:spPr>
          <a:xfrm>
            <a:off x="5465058" y="1273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김수영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6564E-1699-4B34-B583-781D2F5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13" y="2475342"/>
            <a:ext cx="12192000" cy="35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2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471C6A1-FE25-4BCF-9E13-B26BF8AD40BC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4DD2A5C-9619-4057-B53E-AB755782DDBB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25E491-94AF-4664-9B2D-A78F12492A38}"/>
                </a:ext>
              </a:extLst>
            </p:cNvPr>
            <p:cNvSpPr txBox="1"/>
            <p:nvPr/>
          </p:nvSpPr>
          <p:spPr>
            <a:xfrm>
              <a:off x="4518668" y="2921168"/>
              <a:ext cx="31546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7-8 </a:t>
              </a:r>
              <a:r>
                <a:rPr kumimoji="0" lang="ko-KR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27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9203DF7-5398-4684-8DFB-1ABAD1F396CD}"/>
              </a:ext>
            </a:extLst>
          </p:cNvPr>
          <p:cNvSpPr txBox="1"/>
          <p:nvPr/>
        </p:nvSpPr>
        <p:spPr>
          <a:xfrm>
            <a:off x="293611" y="306247"/>
            <a:ext cx="5274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7-8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간 진행 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01B54-6145-4391-8BBB-97E24C8B876E}"/>
              </a:ext>
            </a:extLst>
          </p:cNvPr>
          <p:cNvSpPr/>
          <p:nvPr/>
        </p:nvSpPr>
        <p:spPr>
          <a:xfrm>
            <a:off x="437990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84A65-2AEA-495E-B18A-F201EEF975D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741FFCD-BC36-4886-896B-77F2257061B9}"/>
              </a:ext>
            </a:extLst>
          </p:cNvPr>
          <p:cNvSpPr/>
          <p:nvPr/>
        </p:nvSpPr>
        <p:spPr>
          <a:xfrm>
            <a:off x="3329165" y="2154589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97252F5-6E4A-4106-9449-D99E30A2B310}"/>
              </a:ext>
            </a:extLst>
          </p:cNvPr>
          <p:cNvSpPr/>
          <p:nvPr/>
        </p:nvSpPr>
        <p:spPr>
          <a:xfrm>
            <a:off x="3329164" y="3754636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CEC6ACD-85D5-425D-BFB6-9E8B3ECC7C72}"/>
              </a:ext>
            </a:extLst>
          </p:cNvPr>
          <p:cNvSpPr/>
          <p:nvPr/>
        </p:nvSpPr>
        <p:spPr>
          <a:xfrm>
            <a:off x="3329164" y="4521183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964040-78E1-4921-95F9-9D9BBBA145BB}"/>
              </a:ext>
            </a:extLst>
          </p:cNvPr>
          <p:cNvSpPr txBox="1"/>
          <p:nvPr/>
        </p:nvSpPr>
        <p:spPr>
          <a:xfrm>
            <a:off x="4290381" y="1991298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UI</a:t>
            </a:r>
            <a:r>
              <a:rPr lang="ko-KR" altLang="en-US" sz="2800" dirty="0"/>
              <a:t> </a:t>
            </a:r>
            <a:r>
              <a:rPr lang="en-US" altLang="ko-KR" sz="2800" dirty="0"/>
              <a:t>prototype</a:t>
            </a:r>
            <a:endParaRPr lang="ko-KR" altLang="en-US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16EAB-E9AE-48A8-A97C-A41EDB7DE619}"/>
              </a:ext>
            </a:extLst>
          </p:cNvPr>
          <p:cNvSpPr txBox="1"/>
          <p:nvPr/>
        </p:nvSpPr>
        <p:spPr>
          <a:xfrm>
            <a:off x="4290379" y="3625960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단어 추출 </a:t>
            </a:r>
            <a:r>
              <a:rPr lang="en-US" altLang="ko-KR" sz="2800" dirty="0"/>
              <a:t>– TF/IDF</a:t>
            </a:r>
            <a:endParaRPr lang="ko-KR" alt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402D01-2590-4148-AD1B-E185DA8C3E7C}"/>
              </a:ext>
            </a:extLst>
          </p:cNvPr>
          <p:cNvSpPr txBox="1"/>
          <p:nvPr/>
        </p:nvSpPr>
        <p:spPr>
          <a:xfrm>
            <a:off x="4290380" y="4392507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구글 </a:t>
            </a:r>
            <a:r>
              <a:rPr lang="en-US" altLang="ko-KR" sz="2800" dirty="0"/>
              <a:t>API </a:t>
            </a:r>
            <a:r>
              <a:rPr lang="ko-KR" altLang="en-US" sz="2800" dirty="0"/>
              <a:t>로그인 </a:t>
            </a:r>
            <a:r>
              <a:rPr lang="en-US" altLang="ko-KR" sz="2800" dirty="0"/>
              <a:t>/ </a:t>
            </a:r>
            <a:r>
              <a:rPr lang="ko-KR" altLang="en-US" sz="2800" dirty="0"/>
              <a:t>동기화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F34E8-B3A3-40CD-B9D6-2E578B2DAC22}"/>
              </a:ext>
            </a:extLst>
          </p:cNvPr>
          <p:cNvSpPr txBox="1"/>
          <p:nvPr/>
        </p:nvSpPr>
        <p:spPr>
          <a:xfrm>
            <a:off x="4290381" y="5129376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파싱 데이터 출처 정리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3ABCB9-EF17-4E58-952D-BBC90D34E9AC}"/>
              </a:ext>
            </a:extLst>
          </p:cNvPr>
          <p:cNvSpPr/>
          <p:nvPr/>
        </p:nvSpPr>
        <p:spPr>
          <a:xfrm>
            <a:off x="3329165" y="5258052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BB1715A-6231-41CD-B92C-D5D5D54E3654}"/>
              </a:ext>
            </a:extLst>
          </p:cNvPr>
          <p:cNvSpPr/>
          <p:nvPr/>
        </p:nvSpPr>
        <p:spPr>
          <a:xfrm>
            <a:off x="3329164" y="2955817"/>
            <a:ext cx="265869" cy="2658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2FF31D-4577-4960-B42D-FC1BDBE8CDB3}"/>
              </a:ext>
            </a:extLst>
          </p:cNvPr>
          <p:cNvSpPr txBox="1"/>
          <p:nvPr/>
        </p:nvSpPr>
        <p:spPr>
          <a:xfrm>
            <a:off x="4290379" y="2827141"/>
            <a:ext cx="47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DB </a:t>
            </a:r>
            <a:r>
              <a:rPr lang="ko-KR" altLang="en-US" sz="28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4441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800</Words>
  <Application>Microsoft Office PowerPoint</Application>
  <PresentationFormat>와이드스크린</PresentationFormat>
  <Paragraphs>137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경기천년제목 Light</vt:lpstr>
      <vt:lpstr>나눔바른고딕</vt:lpstr>
      <vt:lpstr>나눔스퀘어</vt:lpstr>
      <vt:lpstr>나눔스퀘어 Bold</vt:lpstr>
      <vt:lpstr>맑은 고딕</vt:lpstr>
      <vt:lpstr>Arial</vt:lpstr>
      <vt:lpstr>Calibri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실제 구현</vt:lpstr>
      <vt:lpstr>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12161645@office.inha.ac.kr</dc:creator>
  <cp:lastModifiedBy>12161645@office.inha.ac.kr</cp:lastModifiedBy>
  <cp:revision>1</cp:revision>
  <dcterms:created xsi:type="dcterms:W3CDTF">2019-10-28T05:51:40Z</dcterms:created>
  <dcterms:modified xsi:type="dcterms:W3CDTF">2019-10-28T05:57:01Z</dcterms:modified>
</cp:coreProperties>
</file>