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56" r:id="rId9"/>
    <p:sldMasterId id="2147483768" r:id="rId10"/>
    <p:sldMasterId id="2147483780" r:id="rId11"/>
    <p:sldMasterId id="2147483792" r:id="rId12"/>
    <p:sldMasterId id="2147483804" r:id="rId13"/>
  </p:sldMasterIdLst>
  <p:notesMasterIdLst>
    <p:notesMasterId r:id="rId33"/>
  </p:notesMasterIdLst>
  <p:sldIdLst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8A92"/>
    <a:srgbClr val="F6C1C5"/>
    <a:srgbClr val="D4D5D5"/>
    <a:srgbClr val="ECC9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5" autoAdjust="0"/>
    <p:restoredTop sz="94529" autoAdjust="0"/>
  </p:normalViewPr>
  <p:slideViewPr>
    <p:cSldViewPr snapToGrid="0" showGuides="1">
      <p:cViewPr varScale="1">
        <p:scale>
          <a:sx n="61" d="100"/>
          <a:sy n="61" d="100"/>
        </p:scale>
        <p:origin x="96" y="113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FED09-BA0E-4CBC-9FA2-B02C8074C801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2BBC3-A02B-42A7-AD65-2254DB959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387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여긴 </a:t>
            </a:r>
            <a:r>
              <a:rPr lang="ko-KR" altLang="en-US" dirty="0" err="1" smtClean="0"/>
              <a:t>발표할때</a:t>
            </a:r>
            <a:r>
              <a:rPr lang="ko-KR" altLang="en-US" dirty="0" smtClean="0"/>
              <a:t> 자세한 설명 첨가 </a:t>
            </a:r>
            <a:endParaRPr lang="en-US" altLang="ko-KR" dirty="0" smtClean="0"/>
          </a:p>
          <a:p>
            <a:r>
              <a:rPr lang="ko-KR" altLang="en-US" dirty="0" smtClean="0"/>
              <a:t>자세한 주소는 제안서에 기술했다고 언급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2BBC3-A02B-42A7-AD65-2254DB959F0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47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405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89004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760682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26367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503595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959604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089358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93888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551225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733391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93752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03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55802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96008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41940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514785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728981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76745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79504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902670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96709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25885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8726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88325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6076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06854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50191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146156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00468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397655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65834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59176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236528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559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017300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56142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7235132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98506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77048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25458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872838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629927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204181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13519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8514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1826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23892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729039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20047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2621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4076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671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76461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5923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39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6244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2034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61667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3818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00722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1172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39521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5837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8048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0516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33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4966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0892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95747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4266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69214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8005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4839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9828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52901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3152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60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21390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7596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4910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8430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7047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6106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1174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93466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32248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10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285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7126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298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565427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2360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83700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10890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85420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72042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4882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8947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796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26639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301694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367911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06780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43431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516092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93789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06662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1085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08233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05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672849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006393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9636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006744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65209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48357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96727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025557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01170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190125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61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728227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36891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38439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33285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341045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396726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36372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97723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02140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98265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357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603983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418018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666795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904335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754193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227528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46911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37524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83873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17390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15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98F8D"/>
                </a:solidFill>
                <a:effectLst/>
                <a:uLnTx/>
                <a:uFillTx/>
                <a:latin typeface="나눔스퀘어라운드 Regular"/>
                <a:cs typeface="+mn-cs"/>
              </a:rPr>
              <a:t>Copyrightⓒ. Saebyeol Yu. All Rights Reserved.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98F8D"/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66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98F8D"/>
                </a:solidFill>
                <a:effectLst/>
                <a:uLnTx/>
                <a:uFillTx/>
                <a:latin typeface="나눔스퀘어라운드 Regular"/>
                <a:cs typeface="+mn-cs"/>
              </a:rPr>
              <a:t>Copyrightⓒ. Saebyeol Yu. All Rights Reserved.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98F8D"/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54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98F8D"/>
                </a:solidFill>
                <a:effectLst/>
                <a:uLnTx/>
                <a:uFillTx/>
                <a:latin typeface="나눔스퀘어라운드 Regular"/>
                <a:cs typeface="+mn-cs"/>
              </a:rPr>
              <a:t>Copyrightⓒ. Saebyeol Yu. All Rights Reserved.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98F8D"/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170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98F8D"/>
                </a:solidFill>
                <a:effectLst/>
                <a:uLnTx/>
                <a:uFillTx/>
                <a:latin typeface="나눔스퀘어라운드 Regular"/>
                <a:cs typeface="+mn-cs"/>
              </a:rPr>
              <a:t>Copyrightⓒ. Saebyeol Yu. All Rights Reserved.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98F8D"/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91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98F8D"/>
                </a:solidFill>
                <a:effectLst/>
                <a:uLnTx/>
                <a:uFillTx/>
                <a:latin typeface="나눔스퀘어라운드 Regular"/>
                <a:cs typeface="+mn-cs"/>
              </a:rPr>
              <a:t>Copyrightⓒ. Saebyeol Yu. All Rights Reserved.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98F8D"/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00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98F8D"/>
                </a:solidFill>
                <a:effectLst/>
                <a:uLnTx/>
                <a:uFillTx/>
                <a:latin typeface="나눔스퀘어라운드 Regular"/>
                <a:cs typeface="+mn-cs"/>
              </a:rPr>
              <a:t>Copyrightⓒ. Saebyeol Yu. All Rights Reserved.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98F8D"/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4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98F8D"/>
                </a:solidFill>
                <a:effectLst/>
                <a:uLnTx/>
                <a:uFillTx/>
                <a:latin typeface="나눔스퀘어라운드 Regular"/>
                <a:cs typeface="+mn-cs"/>
              </a:rPr>
              <a:t>Copyrightⓒ. Saebyeol Yu. All Rights Reserved.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98F8D"/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63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98F8D"/>
                </a:solidFill>
                <a:effectLst/>
                <a:uLnTx/>
                <a:uFillTx/>
                <a:latin typeface="나눔스퀘어라운드 Regular"/>
                <a:cs typeface="+mn-cs"/>
              </a:rPr>
              <a:t>Copyrightⓒ. Saebyeol Yu. All Rights Reserved.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98F8D"/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610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98F8D"/>
                </a:solidFill>
                <a:effectLst/>
                <a:uLnTx/>
                <a:uFillTx/>
                <a:latin typeface="나눔스퀘어라운드 Regular"/>
                <a:cs typeface="+mn-cs"/>
              </a:rPr>
              <a:t>Copyrightⓒ. Saebyeol Yu. All Rights Reserved.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98F8D"/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02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98F8D"/>
                </a:solidFill>
                <a:effectLst/>
                <a:uLnTx/>
                <a:uFillTx/>
                <a:latin typeface="나눔스퀘어라운드 Regular"/>
                <a:cs typeface="+mn-cs"/>
              </a:rPr>
              <a:t>Copyrightⓒ. Saebyeol Yu. All Rights Reserved.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98F8D"/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589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98F8D"/>
                </a:solidFill>
                <a:effectLst/>
                <a:uLnTx/>
                <a:uFillTx/>
                <a:latin typeface="나눔스퀘어라운드 Regular"/>
                <a:cs typeface="+mn-cs"/>
              </a:rPr>
              <a:t>Copyrightⓒ. Saebyeol Yu. All Rights Reserved.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98F8D"/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00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98F8D"/>
                </a:solidFill>
                <a:effectLst/>
                <a:uLnTx/>
                <a:uFillTx/>
                <a:latin typeface="나눔스퀘어라운드 Regular"/>
                <a:cs typeface="+mn-cs"/>
              </a:rPr>
              <a:t>Copyrightⓒ. Saebyeol Yu. All Rights Reserved.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98F8D"/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22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C398-EBCC-4210-8AFD-1D056CED082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9EC6C-4145-4527-B052-BF633A9807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838">
                    <a:tint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3A3838">
                  <a:tint val="7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98F8D"/>
                </a:solidFill>
                <a:effectLst/>
                <a:uLnTx/>
                <a:uFillTx/>
                <a:latin typeface="나눔스퀘어라운드 Regular"/>
                <a:cs typeface="+mn-cs"/>
              </a:rPr>
              <a:t>Copyrightⓒ. Saebyeol Yu. All Rights Reserved.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98F8D"/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535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89601" y="1964448"/>
            <a:ext cx="3384884" cy="2929103"/>
            <a:chOff x="1718850" y="1193908"/>
            <a:chExt cx="2766934" cy="2454401"/>
          </a:xfrm>
        </p:grpSpPr>
        <p:sp>
          <p:nvSpPr>
            <p:cNvPr id="7" name="TextBox 6"/>
            <p:cNvSpPr txBox="1"/>
            <p:nvPr/>
          </p:nvSpPr>
          <p:spPr>
            <a:xfrm>
              <a:off x="1846464" y="1301445"/>
              <a:ext cx="2639320" cy="2346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ko-KR" altLang="en-US" sz="8800" b="1" spc="-300" dirty="0">
                  <a:solidFill>
                    <a:schemeClr val="bg1">
                      <a:lumMod val="75000"/>
                      <a:alpha val="70000"/>
                    </a:schemeClr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오늘의 </a:t>
              </a:r>
              <a:endParaRPr lang="en-US" altLang="ko-KR" sz="8800" b="1" spc="-300" dirty="0">
                <a:solidFill>
                  <a:schemeClr val="bg1">
                    <a:lumMod val="75000"/>
                    <a:alpha val="7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  <a:p>
              <a:pPr lvl="0">
                <a:defRPr/>
              </a:pPr>
              <a:r>
                <a:rPr lang="en-US" altLang="ko-KR" sz="8800" b="1" spc="-300" dirty="0">
                  <a:solidFill>
                    <a:schemeClr val="bg1">
                      <a:lumMod val="75000"/>
                      <a:alpha val="70000"/>
                    </a:schemeClr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   </a:t>
              </a:r>
              <a:r>
                <a:rPr lang="ko-KR" altLang="en-US" sz="8800" b="1" spc="-300" dirty="0">
                  <a:solidFill>
                    <a:schemeClr val="bg1">
                      <a:lumMod val="75000"/>
                      <a:alpha val="70000"/>
                    </a:schemeClr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내일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18850" y="1193908"/>
              <a:ext cx="2766934" cy="2346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800" b="1" spc="-300" noProof="0" dirty="0" smtClean="0">
                  <a:solidFill>
                    <a:srgbClr val="ED636D">
                      <a:alpha val="70000"/>
                    </a:srgbClr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오늘의 </a:t>
              </a:r>
              <a:endParaRPr lang="en-US" altLang="ko-KR" sz="8800" b="1" spc="-300" noProof="0" dirty="0" smtClean="0">
                <a:solidFill>
                  <a:srgbClr val="ED636D">
                    <a:alpha val="70000"/>
                  </a:srgb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800" b="1" spc="-300" dirty="0" smtClean="0">
                  <a:solidFill>
                    <a:srgbClr val="ED636D">
                      <a:alpha val="70000"/>
                    </a:srgbClr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   </a:t>
              </a:r>
              <a:r>
                <a:rPr lang="ko-KR" altLang="en-US" sz="8800" b="1" spc="-300" noProof="0" dirty="0" smtClean="0">
                  <a:solidFill>
                    <a:srgbClr val="ED636D">
                      <a:alpha val="70000"/>
                    </a:srgbClr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내일</a:t>
              </a:r>
              <a:endParaRPr kumimoji="0" lang="ko-KR" altLang="en-US" sz="8800" b="1" i="0" u="none" strike="noStrike" kern="1200" cap="none" spc="-300" normalizeH="0" baseline="0" noProof="0" dirty="0">
                <a:ln>
                  <a:noFill/>
                </a:ln>
                <a:solidFill>
                  <a:srgbClr val="ED636D">
                    <a:alpha val="70000"/>
                  </a:srgb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98F8D"/>
                </a:solidFill>
                <a:effectLst/>
                <a:uLnTx/>
                <a:uFillTx/>
                <a:latin typeface="나눔스퀘어라운드 Regular"/>
                <a:cs typeface="+mn-cs"/>
              </a:rPr>
              <a:t>Copyrightⓒ. Saebyeol Yu. All Rights Reserved.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98F8D"/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067692" y="2315946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330659" y="5372581"/>
            <a:ext cx="5530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12161543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김수영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12161645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임하나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12141587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이성빈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695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661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spc="-150" dirty="0" smtClean="0">
                <a:solidFill>
                  <a:srgbClr val="5D5B5B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개발 단계</a:t>
            </a:r>
            <a:endParaRPr kumimoji="0" lang="ko-KR" altLang="en-US" sz="3200" b="0" i="0" u="none" strike="noStrike" kern="1200" cap="none" spc="-15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98F8D"/>
                </a:solidFill>
                <a:effectLst/>
                <a:uLnTx/>
                <a:uFillTx/>
                <a:latin typeface="나눔스퀘어라운드 Regular"/>
                <a:cs typeface="+mn-cs"/>
              </a:rPr>
              <a:t>Copyrightⓒ. Saebyeol Yu. All Rights Reserved.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98F8D"/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98F8D"/>
                </a:solidFill>
                <a:effectLst/>
                <a:uLnTx/>
                <a:uFillTx/>
                <a:latin typeface="나눔스퀘어라운드 Regular"/>
                <a:cs typeface="+mn-cs"/>
              </a:rPr>
              <a:t>Copyrightⓒ. Saebyeol Yu. All Rights Reserved.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98F8D"/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>
                <a:solidFill>
                  <a:srgbClr val="FFFFFF"/>
                </a:solidFill>
                <a:latin typeface="Arial"/>
              </a:rPr>
              <a:t>3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1497526" cy="660429"/>
            <a:chOff x="1188881" y="351819"/>
            <a:chExt cx="1497526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10775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003 </a:t>
              </a: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개발 단계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149752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개발 플랫폼</a:t>
              </a:r>
              <a:endPara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990109"/>
              </p:ext>
            </p:extLst>
          </p:nvPr>
        </p:nvGraphicFramePr>
        <p:xfrm>
          <a:off x="1587306" y="2238703"/>
          <a:ext cx="8518391" cy="3026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624">
                  <a:extLst>
                    <a:ext uri="{9D8B030D-6E8A-4147-A177-3AD203B41FA5}">
                      <a16:colId xmlns:a16="http://schemas.microsoft.com/office/drawing/2014/main" val="2432272687"/>
                    </a:ext>
                  </a:extLst>
                </a:gridCol>
                <a:gridCol w="1653133">
                  <a:extLst>
                    <a:ext uri="{9D8B030D-6E8A-4147-A177-3AD203B41FA5}">
                      <a16:colId xmlns:a16="http://schemas.microsoft.com/office/drawing/2014/main" val="1490456080"/>
                    </a:ext>
                  </a:extLst>
                </a:gridCol>
                <a:gridCol w="4894634">
                  <a:extLst>
                    <a:ext uri="{9D8B030D-6E8A-4147-A177-3AD203B41FA5}">
                      <a16:colId xmlns:a16="http://schemas.microsoft.com/office/drawing/2014/main" val="2493669358"/>
                    </a:ext>
                  </a:extLst>
                </a:gridCol>
              </a:tblGrid>
              <a:tr h="7619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APPLICATION</a:t>
                      </a:r>
                      <a:endParaRPr lang="ko-KR" altLang="en-US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ANDROID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STUDIO, JAVA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734134"/>
                  </a:ext>
                </a:extLst>
              </a:tr>
              <a:tr h="375763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SERVER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언어</a:t>
                      </a:r>
                      <a:r>
                        <a:rPr lang="en-US" altLang="ko-KR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/</a:t>
                      </a:r>
                      <a:r>
                        <a:rPr lang="ko-KR" alt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프레임워크</a:t>
                      </a:r>
                      <a:r>
                        <a:rPr lang="en-US" altLang="ko-KR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FRONT-END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EB8A9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JAVASCRIPT,CSS,HTML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55026"/>
                  </a:ext>
                </a:extLst>
              </a:tr>
              <a:tr h="3757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REACT.JS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891538"/>
                  </a:ext>
                </a:extLst>
              </a:tr>
              <a:tr h="3757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BACK-END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EB8A9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PYTHON,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JAVA, C++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12590"/>
                  </a:ext>
                </a:extLst>
              </a:tr>
              <a:tr h="3757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DJANGO,LARAVEL</a:t>
                      </a:r>
                      <a:endParaRPr lang="ko-KR" altLang="en-US" dirty="0" smtClean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595114"/>
                  </a:ext>
                </a:extLst>
              </a:tr>
              <a:tr h="7619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DATABASE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MYSQL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66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24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98F8D"/>
                </a:solidFill>
                <a:effectLst/>
                <a:uLnTx/>
                <a:uFillTx/>
                <a:latin typeface="나눔스퀘어라운드 Regular"/>
                <a:cs typeface="+mn-cs"/>
              </a:rPr>
              <a:t>Copyrightⓒ. Saebyeol Yu. All Rights Reserved.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98F8D"/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2271635" y="2155104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5" name="다이아몬드 24"/>
          <p:cNvSpPr/>
          <p:nvPr/>
        </p:nvSpPr>
        <p:spPr>
          <a:xfrm>
            <a:off x="4819426" y="2133561"/>
            <a:ext cx="2547791" cy="2547791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7" name="다이아몬드 16"/>
          <p:cNvSpPr/>
          <p:nvPr/>
        </p:nvSpPr>
        <p:spPr>
          <a:xfrm>
            <a:off x="7367217" y="2144332"/>
            <a:ext cx="2547791" cy="2547791"/>
          </a:xfrm>
          <a:prstGeom prst="diamond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74027" y="3152184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동북아 </a:t>
            </a:r>
            <a:r>
              <a:rPr kumimoji="0" lang="ko-KR" alt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역사넷</a:t>
            </a:r>
            <a:r>
              <a:rPr kumimoji="0" lang="ko-KR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endParaRPr kumimoji="0" lang="en-US" altLang="ko-KR" sz="200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 smtClean="0">
                <a:solidFill>
                  <a:srgbClr val="FFFFFF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오픈 </a:t>
            </a:r>
            <a:r>
              <a:rPr lang="en-US" altLang="ko-KR" sz="2000" dirty="0" smtClean="0">
                <a:solidFill>
                  <a:srgbClr val="FFFFFF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API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21503" y="3228945"/>
            <a:ext cx="1749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 err="1" smtClean="0">
                <a:solidFill>
                  <a:srgbClr val="FFFFFF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통번역</a:t>
            </a:r>
            <a:r>
              <a:rPr lang="ko-KR" altLang="en-US" sz="2000" dirty="0" smtClean="0">
                <a:solidFill>
                  <a:srgbClr val="FFFFFF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오픈 </a:t>
            </a:r>
            <a:r>
              <a:rPr lang="en-US" altLang="ko-KR" sz="2000" dirty="0" smtClean="0">
                <a:solidFill>
                  <a:srgbClr val="FFFFFF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API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95590" y="3195850"/>
            <a:ext cx="1899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smtClean="0">
                <a:solidFill>
                  <a:srgbClr val="FFFFFF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UI </a:t>
            </a:r>
            <a:r>
              <a:rPr lang="ko-KR" altLang="en-US" sz="2000" dirty="0" smtClean="0">
                <a:solidFill>
                  <a:srgbClr val="FFFFFF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관련 오픈 소스</a:t>
            </a:r>
            <a:endParaRPr lang="en-US" altLang="ko-KR" sz="2000" dirty="0" smtClean="0">
              <a:solidFill>
                <a:srgbClr val="FFFFFF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 smtClean="0">
                <a:solidFill>
                  <a:srgbClr val="FFFFFF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라이브러리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>
                <a:solidFill>
                  <a:srgbClr val="FFFFFF"/>
                </a:solidFill>
                <a:latin typeface="Arial"/>
              </a:rPr>
              <a:t>3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194096" y="350211"/>
            <a:ext cx="1497526" cy="660429"/>
            <a:chOff x="1188881" y="351819"/>
            <a:chExt cx="1497526" cy="660429"/>
          </a:xfrm>
        </p:grpSpPr>
        <p:sp>
          <p:nvSpPr>
            <p:cNvPr id="34" name="TextBox 33"/>
            <p:cNvSpPr txBox="1"/>
            <p:nvPr/>
          </p:nvSpPr>
          <p:spPr>
            <a:xfrm>
              <a:off x="1188881" y="351819"/>
              <a:ext cx="10775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003 </a:t>
              </a: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개발 단계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88881" y="581361"/>
              <a:ext cx="149752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개발 플랫폼</a:t>
              </a:r>
              <a:endPara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956884" y="5552146"/>
            <a:ext cx="2859386" cy="495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오픈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API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저작권 문제 없음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99895" y="1284309"/>
            <a:ext cx="418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가용 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OPEN SOURCE LIBRARIES OR API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81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819097" y="168528"/>
            <a:ext cx="5342392" cy="6447919"/>
            <a:chOff x="6181143" y="583198"/>
            <a:chExt cx="5342392" cy="6447919"/>
          </a:xfrm>
        </p:grpSpPr>
        <p:sp>
          <p:nvSpPr>
            <p:cNvPr id="4" name="TextBox 3"/>
            <p:cNvSpPr txBox="1"/>
            <p:nvPr/>
          </p:nvSpPr>
          <p:spPr>
            <a:xfrm>
              <a:off x="7825087" y="583198"/>
              <a:ext cx="3698448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1300" b="0" i="0" u="none" strike="noStrike" kern="1200" cap="none" spc="-150" normalizeH="0" baseline="0" noProof="0" dirty="0">
                  <a:ln>
                    <a:noFill/>
                  </a:ln>
                  <a:solidFill>
                    <a:srgbClr val="1097D0">
                      <a:alpha val="20000"/>
                    </a:srgbClr>
                  </a:solidFill>
                  <a:effectLst/>
                  <a:uLnTx/>
                  <a:uFillTx/>
                  <a:latin typeface="Arial"/>
                  <a:ea typeface="+mj-ea"/>
                  <a:cs typeface="+mn-cs"/>
                </a:rPr>
                <a:t>A</a:t>
              </a:r>
              <a:endParaRPr kumimoji="0" lang="ko-KR" altLang="en-US" sz="41300" b="0" i="0" u="none" strike="noStrike" kern="1200" cap="none" spc="-150" normalizeH="0" baseline="0" noProof="0" dirty="0">
                <a:ln>
                  <a:noFill/>
                </a:ln>
                <a:solidFill>
                  <a:srgbClr val="1097D0">
                    <a:alpha val="20000"/>
                  </a:srgbClr>
                </a:solidFill>
                <a:effectLst/>
                <a:uLnTx/>
                <a:uFillTx/>
                <a:latin typeface="Arial"/>
                <a:ea typeface="+mj-ea"/>
                <a:cs typeface="+mn-c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81143" y="583198"/>
              <a:ext cx="3698448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1300" b="0" i="0" u="none" strike="noStrike" kern="1200" cap="none" spc="-150" normalizeH="0" baseline="0" noProof="0" dirty="0">
                  <a:ln>
                    <a:noFill/>
                  </a:ln>
                  <a:solidFill>
                    <a:srgbClr val="FA7D87">
                      <a:alpha val="60000"/>
                    </a:srgbClr>
                  </a:solidFill>
                  <a:effectLst/>
                  <a:uLnTx/>
                  <a:uFillTx/>
                  <a:latin typeface="Arial"/>
                  <a:ea typeface="+mj-ea"/>
                  <a:cs typeface="+mn-cs"/>
                </a:rPr>
                <a:t>A</a:t>
              </a:r>
              <a:endParaRPr kumimoji="0" lang="ko-KR" altLang="en-US" sz="41300" b="0" i="0" u="none" strike="noStrike" kern="1200" cap="none" spc="-150" normalizeH="0" baseline="0" noProof="0" dirty="0">
                <a:ln>
                  <a:noFill/>
                </a:ln>
                <a:solidFill>
                  <a:srgbClr val="FA7D87">
                    <a:alpha val="60000"/>
                  </a:srgbClr>
                </a:solidFill>
                <a:effectLst/>
                <a:uLnTx/>
                <a:uFillTx/>
                <a:latin typeface="Arial"/>
                <a:ea typeface="+mj-ea"/>
                <a:cs typeface="+mn-cs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cs typeface="+mn-cs"/>
              </a:rPr>
              <a:t>004</a:t>
            </a:r>
            <a:endParaRPr kumimoji="0" lang="ko-KR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86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spc="-150" dirty="0" smtClean="0">
                <a:solidFill>
                  <a:srgbClr val="5D5B5B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일정</a:t>
            </a:r>
            <a:endParaRPr kumimoji="0" lang="ko-KR" altLang="en-US" sz="3200" b="0" i="0" u="none" strike="noStrike" kern="1200" cap="none" spc="-15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98F8D"/>
                </a:solidFill>
                <a:effectLst/>
                <a:uLnTx/>
                <a:uFillTx/>
                <a:latin typeface="나눔스퀘어라운드 Regular"/>
                <a:cs typeface="+mn-cs"/>
              </a:rPr>
              <a:t>Copyrightⓒ. Saebyeol Yu. All Rights Reserved.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98F8D"/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39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98F8D"/>
                </a:solidFill>
                <a:effectLst/>
                <a:uLnTx/>
                <a:uFillTx/>
                <a:latin typeface="나눔스퀘어라운드 Regular"/>
                <a:cs typeface="+mn-cs"/>
              </a:rPr>
              <a:t>Copyrightⓒ. Saebyeol Yu. All Rights Reserved.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98F8D"/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4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2182008" cy="660429"/>
            <a:chOff x="1188881" y="351819"/>
            <a:chExt cx="2182008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  <a:cs typeface="+mn-cs"/>
                </a:rPr>
                <a:t>004 </a:t>
              </a: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  <a:cs typeface="+mn-cs"/>
                </a:rPr>
                <a:t>일정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218200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  <a:cs typeface="+mn-cs"/>
                </a:rPr>
                <a:t>전체 일정 </a:t>
              </a:r>
              <a:r>
                <a:rPr kumimoji="0" lang="en-US" altLang="ko-KR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  <a:cs typeface="+mn-cs"/>
                </a:rPr>
                <a:t>– </a:t>
              </a:r>
              <a:r>
                <a:rPr lang="en-US" altLang="ko-KR" sz="2200" dirty="0" smtClean="0">
                  <a:solidFill>
                    <a:srgbClr val="3A3838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8</a:t>
              </a:r>
              <a:r>
                <a:rPr lang="ko-KR" altLang="en-US" sz="2200" dirty="0" smtClean="0">
                  <a:solidFill>
                    <a:srgbClr val="3A3838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주차</a:t>
              </a:r>
              <a:endPara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-72" r="607" b="705"/>
          <a:stretch/>
        </p:blipFill>
        <p:spPr>
          <a:xfrm>
            <a:off x="1429492" y="1260988"/>
            <a:ext cx="4477237" cy="52725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594"/>
          <a:stretch/>
        </p:blipFill>
        <p:spPr>
          <a:xfrm>
            <a:off x="5906729" y="1283110"/>
            <a:ext cx="4315124" cy="527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0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98F8D"/>
                </a:solidFill>
                <a:effectLst/>
                <a:uLnTx/>
                <a:uFillTx/>
                <a:latin typeface="나눔스퀘어라운드 Regular"/>
                <a:cs typeface="+mn-cs"/>
              </a:rPr>
              <a:t>Copyrightⓒ. Saebyeol Yu. All Rights Reserved.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98F8D"/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4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2342308" cy="660429"/>
            <a:chOff x="1188881" y="351819"/>
            <a:chExt cx="2342308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  <a:cs typeface="+mn-cs"/>
                </a:rPr>
                <a:t>004 </a:t>
              </a: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  <a:cs typeface="+mn-cs"/>
                </a:rPr>
                <a:t>일정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234230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  <a:cs typeface="+mn-cs"/>
                </a:rPr>
                <a:t>전체 일정 </a:t>
              </a:r>
              <a:r>
                <a:rPr kumimoji="0" lang="en-US" altLang="ko-KR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  <a:cs typeface="+mn-cs"/>
                </a:rPr>
                <a:t>– 15</a:t>
              </a:r>
              <a:r>
                <a:rPr kumimoji="0" lang="ko-KR" altLang="en-US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  <a:cs typeface="+mn-cs"/>
                </a:rPr>
                <a:t>주차</a:t>
              </a:r>
              <a:endPara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936"/>
          <a:stretch/>
        </p:blipFill>
        <p:spPr>
          <a:xfrm>
            <a:off x="1429492" y="1264806"/>
            <a:ext cx="4462425" cy="530616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917" y="1264806"/>
            <a:ext cx="5080736" cy="530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5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902344" y="789794"/>
            <a:ext cx="2420456" cy="242045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629752" y="2117694"/>
            <a:ext cx="2420456" cy="242045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6135623" y="4256088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905390" y="4217110"/>
            <a:ext cx="2420456" cy="242045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189291" y="2184300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98F8D"/>
                </a:solidFill>
                <a:effectLst/>
                <a:uLnTx/>
                <a:uFillTx/>
                <a:latin typeface="나눔스퀘어라운드 Regular"/>
                <a:cs typeface="+mn-cs"/>
              </a:rPr>
              <a:t>Copyrightⓒ. Saebyeol Yu. All Rights Reserved.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98F8D"/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4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2367956" cy="660429"/>
            <a:chOff x="1188881" y="351819"/>
            <a:chExt cx="2367956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7537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en-US" altLang="ko-KR" sz="1200" dirty="0">
                  <a:solidFill>
                    <a:srgbClr val="3A3838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004 </a:t>
              </a:r>
              <a:r>
                <a:rPr lang="ko-KR" altLang="en-US" sz="1200" dirty="0">
                  <a:solidFill>
                    <a:srgbClr val="3A3838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일정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23679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3 - 4</a:t>
              </a:r>
              <a:r>
                <a:rPr kumimoji="0" lang="ko-KR" altLang="en-US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주차 진행사항</a:t>
              </a:r>
              <a:endPara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74808" y="1466047"/>
            <a:ext cx="21707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아이디어 재구성 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및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방향성 재정비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79088" y="3097089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인물</a:t>
            </a:r>
            <a:r>
              <a:rPr lang="en-US" altLang="ko-KR" sz="2400" dirty="0">
                <a:solidFill>
                  <a:srgbClr val="FFFFFF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2400" dirty="0" smtClean="0">
                <a:solidFill>
                  <a:srgbClr val="FFFFFF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 확보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79881" y="4940592"/>
            <a:ext cx="19319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간트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차트 작성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srgbClr val="FFFFFF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및</a:t>
            </a:r>
            <a:endParaRPr lang="en-US" altLang="ko-KR" sz="2400" dirty="0" smtClean="0">
              <a:solidFill>
                <a:srgbClr val="FFFFFF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srgbClr val="FFFFFF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역할 분담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73881" y="4944781"/>
            <a:ext cx="1683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제안서 작성 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srgbClr val="FFFFFF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및</a:t>
            </a:r>
            <a:endParaRPr lang="en-US" altLang="ko-KR" sz="2400" dirty="0" smtClean="0">
              <a:solidFill>
                <a:srgbClr val="FFFFFF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기회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74554" y="2902517"/>
            <a:ext cx="19992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필요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API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검색 </a:t>
            </a:r>
            <a:r>
              <a:rPr kumimoji="0" lang="ko-KR" alt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endParaRPr kumimoji="0" lang="en-US" altLang="ko-KR" sz="2400" b="0" i="0" u="none" strike="noStrike" kern="1200" cap="none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및</a:t>
            </a:r>
            <a:endParaRPr kumimoji="0" lang="en-US" altLang="ko-KR" sz="2400" b="0" i="0" u="none" strike="noStrike" kern="1200" cap="none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확보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*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0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98F8D"/>
                </a:solidFill>
                <a:effectLst/>
                <a:uLnTx/>
                <a:uFillTx/>
                <a:latin typeface="나눔스퀘어라운드 Regular"/>
                <a:cs typeface="+mn-cs"/>
              </a:rPr>
              <a:t>Copyrightⓒ. Saebyeol Yu. All Rights Reserved.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98F8D"/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74732" y="2486025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374732" y="3108362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74732" y="3740224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374732" y="4372086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7" name="오각형 26"/>
          <p:cNvSpPr/>
          <p:nvPr/>
        </p:nvSpPr>
        <p:spPr>
          <a:xfrm>
            <a:off x="1374732" y="2488481"/>
            <a:ext cx="413172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이성빈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8" name="오각형 27"/>
          <p:cNvSpPr/>
          <p:nvPr/>
        </p:nvSpPr>
        <p:spPr>
          <a:xfrm>
            <a:off x="1374732" y="3108362"/>
            <a:ext cx="3659344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이성빈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9" name="오각형 28"/>
          <p:cNvSpPr/>
          <p:nvPr/>
        </p:nvSpPr>
        <p:spPr>
          <a:xfrm>
            <a:off x="1374732" y="3740980"/>
            <a:ext cx="316017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임하나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0" name="오각형 29"/>
          <p:cNvSpPr/>
          <p:nvPr/>
        </p:nvSpPr>
        <p:spPr>
          <a:xfrm>
            <a:off x="1374732" y="4373598"/>
            <a:ext cx="2750595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이성빈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김수영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임하나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01990" y="2486025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1. APP PROTOTYPE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개발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01990" y="3116831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>
                <a:solidFill>
                  <a:srgbClr val="5D5B5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2. APP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내 메인 화면 구현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01990" y="373811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3.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 서버 기본 모델 구축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01990" y="437794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4. DB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구성 및 데이터 추가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4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188881" y="351819"/>
            <a:ext cx="2433680" cy="660429"/>
            <a:chOff x="1188881" y="351819"/>
            <a:chExt cx="2433680" cy="660429"/>
          </a:xfrm>
        </p:grpSpPr>
        <p:sp>
          <p:nvSpPr>
            <p:cNvPr id="47" name="TextBox 46"/>
            <p:cNvSpPr txBox="1"/>
            <p:nvPr/>
          </p:nvSpPr>
          <p:spPr>
            <a:xfrm>
              <a:off x="1188881" y="351819"/>
              <a:ext cx="7537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en-US" altLang="ko-KR" sz="1200" dirty="0">
                  <a:solidFill>
                    <a:srgbClr val="3A3838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004 </a:t>
              </a:r>
              <a:r>
                <a:rPr lang="ko-KR" altLang="en-US" sz="1200" dirty="0">
                  <a:solidFill>
                    <a:srgbClr val="3A3838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일정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88881" y="581361"/>
              <a:ext cx="24336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5 - 6</a:t>
              </a:r>
              <a:r>
                <a:rPr kumimoji="0" lang="ko-KR" altLang="en-US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주차 진행</a:t>
              </a:r>
              <a:r>
                <a:rPr kumimoji="0" lang="ko-KR" altLang="en-US" sz="2200" b="0" i="0" u="none" strike="noStrike" kern="1200" cap="none" spc="0" normalizeH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목표</a:t>
              </a:r>
              <a:endPara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110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 rot="3464966">
            <a:off x="4199087" y="1565761"/>
            <a:ext cx="3748142" cy="4324350"/>
            <a:chOff x="4314660" y="1597025"/>
            <a:chExt cx="3748142" cy="4324350"/>
          </a:xfrm>
        </p:grpSpPr>
        <p:sp>
          <p:nvSpPr>
            <p:cNvPr id="6" name="타원 5"/>
            <p:cNvSpPr/>
            <p:nvPr/>
          </p:nvSpPr>
          <p:spPr>
            <a:xfrm>
              <a:off x="5252927" y="1597025"/>
              <a:ext cx="2809875" cy="2809875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4314660" y="3111500"/>
              <a:ext cx="2809875" cy="2809875"/>
            </a:xfrm>
            <a:prstGeom prst="ellipse">
              <a:avLst/>
            </a:prstGeom>
            <a:solidFill>
              <a:schemeClr val="accent3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98F8D"/>
                </a:solidFill>
                <a:effectLst/>
                <a:uLnTx/>
                <a:uFillTx/>
                <a:latin typeface="나눔스퀘어라운드 Regular"/>
                <a:cs typeface="+mn-cs"/>
              </a:rPr>
              <a:t>Copyrightⓒ. Saebyeol Yu. All Rights Reserved.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98F8D"/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182404" y="3258948"/>
            <a:ext cx="17427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5400" b="1" dirty="0" smtClean="0">
                <a:ln/>
                <a:solidFill>
                  <a:schemeClr val="accent4"/>
                </a:solidFill>
              </a:rPr>
              <a:t>Q&amp;A</a:t>
            </a:r>
            <a:endParaRPr lang="en-US" altLang="ko-KR" sz="5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51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>
            <a:off x="3641558" y="1828800"/>
            <a:ext cx="3108285" cy="2738848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5506326" y="1828800"/>
            <a:ext cx="3108285" cy="2738848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95700" y="3228945"/>
            <a:ext cx="6112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Centaur" panose="02030504050205020304" pitchFamily="18" charset="0"/>
              </a:rPr>
              <a:t>THANK YOU</a:t>
            </a:r>
            <a:endParaRPr lang="ko-KR" altLang="en-US" sz="2000" b="1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43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Contents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455" y="3552385"/>
            <a:ext cx="354139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marR="0" lvl="0" indent="-180975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선정 배경</a:t>
            </a:r>
            <a:endParaRPr kumimoji="0" lang="en-US" altLang="ko-KR" sz="1400" b="0" i="0" u="none" strike="noStrike" kern="1200" cap="none" spc="-15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  <a:p>
            <a:pPr marL="180975" marR="0" lvl="0" indent="-180975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기대 효과</a:t>
            </a:r>
            <a:endParaRPr kumimoji="0" lang="en-US" altLang="ko-KR" sz="1400" b="0" i="0" u="none" strike="noStrike" kern="1200" cap="none" spc="-15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  <a:p>
            <a:pPr marL="180975" marR="0" lvl="0" indent="-180975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400" spc="-150" dirty="0" smtClean="0">
                <a:solidFill>
                  <a:srgbClr val="FFFFFF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시장 조사</a:t>
            </a:r>
            <a:endParaRPr kumimoji="0" lang="ko-KR" altLang="en-US" sz="1400" b="0" i="0" u="none" strike="noStrike" kern="1200" cap="none" spc="-1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61924" y="3599313"/>
            <a:ext cx="3541394" cy="345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marR="0" lvl="0" indent="-180975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개발 내용</a:t>
            </a:r>
            <a:endParaRPr kumimoji="0" lang="en-US" altLang="ko-KR" sz="1400" b="0" i="0" u="none" strike="noStrike" kern="1200" cap="none" spc="-15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74455" y="3028890"/>
            <a:ext cx="1594027" cy="400110"/>
            <a:chOff x="212651" y="3255887"/>
            <a:chExt cx="1594027" cy="400110"/>
          </a:xfrm>
        </p:grpSpPr>
        <p:sp>
          <p:nvSpPr>
            <p:cNvPr id="23" name="TextBox 22"/>
            <p:cNvSpPr txBox="1"/>
            <p:nvPr/>
          </p:nvSpPr>
          <p:spPr>
            <a:xfrm>
              <a:off x="212651" y="3255887"/>
              <a:ext cx="6222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001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7993" y="3255887"/>
              <a:ext cx="1048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-150" normalizeH="0" baseline="0" noProof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주제 소개</a:t>
              </a:r>
              <a:endParaRPr kumimoji="0" lang="ko-KR" altLang="en-US" sz="2000" b="0" i="0" u="none" strike="noStrike" kern="1200" cap="none" spc="-1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518681" y="3028890"/>
            <a:ext cx="1574791" cy="400110"/>
            <a:chOff x="2356877" y="3206557"/>
            <a:chExt cx="1574791" cy="400110"/>
          </a:xfrm>
        </p:grpSpPr>
        <p:sp>
          <p:nvSpPr>
            <p:cNvPr id="21" name="TextBox 20"/>
            <p:cNvSpPr txBox="1"/>
            <p:nvPr/>
          </p:nvSpPr>
          <p:spPr>
            <a:xfrm>
              <a:off x="2356877" y="3206557"/>
              <a:ext cx="6222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002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02219" y="3206557"/>
              <a:ext cx="10294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-150" normalizeH="0" baseline="0" noProof="0" dirty="0" err="1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어플</a:t>
              </a:r>
              <a:r>
                <a:rPr kumimoji="0" lang="ko-KR" altLang="en-US" sz="2000" b="0" i="0" u="none" strike="noStrike" kern="1200" cap="none" spc="-150" normalizeH="0" baseline="0" noProof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설명</a:t>
              </a:r>
              <a:endParaRPr kumimoji="0" lang="ko-KR" altLang="en-US" sz="2000" b="0" i="0" u="none" strike="noStrike" kern="1200" cap="none" spc="-1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672335" y="3028890"/>
            <a:ext cx="1613263" cy="400110"/>
            <a:chOff x="4952427" y="3207822"/>
            <a:chExt cx="1613263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4952427" y="3207822"/>
              <a:ext cx="6222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003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97769" y="3207822"/>
              <a:ext cx="10679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-150" normalizeH="0" baseline="0" noProof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개발 단계</a:t>
              </a:r>
              <a:endParaRPr kumimoji="0" lang="ko-KR" altLang="en-US" sz="2000" b="0" i="0" u="none" strike="noStrike" kern="1200" cap="none" spc="-1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949086" y="3028890"/>
            <a:ext cx="1127553" cy="400110"/>
            <a:chOff x="6956206" y="3236652"/>
            <a:chExt cx="1127553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6956206" y="3236652"/>
              <a:ext cx="6222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004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01548" y="3236652"/>
              <a:ext cx="582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-150" normalizeH="0" baseline="0" noProof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일정</a:t>
              </a:r>
              <a:endParaRPr kumimoji="0" lang="ko-KR" altLang="en-US" sz="2000" b="0" i="0" u="none" strike="noStrike" kern="1200" cap="none" spc="-1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518681" y="3567379"/>
            <a:ext cx="354139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marR="0" lvl="0" indent="-180975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UI PROTOTYPE</a:t>
            </a:r>
            <a:endParaRPr kumimoji="0" lang="en-US" altLang="ko-KR" sz="1400" b="0" i="0" u="none" strike="noStrike" kern="1200" cap="none" spc="-1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  <a:p>
            <a:pPr marL="180975" marR="0" lvl="0" indent="-180975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400" spc="-150" noProof="0" dirty="0" smtClean="0">
                <a:solidFill>
                  <a:srgbClr val="FFFFFF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상세</a:t>
            </a:r>
            <a:r>
              <a:rPr lang="en-US" altLang="ko-KR" sz="1400" spc="-150" noProof="0" dirty="0" smtClean="0">
                <a:solidFill>
                  <a:srgbClr val="FFFFFF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  </a:t>
            </a:r>
            <a:r>
              <a:rPr lang="ko-KR" altLang="en-US" sz="1400" spc="-150" noProof="0" dirty="0" smtClean="0">
                <a:solidFill>
                  <a:srgbClr val="FFFFFF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요구사항</a:t>
            </a:r>
            <a:endParaRPr lang="en-US" altLang="ko-KR" sz="1400" spc="-150" noProof="0" dirty="0" smtClean="0">
              <a:solidFill>
                <a:srgbClr val="FFFFFF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  <a:p>
            <a:pPr marL="180975" marR="0" lvl="0" indent="-180975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-15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상세 구조</a:t>
            </a:r>
            <a:endParaRPr kumimoji="0" lang="ko-KR" altLang="en-US" sz="1400" b="0" i="0" u="none" strike="noStrike" kern="1200" cap="none" spc="-1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73075" y="3599313"/>
            <a:ext cx="354139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marR="0" lvl="0" indent="-180975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전체 일정</a:t>
            </a:r>
            <a:endParaRPr lang="en-US" altLang="ko-KR" sz="1400" spc="-150" dirty="0">
              <a:solidFill>
                <a:srgbClr val="FFFFFF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  <a:p>
            <a:pPr marL="180975" marR="0" lvl="0" indent="-180975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400" spc="-150" dirty="0" smtClean="0">
                <a:solidFill>
                  <a:srgbClr val="FFFFFF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3 - 4</a:t>
            </a:r>
            <a:r>
              <a:rPr lang="ko-KR" altLang="en-US" sz="1400" spc="-150" dirty="0" smtClean="0">
                <a:solidFill>
                  <a:srgbClr val="FFFFFF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주</a:t>
            </a:r>
            <a:r>
              <a:rPr kumimoji="0" lang="ko-KR" altLang="en-US" sz="1400" b="0" i="0" u="none" strike="noStrike" kern="1200" cap="none" spc="-15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 진행 사항</a:t>
            </a:r>
            <a:endParaRPr kumimoji="0" lang="en-US" altLang="ko-KR" sz="1400" b="0" i="0" u="none" strike="noStrike" kern="1200" cap="none" spc="-15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  <a:p>
            <a:pPr marL="180975" marR="0" lvl="0" indent="-180975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400" spc="-150" baseline="0" dirty="0" smtClean="0">
                <a:solidFill>
                  <a:srgbClr val="FFFFFF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5 - 6</a:t>
            </a:r>
            <a:r>
              <a:rPr lang="ko-KR" altLang="en-US" sz="1400" spc="-150" baseline="0" dirty="0" smtClean="0">
                <a:solidFill>
                  <a:srgbClr val="FFFFFF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주의 목표</a:t>
            </a:r>
            <a:endParaRPr kumimoji="0" lang="en-US" altLang="ko-KR" sz="1400" b="0" i="0" u="none" strike="noStrike" kern="1200" cap="none" spc="-15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1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cs typeface="+mn-cs"/>
              </a:rPr>
              <a:t>001</a:t>
            </a:r>
            <a:endParaRPr kumimoji="0" lang="ko-KR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62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주제 소개</a:t>
            </a:r>
            <a:endParaRPr kumimoji="0" lang="ko-KR" altLang="en-US" sz="3200" b="0" i="0" u="none" strike="noStrike" kern="1200" cap="none" spc="-15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98F8D"/>
                </a:solidFill>
                <a:effectLst/>
                <a:uLnTx/>
                <a:uFillTx/>
                <a:latin typeface="나눔스퀘어라운드 Regular"/>
                <a:cs typeface="+mn-cs"/>
              </a:rPr>
              <a:t>Copyrightⓒ. Saebyeol Yu. All Rights Reserved.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98F8D"/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1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985814" y="2409567"/>
            <a:ext cx="170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선정 배경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5814" y="3142234"/>
            <a:ext cx="41785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현재 한국은 </a:t>
            </a:r>
            <a:r>
              <a:rPr lang="ko-KR" altLang="en-US" sz="1400" dirty="0" smtClean="0">
                <a:solidFill>
                  <a:srgbClr val="5D5B5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무역 전쟁</a:t>
            </a:r>
            <a:r>
              <a:rPr lang="en-US" altLang="ko-KR" sz="1400" dirty="0" smtClean="0">
                <a:solidFill>
                  <a:srgbClr val="5D5B5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400" dirty="0" smtClean="0">
                <a:solidFill>
                  <a:srgbClr val="5D5B5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일본과의 갈등 등 국내외적으로 많은 문제를 겪고 있음</a:t>
            </a:r>
            <a:r>
              <a:rPr lang="en-US" altLang="ko-KR" sz="1400" dirty="0" smtClean="0">
                <a:solidFill>
                  <a:srgbClr val="5D5B5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r>
              <a:rPr lang="ko-KR" altLang="en-US" sz="1400" dirty="0" smtClean="0">
                <a:solidFill>
                  <a:srgbClr val="5D5B5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현재의 문제가 발생하기 까지 과거에 무슨 일이 있었는지 알아보기 위해 이 주제를 선택하게 되었음</a:t>
            </a:r>
            <a:r>
              <a:rPr lang="en-US" altLang="ko-KR" sz="1400" dirty="0" smtClean="0">
                <a:solidFill>
                  <a:srgbClr val="5D5B5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endParaRPr lang="en-US" altLang="ko-KR" sz="1400" dirty="0">
              <a:solidFill>
                <a:srgbClr val="5D5B5B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>
                <a:solidFill>
                  <a:srgbClr val="5D5B5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역사를 수능 공부가 아닌 일상에 접목 할 수 있는 방법을 모색하면서 이 어플리케이션을 생각하게 됨</a:t>
            </a:r>
            <a:r>
              <a:rPr lang="en-US" altLang="ko-KR" sz="1400" dirty="0" smtClean="0">
                <a:solidFill>
                  <a:srgbClr val="5D5B5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>
                <a:solidFill>
                  <a:srgbClr val="5D5B5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해당 어플리케이션을 통해 사용자의 인물에 대한 이해도를 높이고 그 인물로부터 비롯되는 역사적인 사실 함양 기대중</a:t>
            </a:r>
            <a:r>
              <a:rPr lang="en-US" altLang="ko-KR" sz="1400" dirty="0" smtClean="0">
                <a:solidFill>
                  <a:srgbClr val="5D5B5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98F8D"/>
                </a:solidFill>
                <a:effectLst/>
                <a:uLnTx/>
                <a:uFillTx/>
                <a:latin typeface="나눔스퀘어라운드 Regular"/>
                <a:cs typeface="+mn-cs"/>
              </a:rPr>
              <a:t>Copyrightⓒ. Saebyeol Yu. All Rights Reserved.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98F8D"/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1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678938" cy="660429"/>
            <a:chOff x="1188881" y="351819"/>
            <a:chExt cx="2678938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679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001 </a:t>
              </a: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주제 소개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67893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선정 배경 및 기대 효과</a:t>
              </a:r>
              <a:endPara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608572" y="2409567"/>
            <a:ext cx="170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기대 효과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08572" y="3142234"/>
            <a:ext cx="41785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제작 과정에서 기존 수학했던 자바를 활용하고 실용적인 콘텐츠를 개발</a:t>
            </a:r>
            <a:r>
              <a:rPr kumimoji="0" lang="ko-KR" alt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함 에 따라 전반적인 컴퓨터공학에 대한 이해도를 높이고 응용 할 수 있다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dirty="0">
              <a:solidFill>
                <a:srgbClr val="5D5B5B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>
                <a:solidFill>
                  <a:srgbClr val="5D5B5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두개의 언어 </a:t>
            </a:r>
            <a:r>
              <a:rPr lang="en-US" altLang="ko-KR" sz="1400" dirty="0" smtClean="0">
                <a:solidFill>
                  <a:srgbClr val="5D5B5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</a:t>
            </a:r>
            <a:r>
              <a:rPr lang="ko-KR" altLang="en-US" sz="1400" dirty="0" smtClean="0">
                <a:solidFill>
                  <a:srgbClr val="5D5B5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한국어</a:t>
            </a:r>
            <a:r>
              <a:rPr lang="en-US" altLang="ko-KR" sz="1400" dirty="0" smtClean="0">
                <a:solidFill>
                  <a:srgbClr val="5D5B5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400" dirty="0" smtClean="0">
                <a:solidFill>
                  <a:srgbClr val="5D5B5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영어</a:t>
            </a:r>
            <a:r>
              <a:rPr lang="en-US" altLang="ko-KR" sz="1400" dirty="0" smtClean="0">
                <a:solidFill>
                  <a:srgbClr val="5D5B5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</a:t>
            </a:r>
            <a:r>
              <a:rPr lang="ko-KR" altLang="en-US" sz="1400" dirty="0" smtClean="0">
                <a:solidFill>
                  <a:srgbClr val="5D5B5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동시에 지원함으로서 효과적으로 역사적 사실을 알릴 수 있다</a:t>
            </a:r>
            <a:r>
              <a:rPr lang="en-US" altLang="ko-KR" sz="1400" dirty="0" smtClean="0">
                <a:solidFill>
                  <a:srgbClr val="5D5B5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dirty="0">
              <a:solidFill>
                <a:srgbClr val="5D5B5B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>
                <a:solidFill>
                  <a:srgbClr val="5D5B5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외국인들에게 좀 더 보다 쉽게 능동적으로 한글과 역사를 학습하는 효과를 기대 할 수 있다</a:t>
            </a:r>
            <a:r>
              <a:rPr lang="en-US" altLang="ko-KR" sz="1400" dirty="0" smtClean="0">
                <a:solidFill>
                  <a:srgbClr val="5D5B5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endParaRPr lang="en-US" altLang="ko-KR" sz="1400" dirty="0">
              <a:solidFill>
                <a:srgbClr val="5D5B5B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86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3142397" y="2016913"/>
            <a:ext cx="2420456" cy="242045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070899" y="3634925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985814" y="2016913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98F8D"/>
                </a:solidFill>
                <a:effectLst/>
                <a:uLnTx/>
                <a:uFillTx/>
                <a:latin typeface="나눔스퀘어라운드 Regular"/>
                <a:cs typeface="+mn-cs"/>
              </a:rPr>
              <a:t>Copyrightⓒ. Saebyeol Yu. All Rights Reserved.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98F8D"/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870466" y="2581680"/>
            <a:ext cx="3755937" cy="2483888"/>
            <a:chOff x="102324" y="3738357"/>
            <a:chExt cx="2362993" cy="2707858"/>
          </a:xfrm>
        </p:grpSpPr>
        <p:sp>
          <p:nvSpPr>
            <p:cNvPr id="17" name="TextBox 16"/>
            <p:cNvSpPr txBox="1"/>
            <p:nvPr/>
          </p:nvSpPr>
          <p:spPr>
            <a:xfrm>
              <a:off x="102324" y="3738357"/>
              <a:ext cx="1014759" cy="5032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b="1" dirty="0" smtClean="0">
                  <a:solidFill>
                    <a:srgbClr val="5D5B5B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차별화 전략</a:t>
              </a:r>
              <a:endParaRPr lang="en-US" altLang="ko-KR" sz="2400" b="1" dirty="0" smtClean="0">
                <a:solidFill>
                  <a:srgbClr val="5D5B5B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2325" y="4231727"/>
              <a:ext cx="2362992" cy="2214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한국사를 접목시킨 일기 </a:t>
              </a:r>
              <a:r>
                <a:rPr kumimoji="0" lang="ko-KR" altLang="en-US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어플</a:t>
              </a:r>
              <a:r>
                <a:rPr kumimoji="0" lang="en-US" altLang="ko-KR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.</a:t>
              </a:r>
            </a:p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dirty="0">
                <a:solidFill>
                  <a:srgbClr val="5D5B5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수능 중심의 한국사가 아닌 신문을 보는 듯한 그날의 역사를 볼 수 있음</a:t>
              </a:r>
              <a:r>
                <a:rPr kumimoji="0" lang="en-US" altLang="ko-KR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.</a:t>
              </a:r>
            </a:p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dirty="0">
                <a:solidFill>
                  <a:srgbClr val="5D5B5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영어와 한국어 동시 언어 제공을 통해 사용자에 제한을 두지 않음</a:t>
              </a:r>
              <a:r>
                <a:rPr kumimoji="0" lang="en-US" altLang="ko-KR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. </a:t>
              </a:r>
              <a:endPara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1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1245854" cy="660429"/>
            <a:chOff x="1188881" y="351819"/>
            <a:chExt cx="1245854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10679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en-US" altLang="ko-KR" sz="1200" dirty="0">
                  <a:solidFill>
                    <a:srgbClr val="3A3838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001 </a:t>
              </a:r>
              <a:r>
                <a:rPr lang="ko-KR" altLang="en-US" sz="1200" dirty="0">
                  <a:solidFill>
                    <a:srgbClr val="3A3838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주제 소개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124585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시장 조사</a:t>
              </a:r>
              <a:endPara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60530" y="2871282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수능형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한국사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77666" y="2887393"/>
            <a:ext cx="2103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간단한 한 줄 쓰기 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FFFF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일기 쓰는 기능만 구현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28732" y="4696236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언어 제한 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45004" y="1377598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기존 </a:t>
            </a:r>
            <a:r>
              <a:rPr kumimoji="0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어플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마켓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1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819097" y="168528"/>
            <a:ext cx="5342392" cy="6447919"/>
            <a:chOff x="6181143" y="583198"/>
            <a:chExt cx="5342392" cy="6447919"/>
          </a:xfrm>
        </p:grpSpPr>
        <p:sp>
          <p:nvSpPr>
            <p:cNvPr id="4" name="TextBox 3"/>
            <p:cNvSpPr txBox="1"/>
            <p:nvPr/>
          </p:nvSpPr>
          <p:spPr>
            <a:xfrm>
              <a:off x="7825087" y="583198"/>
              <a:ext cx="3698448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1300" b="0" i="0" u="none" strike="noStrike" kern="1200" cap="none" spc="-150" normalizeH="0" baseline="0" noProof="0" dirty="0">
                  <a:ln>
                    <a:noFill/>
                  </a:ln>
                  <a:solidFill>
                    <a:srgbClr val="1097D0">
                      <a:alpha val="20000"/>
                    </a:srgbClr>
                  </a:solidFill>
                  <a:effectLst/>
                  <a:uLnTx/>
                  <a:uFillTx/>
                  <a:latin typeface="Arial"/>
                  <a:ea typeface="+mj-ea"/>
                  <a:cs typeface="+mn-cs"/>
                </a:rPr>
                <a:t>A</a:t>
              </a:r>
              <a:endParaRPr kumimoji="0" lang="ko-KR" altLang="en-US" sz="41300" b="0" i="0" u="none" strike="noStrike" kern="1200" cap="none" spc="-150" normalizeH="0" baseline="0" noProof="0" dirty="0">
                <a:ln>
                  <a:noFill/>
                </a:ln>
                <a:solidFill>
                  <a:srgbClr val="1097D0">
                    <a:alpha val="20000"/>
                  </a:srgbClr>
                </a:solidFill>
                <a:effectLst/>
                <a:uLnTx/>
                <a:uFillTx/>
                <a:latin typeface="Arial"/>
                <a:ea typeface="+mj-ea"/>
                <a:cs typeface="+mn-c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81143" y="583198"/>
              <a:ext cx="3698448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1300" b="0" i="0" u="none" strike="noStrike" kern="1200" cap="none" spc="-150" normalizeH="0" baseline="0" noProof="0" dirty="0">
                  <a:ln>
                    <a:noFill/>
                  </a:ln>
                  <a:solidFill>
                    <a:srgbClr val="FA7D87">
                      <a:alpha val="60000"/>
                    </a:srgbClr>
                  </a:solidFill>
                  <a:effectLst/>
                  <a:uLnTx/>
                  <a:uFillTx/>
                  <a:latin typeface="Arial"/>
                  <a:ea typeface="+mj-ea"/>
                  <a:cs typeface="+mn-cs"/>
                </a:rPr>
                <a:t>A</a:t>
              </a:r>
              <a:endParaRPr kumimoji="0" lang="ko-KR" altLang="en-US" sz="41300" b="0" i="0" u="none" strike="noStrike" kern="1200" cap="none" spc="-150" normalizeH="0" baseline="0" noProof="0" dirty="0">
                <a:ln>
                  <a:noFill/>
                </a:ln>
                <a:solidFill>
                  <a:srgbClr val="FA7D87">
                    <a:alpha val="60000"/>
                  </a:srgbClr>
                </a:solidFill>
                <a:effectLst/>
                <a:uLnTx/>
                <a:uFillTx/>
                <a:latin typeface="Arial"/>
                <a:ea typeface="+mj-ea"/>
                <a:cs typeface="+mn-cs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cs typeface="+mn-cs"/>
              </a:rPr>
              <a:t>002</a:t>
            </a:r>
            <a:endParaRPr kumimoji="0" lang="ko-KR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933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 dirty="0" err="1" smtClean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어플</a:t>
            </a:r>
            <a:r>
              <a:rPr lang="ko-KR" altLang="en-US" sz="3200" spc="-150" dirty="0" err="1" smtClean="0">
                <a:solidFill>
                  <a:srgbClr val="5D5B5B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리케이션</a:t>
            </a:r>
            <a:r>
              <a:rPr lang="ko-KR" altLang="en-US" sz="3200" spc="-150" dirty="0" smtClean="0">
                <a:solidFill>
                  <a:srgbClr val="5D5B5B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설명</a:t>
            </a:r>
            <a:endParaRPr kumimoji="0" lang="ko-KR" altLang="en-US" sz="3200" b="0" i="0" u="none" strike="noStrike" kern="1200" cap="none" spc="-15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98F8D"/>
                </a:solidFill>
                <a:effectLst/>
                <a:uLnTx/>
                <a:uFillTx/>
                <a:latin typeface="나눔스퀘어라운드 Regular"/>
                <a:cs typeface="+mn-cs"/>
              </a:rPr>
              <a:t>Copyrightⓒ. Saebyeol Yu. All Rights Reserved.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98F8D"/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65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985814" y="1320484"/>
            <a:ext cx="10388039" cy="4368019"/>
            <a:chOff x="985814" y="1320484"/>
            <a:chExt cx="10612628" cy="4368019"/>
          </a:xfrm>
        </p:grpSpPr>
        <p:sp>
          <p:nvSpPr>
            <p:cNvPr id="7" name="직사각형 6"/>
            <p:cNvSpPr/>
            <p:nvPr/>
          </p:nvSpPr>
          <p:spPr>
            <a:xfrm>
              <a:off x="985814" y="1320484"/>
              <a:ext cx="10259702" cy="4152575"/>
            </a:xfrm>
            <a:prstGeom prst="rect">
              <a:avLst/>
            </a:prstGeom>
            <a:solidFill>
              <a:srgbClr val="ECC9BB"/>
            </a:solidFill>
            <a:ln>
              <a:solidFill>
                <a:srgbClr val="ECC9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315452" y="1540042"/>
              <a:ext cx="10282990" cy="4148461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98F8D"/>
                </a:solidFill>
                <a:effectLst/>
                <a:uLnTx/>
                <a:uFillTx/>
                <a:latin typeface="나눔스퀘어라운드 Regular"/>
                <a:cs typeface="+mn-cs"/>
              </a:rPr>
              <a:t>Copyrightⓒ. Saebyeol Yu. All Rights Reserved.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98F8D"/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2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88881" y="351819"/>
            <a:ext cx="2100062" cy="660429"/>
            <a:chOff x="1188881" y="351819"/>
            <a:chExt cx="2100062" cy="660429"/>
          </a:xfrm>
        </p:grpSpPr>
        <p:sp>
          <p:nvSpPr>
            <p:cNvPr id="26" name="TextBox 25"/>
            <p:cNvSpPr txBox="1"/>
            <p:nvPr/>
          </p:nvSpPr>
          <p:spPr>
            <a:xfrm>
              <a:off x="1188881" y="351819"/>
              <a:ext cx="10583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002 </a:t>
              </a:r>
              <a:r>
                <a:rPr kumimoji="0" lang="ko-KR" altLang="en-US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어플</a:t>
              </a: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설명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88881" y="581361"/>
              <a:ext cx="210006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UI PROTOTYPE</a:t>
              </a:r>
              <a:endPara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242453" y="5688503"/>
            <a:ext cx="1273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898F8D"/>
                </a:solidFill>
                <a:effectLst/>
                <a:uLnTx/>
                <a:uFillTx/>
                <a:latin typeface="나눔스퀘어라운드 Regular"/>
                <a:cs typeface="+mn-cs"/>
              </a:rPr>
              <a:t>출처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98F8D"/>
                </a:solidFill>
                <a:effectLst/>
                <a:uLnTx/>
                <a:uFillTx/>
                <a:latin typeface="나눔스퀘어라운드 Regular"/>
                <a:cs typeface="+mn-cs"/>
              </a:rPr>
              <a:t>: XXX YYY ZZZ (2014)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98F8D"/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627" y="1816123"/>
            <a:ext cx="1998606" cy="3509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1738694" y="4742891"/>
            <a:ext cx="1785224" cy="484295"/>
          </a:xfrm>
          <a:prstGeom prst="rect">
            <a:avLst/>
          </a:prstGeom>
          <a:solidFill>
            <a:srgbClr val="F3F3F3"/>
          </a:solidFill>
          <a:ln w="25400" cap="flat" cmpd="sng" algn="ctr">
            <a:solidFill>
              <a:srgbClr val="F3F3F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357" y="1816123"/>
            <a:ext cx="2003911" cy="350985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931" y="1816123"/>
            <a:ext cx="1983347" cy="350985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3641" y="1816123"/>
            <a:ext cx="2095455" cy="351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9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98F8D"/>
                </a:solidFill>
                <a:effectLst/>
                <a:uLnTx/>
                <a:uFillTx/>
                <a:latin typeface="나눔스퀘어라운드 Regular"/>
                <a:cs typeface="+mn-cs"/>
              </a:rPr>
              <a:t>Copyrightⓒ. Saebyeol Yu. All Rights Reserved.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98F8D"/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3973694" y="2022752"/>
            <a:ext cx="2647950" cy="2647950"/>
          </a:xfrm>
          <a:prstGeom prst="diamond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5" name="다이아몬드 24"/>
          <p:cNvSpPr/>
          <p:nvPr/>
        </p:nvSpPr>
        <p:spPr>
          <a:xfrm>
            <a:off x="5608543" y="2022752"/>
            <a:ext cx="2647950" cy="2647950"/>
          </a:xfrm>
          <a:prstGeom prst="diamond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2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1826141" cy="660429"/>
            <a:chOff x="1188881" y="351819"/>
            <a:chExt cx="1826141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0583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en-US" altLang="ko-KR" sz="1200" dirty="0">
                  <a:solidFill>
                    <a:srgbClr val="3A3838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002 </a:t>
              </a:r>
              <a:r>
                <a:rPr lang="ko-KR" altLang="en-US" sz="1200" dirty="0" err="1">
                  <a:solidFill>
                    <a:srgbClr val="3A3838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어플</a:t>
              </a:r>
              <a:r>
                <a:rPr lang="ko-KR" altLang="en-US" sz="1200" dirty="0">
                  <a:solidFill>
                    <a:srgbClr val="3A3838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설명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182614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상세 요구 사항</a:t>
              </a:r>
              <a:endPara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53734" y="2052255"/>
            <a:ext cx="2770267" cy="3481093"/>
            <a:chOff x="93908" y="3859177"/>
            <a:chExt cx="2770267" cy="3481093"/>
          </a:xfrm>
        </p:grpSpPr>
        <p:sp>
          <p:nvSpPr>
            <p:cNvPr id="31" name="TextBox 30"/>
            <p:cNvSpPr txBox="1"/>
            <p:nvPr/>
          </p:nvSpPr>
          <p:spPr>
            <a:xfrm>
              <a:off x="93908" y="3859177"/>
              <a:ext cx="17828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기능적 요구사항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4" y="4231727"/>
              <a:ext cx="2761851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1. </a:t>
              </a:r>
              <a:r>
                <a:rPr kumimoji="0" lang="ko-KR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사용 시점에 해당되는 날짜의 과거 사건을 제공</a:t>
              </a:r>
              <a:endPara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400" dirty="0">
                <a:solidFill>
                  <a:srgbClr val="5D5B5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2. </a:t>
              </a:r>
              <a:r>
                <a:rPr kumimoji="0" lang="ko-KR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선택 가능한 역사적 인물 </a:t>
              </a:r>
              <a:r>
                <a:rPr kumimoji="0" lang="en-US" altLang="ko-K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5</a:t>
              </a:r>
              <a:r>
                <a:rPr kumimoji="0" lang="ko-KR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명 제공</a:t>
              </a:r>
              <a:endPara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400" dirty="0">
                <a:solidFill>
                  <a:srgbClr val="5D5B5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3. </a:t>
              </a:r>
              <a:r>
                <a:rPr kumimoji="0" lang="ko-KR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선택한 인물과 관련된 사용자의 중요 이벤트 작성하게 해줌</a:t>
              </a:r>
              <a:endPara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400" dirty="0">
                <a:solidFill>
                  <a:srgbClr val="5D5B5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4. </a:t>
              </a:r>
              <a:r>
                <a:rPr kumimoji="0" lang="ko-KR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디바이스 </a:t>
              </a:r>
              <a:r>
                <a:rPr kumimoji="0" lang="ko-KR" altLang="en-US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변경시에도</a:t>
              </a:r>
              <a:r>
                <a:rPr kumimoji="0" lang="ko-KR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데이터 연동</a:t>
              </a:r>
              <a:endPara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400" dirty="0">
                <a:solidFill>
                  <a:srgbClr val="5D5B5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5. </a:t>
              </a:r>
              <a:r>
                <a:rPr kumimoji="0" lang="ko-KR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영어</a:t>
              </a:r>
              <a:r>
                <a:rPr kumimoji="0" lang="ko-KR" altLang="en-US" sz="1400" b="0" i="0" u="none" strike="noStrike" kern="1200" cap="none" spc="0" normalizeH="0" noProof="0" dirty="0" smtClean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환경 지원</a:t>
              </a:r>
              <a:endPara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400" baseline="0" dirty="0">
                <a:solidFill>
                  <a:srgbClr val="5D5B5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noProof="0" dirty="0" smtClean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6. </a:t>
              </a:r>
              <a:r>
                <a:rPr kumimoji="0" lang="ko-KR" altLang="en-US" sz="1400" b="0" i="0" u="none" strike="noStrike" kern="1200" cap="none" spc="0" normalizeH="0" noProof="0" dirty="0" smtClean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통계적 데이터 사용자에게 지원 </a:t>
              </a:r>
              <a:r>
                <a:rPr kumimoji="0" lang="en-US" altLang="ko-KR" sz="1400" b="0" i="0" u="none" strike="noStrike" kern="1200" cap="none" spc="0" normalizeH="0" noProof="0" dirty="0" smtClean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EX) </a:t>
              </a:r>
              <a:r>
                <a:rPr kumimoji="0" lang="ko-KR" altLang="en-US" sz="1400" b="0" i="0" u="none" strike="noStrike" kern="1200" cap="none" spc="0" normalizeH="0" noProof="0" dirty="0" smtClean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오늘 하루 가장 많이 선택 받은 인물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 flipV="1">
            <a:off x="3229569" y="2245895"/>
            <a:ext cx="2032242" cy="641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268821" y="3979076"/>
            <a:ext cx="1334404" cy="92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8721714" y="2712327"/>
            <a:ext cx="3133588" cy="1433345"/>
            <a:chOff x="93908" y="3859177"/>
            <a:chExt cx="2368539" cy="1114254"/>
          </a:xfrm>
        </p:grpSpPr>
        <p:sp>
          <p:nvSpPr>
            <p:cNvPr id="39" name="TextBox 38"/>
            <p:cNvSpPr txBox="1"/>
            <p:nvPr/>
          </p:nvSpPr>
          <p:spPr>
            <a:xfrm>
              <a:off x="93908" y="3859177"/>
              <a:ext cx="20168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비기능적 요구사항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2325" y="4231727"/>
              <a:ext cx="2360122" cy="741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1. </a:t>
              </a:r>
              <a:r>
                <a:rPr kumimoji="0" lang="ko-KR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개인화 서버에 저장 된 사용자 별 데이터의 보안</a:t>
              </a:r>
              <a:endPara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400" dirty="0">
                <a:solidFill>
                  <a:srgbClr val="5D5B5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2. API</a:t>
              </a:r>
              <a:r>
                <a:rPr lang="ko-KR" altLang="en-US" sz="1400" dirty="0" smtClean="0">
                  <a:solidFill>
                    <a:srgbClr val="5D5B5B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와 연동 시 데이터 누락이 없어야 함 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810997" y="2997240"/>
            <a:ext cx="973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기능적 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요구사항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25375" y="3033216"/>
            <a:ext cx="1026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비기능적 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요구사항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081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98F8D"/>
                </a:solidFill>
                <a:effectLst/>
                <a:uLnTx/>
                <a:uFillTx/>
                <a:latin typeface="나눔스퀘어라운드 Regular"/>
                <a:cs typeface="+mn-cs"/>
              </a:rPr>
              <a:t>Copyrightⓒ. Saebyeol Yu. All Rights Reserved.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98F8D"/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2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1245854" cy="660429"/>
            <a:chOff x="1188881" y="351819"/>
            <a:chExt cx="1245854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0583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  <a:cs typeface="+mn-cs"/>
                </a:rPr>
                <a:t>002 </a:t>
              </a:r>
              <a:r>
                <a:rPr kumimoji="0" lang="ko-KR" alt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  <a:cs typeface="+mn-cs"/>
                </a:rPr>
                <a:t>어플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  <a:cs typeface="+mn-cs"/>
                </a:rPr>
                <a:t> 설명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124585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  <a:cs typeface="+mn-cs"/>
                </a:rPr>
                <a:t>상세 구조</a:t>
              </a:r>
              <a:endPara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969160" y="1429565"/>
            <a:ext cx="2208509" cy="561473"/>
          </a:xfrm>
          <a:prstGeom prst="rect">
            <a:avLst/>
          </a:prstGeom>
          <a:solidFill>
            <a:srgbClr val="F6C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USER</a:t>
            </a:r>
            <a:endParaRPr lang="ko-KR" altLang="en-US" sz="2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12703" y="2586864"/>
            <a:ext cx="1121421" cy="593558"/>
          </a:xfrm>
          <a:prstGeom prst="rect">
            <a:avLst/>
          </a:prstGeom>
          <a:solidFill>
            <a:srgbClr val="F6C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DATA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97390" y="3070266"/>
            <a:ext cx="2007020" cy="1427747"/>
          </a:xfrm>
          <a:prstGeom prst="rect">
            <a:avLst/>
          </a:prstGeom>
          <a:solidFill>
            <a:srgbClr val="F6C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APPLICTION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04547" y="874220"/>
            <a:ext cx="2286269" cy="571157"/>
          </a:xfrm>
          <a:prstGeom prst="rect">
            <a:avLst/>
          </a:prstGeom>
          <a:solidFill>
            <a:srgbClr val="F6C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SERVER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0400" y="1690347"/>
            <a:ext cx="2184657" cy="483819"/>
          </a:xfrm>
          <a:prstGeom prst="rect">
            <a:avLst/>
          </a:prstGeom>
          <a:solidFill>
            <a:srgbClr val="F6C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DATA SERVER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897726" y="2359644"/>
            <a:ext cx="1981200" cy="420132"/>
          </a:xfrm>
          <a:prstGeom prst="rect">
            <a:avLst/>
          </a:prstGeom>
          <a:solidFill>
            <a:srgbClr val="F6C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APP. DATA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010400" y="3032076"/>
            <a:ext cx="2184657" cy="483819"/>
          </a:xfrm>
          <a:prstGeom prst="rect">
            <a:avLst/>
          </a:prstGeom>
          <a:solidFill>
            <a:srgbClr val="F6C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INDIVIDUAL SERVER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897726" y="3701373"/>
            <a:ext cx="1981200" cy="400539"/>
          </a:xfrm>
          <a:prstGeom prst="rect">
            <a:avLst/>
          </a:prstGeom>
          <a:solidFill>
            <a:srgbClr val="F6C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USER’S DATA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304547" y="4290525"/>
            <a:ext cx="2184657" cy="483819"/>
          </a:xfrm>
          <a:prstGeom prst="rect">
            <a:avLst/>
          </a:prstGeom>
          <a:solidFill>
            <a:srgbClr val="F6C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DB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010400" y="4940230"/>
            <a:ext cx="2197768" cy="608744"/>
          </a:xfrm>
          <a:prstGeom prst="rect">
            <a:avLst/>
          </a:prstGeom>
          <a:solidFill>
            <a:srgbClr val="F6C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과거의 역사적 </a:t>
            </a:r>
            <a:endParaRPr lang="en-US" altLang="ko-KR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사건 정보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023511" y="5676349"/>
            <a:ext cx="2184657" cy="541922"/>
          </a:xfrm>
          <a:prstGeom prst="rect">
            <a:avLst/>
          </a:prstGeom>
          <a:solidFill>
            <a:srgbClr val="F6C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역사적 인물 정보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879006" y="5182139"/>
            <a:ext cx="1555898" cy="737937"/>
          </a:xfrm>
          <a:prstGeom prst="rect">
            <a:avLst/>
          </a:prstGeom>
          <a:solidFill>
            <a:srgbClr val="F6C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외부 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API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9" name="직선 화살표 연결선 8"/>
          <p:cNvCxnSpPr>
            <a:stCxn id="4" idx="0"/>
            <a:endCxn id="3" idx="2"/>
          </p:cNvCxnSpPr>
          <p:nvPr/>
        </p:nvCxnSpPr>
        <p:spPr>
          <a:xfrm flipV="1">
            <a:off x="2073414" y="1991038"/>
            <a:ext cx="1" cy="595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053389" y="3882189"/>
            <a:ext cx="1344001" cy="16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4" idx="2"/>
          </p:cNvCxnSpPr>
          <p:nvPr/>
        </p:nvCxnSpPr>
        <p:spPr>
          <a:xfrm flipH="1">
            <a:off x="2060852" y="3180422"/>
            <a:ext cx="12562" cy="7017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6" idx="1"/>
          </p:cNvCxnSpPr>
          <p:nvPr/>
        </p:nvCxnSpPr>
        <p:spPr>
          <a:xfrm>
            <a:off x="5823284" y="1159798"/>
            <a:ext cx="48126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H="1">
            <a:off x="5799221" y="1159798"/>
            <a:ext cx="8022" cy="33726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5" idx="3"/>
          </p:cNvCxnSpPr>
          <p:nvPr/>
        </p:nvCxnSpPr>
        <p:spPr>
          <a:xfrm flipH="1">
            <a:off x="5404410" y="3784139"/>
            <a:ext cx="41887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endCxn id="36" idx="1"/>
          </p:cNvCxnSpPr>
          <p:nvPr/>
        </p:nvCxnSpPr>
        <p:spPr>
          <a:xfrm>
            <a:off x="5799221" y="4532434"/>
            <a:ext cx="50532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6" idx="2"/>
          </p:cNvCxnSpPr>
          <p:nvPr/>
        </p:nvCxnSpPr>
        <p:spPr>
          <a:xfrm rot="5400000">
            <a:off x="6907476" y="1059993"/>
            <a:ext cx="154823" cy="925591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6522091" y="1594284"/>
            <a:ext cx="0" cy="16901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endCxn id="7" idx="1"/>
          </p:cNvCxnSpPr>
          <p:nvPr/>
        </p:nvCxnSpPr>
        <p:spPr>
          <a:xfrm>
            <a:off x="6522091" y="1932256"/>
            <a:ext cx="4883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6535202" y="3287107"/>
            <a:ext cx="4883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7409417" y="2561479"/>
            <a:ext cx="4883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7409416" y="3896529"/>
            <a:ext cx="4883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7396875" y="2174166"/>
            <a:ext cx="0" cy="3955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7409416" y="3515895"/>
            <a:ext cx="0" cy="3817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43" idx="1"/>
            <a:endCxn id="41" idx="3"/>
          </p:cNvCxnSpPr>
          <p:nvPr/>
        </p:nvCxnSpPr>
        <p:spPr>
          <a:xfrm flipH="1" flipV="1">
            <a:off x="9208168" y="5244602"/>
            <a:ext cx="670838" cy="306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endCxn id="42" idx="3"/>
          </p:cNvCxnSpPr>
          <p:nvPr/>
        </p:nvCxnSpPr>
        <p:spPr>
          <a:xfrm flipH="1">
            <a:off x="9208168" y="5560124"/>
            <a:ext cx="670759" cy="387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 rot="5400000">
            <a:off x="6833267" y="4375236"/>
            <a:ext cx="154823" cy="925591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6443081" y="4901601"/>
            <a:ext cx="9525" cy="10457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endCxn id="41" idx="1"/>
          </p:cNvCxnSpPr>
          <p:nvPr/>
        </p:nvCxnSpPr>
        <p:spPr>
          <a:xfrm>
            <a:off x="6452606" y="5244602"/>
            <a:ext cx="5577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>
            <a:off x="6443081" y="5947310"/>
            <a:ext cx="5577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713</Words>
  <Application>Microsoft Office PowerPoint</Application>
  <PresentationFormat>와이드스크린</PresentationFormat>
  <Paragraphs>190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13</vt:i4>
      </vt:variant>
      <vt:variant>
        <vt:lpstr>슬라이드 제목</vt:lpstr>
      </vt:variant>
      <vt:variant>
        <vt:i4>19</vt:i4>
      </vt:variant>
    </vt:vector>
  </HeadingPairs>
  <TitlesOfParts>
    <vt:vector size="39" baseType="lpstr">
      <vt:lpstr>경기천년제목 Light</vt:lpstr>
      <vt:lpstr>경기천년제목 Medium</vt:lpstr>
      <vt:lpstr>나눔스퀘어라운드 Regular</vt:lpstr>
      <vt:lpstr>맑은 고딕</vt:lpstr>
      <vt:lpstr>Arial</vt:lpstr>
      <vt:lpstr>Centaur</vt:lpstr>
      <vt:lpstr>Wingdings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12_Office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수영</dc:creator>
  <cp:lastModifiedBy>김 수영</cp:lastModifiedBy>
  <cp:revision>23</cp:revision>
  <dcterms:created xsi:type="dcterms:W3CDTF">2019-09-29T15:07:18Z</dcterms:created>
  <dcterms:modified xsi:type="dcterms:W3CDTF">2019-09-30T04:55:24Z</dcterms:modified>
</cp:coreProperties>
</file>