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4" r:id="rId6"/>
    <p:sldId id="261" r:id="rId7"/>
    <p:sldId id="266" r:id="rId8"/>
    <p:sldId id="265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0C2A-088E-4E9D-B49F-E65B2D1BC5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FD9A-F42C-4B38-91C3-5B10BB2A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0e504c8c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0e504c8c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Law: fairness includes protecting individuals and groups from discrimination or mistreatment with a focus on prohibiting behaviors, biases and basing decisions on certain protected factors or social group categories.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Social science: “often considers fairness in light of social relationships, power dynamics, institutions and markets.”</a:t>
            </a:r>
            <a:r>
              <a:rPr lang="en-US" baseline="0" dirty="0" smtClean="0"/>
              <a:t> </a:t>
            </a:r>
            <a:r>
              <a:rPr lang="en-US" dirty="0" smtClean="0"/>
              <a:t>Members of certain groups (or identities) that tend to experience advantages.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Quantitative fields (i.e. math, computer science, statistics, economics): questions of fairness are seen as mathematical problems. Fairness tends to match to some sort of criteria, such as equal or equitable allocation, representation, or error rates, for a particular task or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Philosophy: ideas of fairness “rest on a sense that what is fair is also what is morally right.”</a:t>
            </a:r>
            <a:r>
              <a:rPr lang="en-US" baseline="0" dirty="0" smtClean="0"/>
              <a:t> </a:t>
            </a:r>
            <a:r>
              <a:rPr lang="en-US" dirty="0" smtClean="0"/>
              <a:t>Political philosophy connects fairness to notions of justice and equity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41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797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8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B8C4-4D5D-484E-9D17-D5BF5505DF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89BE-65BB-4DF8-B214-4146B9DD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2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06963" TargetMode="External"/><Relationship Id="rId2" Type="http://schemas.openxmlformats.org/officeDocument/2006/relationships/hyperlink" Target="https://arxiv.org/abs/2008.01989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rxiv.org/abs/2103.0003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i.googleblog.com/2022/02/applying-differential-privacy-to-larg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Differentially Private Accelerated Optimization for Federated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Roman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Vakhrushev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Rensselaer Polytechnic Institute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2022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399185"/>
            <a:ext cx="107913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Reddi</a:t>
            </a:r>
            <a:r>
              <a:rPr lang="en-US" sz="1400" dirty="0"/>
              <a:t>, S., Charles, Z., </a:t>
            </a:r>
            <a:r>
              <a:rPr lang="en-US" sz="1400" dirty="0" err="1"/>
              <a:t>Zaheer</a:t>
            </a:r>
            <a:r>
              <a:rPr lang="en-US" sz="1400" dirty="0"/>
              <a:t>, M., Garrett, Z., Rush, K., </a:t>
            </a:r>
            <a:r>
              <a:rPr lang="en-US" sz="1400" dirty="0" err="1"/>
              <a:t>Konečný</a:t>
            </a:r>
            <a:r>
              <a:rPr lang="en-US" sz="1400" dirty="0"/>
              <a:t>, J., Kumar, S., &amp; McMahan, H. B. (2021, September 8). Adaptive Federated Optimization. arXiv.org. Retrieved March 14, 2022, from https://arxiv.org/abs/2003.00295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</a:t>
            </a:r>
            <a:r>
              <a:rPr lang="en-US" sz="1400" dirty="0"/>
              <a:t>. </a:t>
            </a:r>
            <a:r>
              <a:rPr lang="en-US" sz="1400" dirty="0" err="1"/>
              <a:t>Gylberth</a:t>
            </a:r>
            <a:r>
              <a:rPr lang="en-US" sz="1400" dirty="0"/>
              <a:t>, R. Adnan, S. </a:t>
            </a:r>
            <a:r>
              <a:rPr lang="en-US" sz="1400" dirty="0" err="1"/>
              <a:t>Yazid</a:t>
            </a:r>
            <a:r>
              <a:rPr lang="en-US" sz="1400" dirty="0"/>
              <a:t> and T. </a:t>
            </a:r>
            <a:r>
              <a:rPr lang="en-US" sz="1400" dirty="0" err="1"/>
              <a:t>Basaruddin</a:t>
            </a:r>
            <a:r>
              <a:rPr lang="en-US" sz="1400" dirty="0"/>
              <a:t>, "Differentially private optimization algorithms for deep neural networks," 2017 International Conference on Advanced Computer Science and Information Systems (ICACSIS), 2017, pp. 387-394, </a:t>
            </a:r>
            <a:r>
              <a:rPr lang="en-US" sz="1400" dirty="0" err="1"/>
              <a:t>doi</a:t>
            </a:r>
            <a:r>
              <a:rPr lang="en-US" sz="1400" dirty="0"/>
              <a:t>: 10.1109/ICACSIS.2017.8355063.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Kuru</a:t>
            </a:r>
            <a:r>
              <a:rPr lang="en-US" sz="1400" dirty="0"/>
              <a:t>, N., </a:t>
            </a:r>
            <a:r>
              <a:rPr lang="en-US" sz="1400" dirty="0" err="1"/>
              <a:t>Birbil</a:t>
            </a:r>
            <a:r>
              <a:rPr lang="en-US" sz="1400" dirty="0"/>
              <a:t>, Ş. İ., </a:t>
            </a:r>
            <a:r>
              <a:rPr lang="en-US" sz="1400" dirty="0" err="1"/>
              <a:t>Gurbuzbalaban</a:t>
            </a:r>
            <a:r>
              <a:rPr lang="en-US" sz="1400" dirty="0"/>
              <a:t>, M., &amp; </a:t>
            </a:r>
            <a:r>
              <a:rPr lang="en-US" sz="1400" dirty="0" err="1"/>
              <a:t>Yildirim</a:t>
            </a:r>
            <a:r>
              <a:rPr lang="en-US" sz="1400" dirty="0"/>
              <a:t>, S. (2020, August 5). Differentially private accelerated optimization algorithms. arXiv.org. Retrieved March 14, 2022, from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arxiv.org/abs/2008.01989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/>
              <a:t>McMahan, H. B., </a:t>
            </a:r>
            <a:r>
              <a:rPr lang="en-US" sz="1400" dirty="0" err="1"/>
              <a:t>Ramage</a:t>
            </a:r>
            <a:r>
              <a:rPr lang="en-US" sz="1400" dirty="0"/>
              <a:t>, D., </a:t>
            </a:r>
            <a:r>
              <a:rPr lang="en-US" sz="1400" dirty="0" err="1"/>
              <a:t>Talwar</a:t>
            </a:r>
            <a:r>
              <a:rPr lang="en-US" sz="1400" dirty="0"/>
              <a:t>, K., &amp; Zhang, L. (2018, February 24). Learning differentially private recurrent language models. arXiv.org. Retrieved March 14, 2022, 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arxiv.org/abs/1710.06963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/>
              <a:t>Kairouz</a:t>
            </a:r>
            <a:r>
              <a:rPr lang="en-US" sz="1400" dirty="0"/>
              <a:t>, P., McMahan, B., Song, S., Thakkar, O., </a:t>
            </a:r>
            <a:r>
              <a:rPr lang="en-US" sz="1400" dirty="0" err="1"/>
              <a:t>Thakurta</a:t>
            </a:r>
            <a:r>
              <a:rPr lang="en-US" sz="1400" dirty="0"/>
              <a:t>, A., &amp; Xu, Z. (2021, December 10). Practical and private (deep) learning without sampling or shuffling. arXiv.org. Retrieved March 14, 2022, from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arxiv.org/abs/2103.00039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Malekzadeh</a:t>
            </a:r>
            <a:r>
              <a:rPr lang="en-US" sz="1400" dirty="0"/>
              <a:t>, M., </a:t>
            </a:r>
            <a:r>
              <a:rPr lang="en-US" sz="1400" dirty="0" err="1"/>
              <a:t>Hasircioglu</a:t>
            </a:r>
            <a:r>
              <a:rPr lang="en-US" sz="1400" dirty="0"/>
              <a:t>, B., </a:t>
            </a:r>
            <a:r>
              <a:rPr lang="en-US" sz="1400" dirty="0" err="1"/>
              <a:t>Mital</a:t>
            </a:r>
            <a:r>
              <a:rPr lang="en-US" sz="1400" dirty="0"/>
              <a:t>, N., </a:t>
            </a:r>
            <a:r>
              <a:rPr lang="en-US" sz="1400" dirty="0" err="1"/>
              <a:t>Katarya</a:t>
            </a:r>
            <a:r>
              <a:rPr lang="en-US" sz="1400" dirty="0"/>
              <a:t>, K., </a:t>
            </a:r>
            <a:r>
              <a:rPr lang="en-US" sz="1400" dirty="0" err="1"/>
              <a:t>Ozfatura</a:t>
            </a:r>
            <a:r>
              <a:rPr lang="en-US" sz="1400" dirty="0"/>
              <a:t>, M. E., &amp; </a:t>
            </a:r>
            <a:r>
              <a:rPr lang="en-US" sz="1400" dirty="0" err="1"/>
              <a:t>Gündüz</a:t>
            </a:r>
            <a:r>
              <a:rPr lang="en-US" sz="1400" dirty="0"/>
              <a:t>, D. (2021). Dopamine: Differentially private federated learning on medical data. </a:t>
            </a:r>
            <a:r>
              <a:rPr lang="en-US" sz="1400" i="1" dirty="0" err="1"/>
              <a:t>arXiv</a:t>
            </a:r>
            <a:r>
              <a:rPr lang="en-US" sz="1400" i="1" dirty="0"/>
              <a:t> preprint arXiv:2101.11693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Zheng, Q., Chen, S., Long, Q., &amp; Su, W. (2021, March). Federated f-differential privacy. In </a:t>
            </a:r>
            <a:r>
              <a:rPr lang="en-US" sz="1400" i="1" dirty="0"/>
              <a:t>International Conference on Artificial Intelligence and Statistics</a:t>
            </a:r>
            <a:r>
              <a:rPr lang="en-US" sz="1400" dirty="0"/>
              <a:t> (pp. 2251-2259). PMLR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Wei, K., Li, J., Ding, M., Ma, C., Yang, H. H., </a:t>
            </a:r>
            <a:r>
              <a:rPr lang="en-US" sz="1400" dirty="0" err="1"/>
              <a:t>Farokhi</a:t>
            </a:r>
            <a:r>
              <a:rPr lang="en-US" sz="1400" dirty="0"/>
              <a:t>, F., ... &amp; Poor, H. V. (</a:t>
            </a:r>
            <a:r>
              <a:rPr lang="en-US" sz="1400" dirty="0" smtClean="0"/>
              <a:t>2019). </a:t>
            </a:r>
            <a:r>
              <a:rPr lang="en-US" sz="1400" dirty="0"/>
              <a:t>Federated learning with differential privacy: Algorithms and performance analysis. </a:t>
            </a:r>
            <a:r>
              <a:rPr lang="en-US" sz="1400" i="1" dirty="0"/>
              <a:t>IEEE Transactions on Information Forensics and Security</a:t>
            </a:r>
            <a:r>
              <a:rPr lang="en-US" sz="1400" dirty="0"/>
              <a:t>, </a:t>
            </a:r>
            <a:r>
              <a:rPr lang="en-US" sz="1400" i="1" dirty="0"/>
              <a:t>15</a:t>
            </a:r>
            <a:r>
              <a:rPr lang="en-US" sz="1400" dirty="0"/>
              <a:t>, 3454-3469.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6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5361745" cy="51269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52396" indent="0">
              <a:lnSpc>
                <a:spcPct val="150000"/>
              </a:lnSpc>
              <a:buNone/>
            </a:pPr>
            <a:r>
              <a:rPr lang="en-US" b="1" dirty="0" smtClean="0"/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Federated learning </a:t>
            </a:r>
            <a:r>
              <a:rPr lang="en-US" sz="1800" dirty="0" smtClean="0"/>
              <a:t>is </a:t>
            </a:r>
            <a:r>
              <a:rPr lang="en-US" sz="1800" dirty="0"/>
              <a:t>capable of significantly preserving clients’ private data from being exposed to external </a:t>
            </a:r>
            <a:r>
              <a:rPr lang="en-US" sz="1800" dirty="0" smtClean="0"/>
              <a:t>adversaries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At the same time, the privacy of clients’ data is still in danger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Think of Adversarial server scenario, Honest-but-curios server scenario, Man-in-the-Middle attack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some way, </a:t>
            </a:r>
            <a:r>
              <a:rPr lang="en-US" sz="1800" dirty="0"/>
              <a:t>f</a:t>
            </a:r>
            <a:r>
              <a:rPr lang="en-US" sz="1800" dirty="0" smtClean="0"/>
              <a:t>ederated learning (Distributed Learning in general) is probably even more sensible to these attacks compared to regular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One way to overcome this issue is by replacing optimizer algorithms with their DP versions, where possible 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5982392" y="1356967"/>
            <a:ext cx="5946372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396" indent="0">
              <a:lnSpc>
                <a:spcPct val="150000"/>
              </a:lnSpc>
              <a:buNone/>
            </a:pPr>
            <a:r>
              <a:rPr lang="en-US" sz="2800" b="1" dirty="0" smtClean="0"/>
              <a:t>Related Work</a:t>
            </a:r>
            <a:r>
              <a:rPr lang="en-US" b="1" dirty="0" smtClean="0"/>
              <a:t>:</a:t>
            </a:r>
          </a:p>
          <a:p>
            <a:pPr marL="43814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Federated Learning:</a:t>
            </a:r>
          </a:p>
          <a:p>
            <a:pPr marL="89534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FedOpt</a:t>
            </a:r>
            <a:r>
              <a:rPr lang="en-US" dirty="0" smtClean="0"/>
              <a:t> algorithm (</a:t>
            </a:r>
            <a:r>
              <a:rPr lang="en-US" dirty="0" err="1" smtClean="0"/>
              <a:t>Reddi</a:t>
            </a:r>
            <a:r>
              <a:rPr lang="en-US" dirty="0" smtClean="0"/>
              <a:t> et al., 2021)</a:t>
            </a:r>
          </a:p>
          <a:p>
            <a:pPr marL="43814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Differentially-Private Optimizers:</a:t>
            </a:r>
          </a:p>
          <a:p>
            <a:pPr marL="89534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SGD (</a:t>
            </a:r>
            <a:r>
              <a:rPr lang="en-US" dirty="0" err="1" smtClean="0"/>
              <a:t>Abadi</a:t>
            </a:r>
            <a:r>
              <a:rPr lang="en-US" dirty="0" smtClean="0"/>
              <a:t> et. al., 2016)</a:t>
            </a:r>
          </a:p>
          <a:p>
            <a:pPr marL="89534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Nesterov’s</a:t>
            </a:r>
            <a:r>
              <a:rPr lang="en-US" dirty="0" smtClean="0"/>
              <a:t> method </a:t>
            </a:r>
            <a:r>
              <a:rPr lang="da-DK" dirty="0" smtClean="0"/>
              <a:t>(Gylberth et al., 2017 and Kuru et al., 2020)</a:t>
            </a:r>
          </a:p>
          <a:p>
            <a:pPr marL="43814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smtClean="0"/>
              <a:t>Federated Learning with DP-SGD:</a:t>
            </a:r>
          </a:p>
          <a:p>
            <a:pPr marL="89534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DP-</a:t>
            </a:r>
            <a:r>
              <a:rPr lang="en-US" dirty="0" err="1" smtClean="0"/>
              <a:t>FedAvg</a:t>
            </a:r>
            <a:r>
              <a:rPr lang="en-US" dirty="0" smtClean="0"/>
              <a:t> and DP-</a:t>
            </a:r>
            <a:r>
              <a:rPr lang="en-US" dirty="0" err="1" smtClean="0"/>
              <a:t>FedSGD</a:t>
            </a:r>
            <a:r>
              <a:rPr lang="en-US" dirty="0" smtClean="0"/>
              <a:t> (McMahan et al., 2018)</a:t>
            </a:r>
            <a:endParaRPr lang="da-DK" dirty="0" smtClean="0"/>
          </a:p>
          <a:p>
            <a:pPr marL="89534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smtClean="0"/>
              <a:t>Advanced Algorithms (</a:t>
            </a:r>
            <a:r>
              <a:rPr lang="en-US" dirty="0" err="1" smtClean="0"/>
              <a:t>Kairouz</a:t>
            </a:r>
            <a:r>
              <a:rPr lang="en-US" dirty="0"/>
              <a:t> </a:t>
            </a:r>
            <a:r>
              <a:rPr lang="en-US" dirty="0" smtClean="0"/>
              <a:t>et. al., 2021)</a:t>
            </a:r>
            <a:endParaRPr lang="da-DK" dirty="0" smtClean="0"/>
          </a:p>
          <a:p>
            <a:pPr marL="609596" lvl="1">
              <a:lnSpc>
                <a:spcPct val="150000"/>
              </a:lnSpc>
            </a:pPr>
            <a:endParaRPr lang="en-US" dirty="0" smtClean="0"/>
          </a:p>
          <a:p>
            <a:pPr marL="89534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1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DP-Nesterov Accelerated Gradient (DP-NAG)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0953" y="1629263"/>
            <a:ext cx="4923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Intuition: Move as you would according to regular gradient descent, then go a little bit more from that point using the gradient from the new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Momentum-Based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NAG has convergence rate of O(1/t^2), whereas SGD only has O(1/t)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 Differentially Private version also clip the objective and add noise to the gradients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Noise is added according to Gaussian mechanism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can also be sampled according to Poisson sampling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81" y="1451577"/>
            <a:ext cx="462027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309" y="1735366"/>
            <a:ext cx="5091318" cy="45456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Each </a:t>
            </a:r>
            <a:r>
              <a:rPr lang="en-US" sz="1800" dirty="0"/>
              <a:t>client trains its model separately, the training is performed as if it was done in a regular scenario</a:t>
            </a:r>
            <a:r>
              <a:rPr lang="en-US" sz="1800" dirty="0" smtClean="0"/>
              <a:t>.</a:t>
            </a:r>
          </a:p>
          <a:p>
            <a:r>
              <a:rPr lang="en-US" sz="1800" b="1" dirty="0" err="1"/>
              <a:t>ClientUpdate</a:t>
            </a:r>
            <a:r>
              <a:rPr lang="en-US" sz="1800" dirty="0"/>
              <a:t>(</a:t>
            </a:r>
            <a:r>
              <a:rPr lang="en-US" sz="1800" dirty="0" err="1"/>
              <a:t>k,w</a:t>
            </a:r>
            <a:r>
              <a:rPr lang="en-US" sz="1800" dirty="0"/>
              <a:t>) can theoretically be any optimization method, including SGD, DP-SGD, NAG, DP-NAG, etc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Communication is expensive, so we want to do as little communication rounds as needed.</a:t>
            </a:r>
          </a:p>
          <a:p>
            <a:r>
              <a:rPr lang="en-US" sz="1800" dirty="0" smtClean="0"/>
              <a:t>We select </a:t>
            </a:r>
            <a:r>
              <a:rPr lang="en-US" sz="1800" i="1" dirty="0" smtClean="0"/>
              <a:t>m </a:t>
            </a:r>
            <a:r>
              <a:rPr lang="en-US" sz="1800" dirty="0" smtClean="0"/>
              <a:t>clients every communication round.</a:t>
            </a:r>
          </a:p>
          <a:p>
            <a:r>
              <a:rPr lang="en-US" sz="1800" dirty="0" smtClean="0"/>
              <a:t>After each round we update the global weights and replace each clients’ model with the updated one.</a:t>
            </a:r>
          </a:p>
          <a:p>
            <a:endParaRPr lang="ru-RU" sz="1800" dirty="0" smtClean="0"/>
          </a:p>
        </p:txBody>
      </p:sp>
      <p:pic>
        <p:nvPicPr>
          <p:cNvPr id="1026" name="Picture 2" descr="Introduction to Federated Learning - KDnug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44" y="1761621"/>
            <a:ext cx="4786569" cy="451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Privacy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06022"/>
            <a:ext cx="56623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For DP-NAG: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Analysis is similar to DP-SGD, if DP-NAG is implemented as above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Consider Gaussian Mechanism: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8" y="2831585"/>
            <a:ext cx="4639322" cy="8478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38200" y="3816470"/>
                <a:ext cx="6096000" cy="6560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we just select our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dirty="0"/>
                      <m:t>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1.25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16470"/>
                <a:ext cx="6096000" cy="656013"/>
              </a:xfrm>
              <a:prstGeom prst="rect">
                <a:avLst/>
              </a:prstGeom>
              <a:blipFill>
                <a:blip r:embed="rId3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575389" y="395981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l-GR" i="1" dirty="0" smtClean="0"/>
              <a:t>ε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38200" y="4472482"/>
                <a:ext cx="533815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have (</a:t>
                </a:r>
                <a:r>
                  <a:rPr lang="el-GR" i="1" dirty="0" smtClean="0"/>
                  <a:t>ε</a:t>
                </a:r>
                <a:r>
                  <a:rPr lang="en-US" i="1" dirty="0"/>
                  <a:t>,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) – differential privacy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With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iterations, we have (</a:t>
                </a:r>
                <a:r>
                  <a:rPr lang="en-US" i="1" dirty="0" err="1" smtClean="0"/>
                  <a:t>qT</a:t>
                </a:r>
                <a:r>
                  <a:rPr lang="el-GR" i="1" dirty="0" smtClean="0"/>
                  <a:t>ε</a:t>
                </a:r>
                <a:r>
                  <a:rPr lang="en-US" i="1" dirty="0" smtClean="0"/>
                  <a:t>,</a:t>
                </a:r>
                <a:r>
                  <a:rPr lang="en-US" i="1" dirty="0" err="1" smtClean="0"/>
                  <a:t>qT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– differential privacy under naïve composition, where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is the sampling probability (</a:t>
                </a:r>
                <a:r>
                  <a:rPr lang="en-US" dirty="0" err="1" smtClean="0"/>
                  <a:t>minibatch</a:t>
                </a:r>
                <a:r>
                  <a:rPr lang="en-US" dirty="0" smtClean="0"/>
                  <a:t> version)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Some better bounds possible with other results</a:t>
                </a:r>
              </a:p>
              <a:p>
                <a:pPr lvl="1"/>
                <a:r>
                  <a:rPr lang="en-US" dirty="0" smtClean="0"/>
                  <a:t>(Moments accountant</a:t>
                </a:r>
                <a:r>
                  <a:rPr lang="en-US" dirty="0"/>
                  <a:t>, Strong </a:t>
                </a:r>
                <a:r>
                  <a:rPr lang="en-US" dirty="0" smtClean="0"/>
                  <a:t>composition, etc.)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72482"/>
                <a:ext cx="5338156" cy="1754326"/>
              </a:xfrm>
              <a:prstGeom prst="rect">
                <a:avLst/>
              </a:prstGeom>
              <a:blipFill>
                <a:blip r:embed="rId4"/>
                <a:stretch>
                  <a:fillRect l="-800" t="-2091" r="-34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500553" y="1506022"/>
            <a:ext cx="517744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For </a:t>
            </a:r>
            <a:r>
              <a:rPr lang="en-US" sz="2800" b="1" dirty="0" smtClean="0"/>
              <a:t>Federated Learning: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Differential Privacy is ill-defined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Who do we want to defend against?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is the dataset?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Many different notions exist, depends on your 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17179" y="3368070"/>
            <a:ext cx="4814972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Aggregated model against server or any client</a:t>
            </a:r>
          </a:p>
          <a:p>
            <a:pPr lvl="1"/>
            <a:r>
              <a:rPr lang="en-US" dirty="0"/>
              <a:t>(</a:t>
            </a:r>
            <a:r>
              <a:rPr lang="en-US" dirty="0" err="1" smtClean="0"/>
              <a:t>Malekzadeh</a:t>
            </a:r>
            <a:r>
              <a:rPr lang="en-US" dirty="0"/>
              <a:t> </a:t>
            </a:r>
            <a:r>
              <a:rPr lang="en-US" dirty="0" smtClean="0"/>
              <a:t>et. al.,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Strong/weak federated f-differential privacy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Zheng et. al.,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Global Differential </a:t>
            </a:r>
            <a:r>
              <a:rPr lang="en-US" dirty="0" smtClean="0"/>
              <a:t>Privacy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Wei et. al.,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i-th</a:t>
            </a:r>
            <a:r>
              <a:rPr lang="en-US" dirty="0" smtClean="0"/>
              <a:t> client against j-</a:t>
            </a:r>
            <a:r>
              <a:rPr lang="en-US" dirty="0" err="1" smtClean="0"/>
              <a:t>th</a:t>
            </a:r>
            <a:r>
              <a:rPr lang="en-US" dirty="0" smtClean="0"/>
              <a:t> client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8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767541" y="2226604"/>
                <a:ext cx="8575963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Two possible directions: From </a:t>
                </a:r>
                <a:r>
                  <a:rPr lang="en-US" i="1" dirty="0" err="1" smtClean="0"/>
                  <a:t>q,T</a:t>
                </a:r>
                <a:r>
                  <a:rPr lang="en-US" i="1" dirty="0" smtClean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dirty="0"/>
                      <m:t>σ</m:t>
                    </m:r>
                  </m:oMath>
                </a14:m>
                <a:r>
                  <a:rPr lang="en-US" dirty="0" smtClean="0"/>
                  <a:t> to </a:t>
                </a:r>
                <a:r>
                  <a:rPr lang="el-GR" i="1" dirty="0" smtClean="0"/>
                  <a:t>ε</a:t>
                </a:r>
                <a:r>
                  <a:rPr lang="en-US" i="1" dirty="0" smtClean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or vice versa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first direction is much easier, we can use the formulas like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naïve composition (usually used in practice)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You can compute privacy bounds as you run the optimization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second direction is desirable, but relatively harder</a:t>
                </a:r>
              </a:p>
              <a:p>
                <a:r>
                  <a:rPr lang="en-US" dirty="0" smtClean="0"/>
                  <a:t>      if not using naïve composition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q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T </a:t>
                </a:r>
                <a:r>
                  <a:rPr lang="en-US" dirty="0" smtClean="0"/>
                  <a:t>should be selected carefully – they affect the global privacy bounds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Other parameters: </a:t>
                </a:r>
                <a:r>
                  <a:rPr lang="en-US" b="1" dirty="0" smtClean="0"/>
                  <a:t>momentum, learning rate</a:t>
                </a:r>
                <a:r>
                  <a:rPr lang="en-US" dirty="0" smtClean="0"/>
                  <a:t> are selected as usual (i.e. cross-validation)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Not cheap in case of DP optimizers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" y="2226604"/>
                <a:ext cx="8575963" cy="3970318"/>
              </a:xfrm>
              <a:prstGeom prst="rect">
                <a:avLst/>
              </a:prstGeom>
              <a:blipFill>
                <a:blip r:embed="rId2"/>
                <a:stretch>
                  <a:fillRect l="-498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8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19019" y="1158525"/>
            <a:ext cx="4202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Federated Learning </a:t>
            </a:r>
            <a:r>
              <a:rPr lang="en-US" sz="2800" b="1" dirty="0"/>
              <a:t>Results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547658" y="16817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Aggregation (Communication) </a:t>
            </a:r>
            <a:r>
              <a:rPr lang="en-US" dirty="0"/>
              <a:t>is done after each </a:t>
            </a:r>
            <a:r>
              <a:rPr lang="en-US" dirty="0" smtClean="0"/>
              <a:t>epoch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DP: noise multiplier = 0.4, clip constant = </a:t>
            </a:r>
            <a:r>
              <a:rPr lang="en-US" dirty="0" smtClean="0"/>
              <a:t>1.0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Workers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589" y="2717107"/>
            <a:ext cx="3351558" cy="2116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03" y="2658210"/>
            <a:ext cx="2772676" cy="1841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863" y="4461212"/>
            <a:ext cx="2752757" cy="18168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3051" y="6278031"/>
            <a:ext cx="378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Local Learning (Delta is constant = 0.5)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19552" y="4945480"/>
            <a:ext cx="2832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Server Results (Aggregation)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51" y="3898063"/>
            <a:ext cx="3574476" cy="23799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99466" y="6303014"/>
            <a:ext cx="1969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Single Worker in FL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23451" y="1930252"/>
                <a:ext cx="474449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Noise multiplier is computed from the desired values of epsilon and delta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Per iteration values of epsilon and delta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Total privacy bounds depend on your theoretical framework. For naïve analysis, (</a:t>
                </a:r>
                <a:r>
                  <a:rPr lang="en-US" i="1" dirty="0" err="1"/>
                  <a:t>qT</a:t>
                </a:r>
                <a:r>
                  <a:rPr lang="el-GR" i="1" dirty="0"/>
                  <a:t>ε</a:t>
                </a:r>
                <a:r>
                  <a:rPr lang="en-US" i="1" dirty="0"/>
                  <a:t>,</a:t>
                </a:r>
                <a:r>
                  <a:rPr lang="en-US" i="1" dirty="0" err="1"/>
                  <a:t>qT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i="1" dirty="0" smtClean="0"/>
                  <a:t>– </a:t>
                </a:r>
                <a:r>
                  <a:rPr lang="en-US" dirty="0" smtClean="0"/>
                  <a:t>differentially private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DP-NAG outperforms DP-SGD in all scenarios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1" y="1930252"/>
                <a:ext cx="4744493" cy="2308324"/>
              </a:xfrm>
              <a:prstGeom prst="rect">
                <a:avLst/>
              </a:prstGeom>
              <a:blipFill>
                <a:blip r:embed="rId6"/>
                <a:stretch>
                  <a:fillRect l="-770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906364" y="1429078"/>
            <a:ext cx="3458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Local Learning Results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85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1822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DP Optimization has another huge disadvantage – running time</a:t>
            </a:r>
          </a:p>
          <a:p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noise added scales with the size of the model</a:t>
            </a:r>
            <a:endParaRPr lang="en-US" sz="1800" dirty="0" smtClean="0"/>
          </a:p>
          <a:p>
            <a:r>
              <a:rPr lang="en-US" sz="1800" dirty="0" err="1" smtClean="0"/>
              <a:t>Unoptimized</a:t>
            </a:r>
            <a:r>
              <a:rPr lang="en-US" sz="1800" dirty="0" smtClean="0"/>
              <a:t> DP optimization results in unacceptable running times  (up to 50 times longer compared to non-DP optimization)</a:t>
            </a:r>
          </a:p>
          <a:p>
            <a:r>
              <a:rPr lang="en-US" sz="1800" dirty="0" smtClean="0"/>
              <a:t>Optimized DP can be done through the use of different libraries: </a:t>
            </a:r>
            <a:r>
              <a:rPr lang="en-US" sz="1800" dirty="0" err="1" smtClean="0"/>
              <a:t>Pytorch</a:t>
            </a:r>
            <a:r>
              <a:rPr lang="en-US" sz="1800" dirty="0" smtClean="0"/>
              <a:t> </a:t>
            </a:r>
            <a:r>
              <a:rPr lang="en-US" sz="1800" dirty="0" err="1" smtClean="0"/>
              <a:t>Opacus</a:t>
            </a:r>
            <a:r>
              <a:rPr lang="en-US" sz="1800" dirty="0" smtClean="0"/>
              <a:t>, </a:t>
            </a:r>
            <a:r>
              <a:rPr lang="en-US" sz="1800" dirty="0" err="1" smtClean="0"/>
              <a:t>Tensorflow</a:t>
            </a:r>
            <a:r>
              <a:rPr lang="en-US" sz="1800" dirty="0" smtClean="0"/>
              <a:t> Privacy, JAX</a:t>
            </a:r>
          </a:p>
          <a:p>
            <a:r>
              <a:rPr lang="en-US" sz="1800" dirty="0" smtClean="0"/>
              <a:t>Still not very good; the best we can get is about 2x slower</a:t>
            </a:r>
          </a:p>
          <a:p>
            <a:r>
              <a:rPr lang="en-US" sz="1800" dirty="0" smtClean="0">
                <a:hlinkClick r:id="rId2"/>
              </a:rPr>
              <a:t>DP Optimization with ImageNet on JAX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037" y="2029085"/>
            <a:ext cx="3781953" cy="24673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35413" y="4527024"/>
            <a:ext cx="3454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DP-SGD and DP-NAG here are implemented using </a:t>
            </a:r>
            <a:r>
              <a:rPr lang="en-US" sz="1400" dirty="0" err="1" smtClean="0"/>
              <a:t>Opacus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303091" y="1640959"/>
            <a:ext cx="371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Average Running time per epoch (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idea of DP-SGD can easily be extended to other optimization </a:t>
            </a:r>
            <a:r>
              <a:rPr lang="en-US" sz="2400" dirty="0" smtClean="0"/>
              <a:t>methods (First-Order only)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DP optimizers can be used in the Federated Learning setting, replacing the non-DP optimizers</a:t>
            </a:r>
          </a:p>
          <a:p>
            <a:endParaRPr lang="en-US" sz="2400" dirty="0" smtClean="0"/>
          </a:p>
          <a:p>
            <a:r>
              <a:rPr lang="en-US" sz="2400" dirty="0" smtClean="0"/>
              <a:t>DP optimizers not only have the issue with utility, but they are also much slower (can be more than twice as </a:t>
            </a:r>
            <a:r>
              <a:rPr lang="en-US" sz="2400" dirty="0" smtClean="0"/>
              <a:t>slow even with good optimization) </a:t>
            </a:r>
            <a:r>
              <a:rPr lang="en-US" sz="2400" dirty="0" smtClean="0"/>
              <a:t>than non-DP optimizers</a:t>
            </a:r>
          </a:p>
          <a:p>
            <a:endParaRPr lang="en-US" sz="2400" dirty="0"/>
          </a:p>
          <a:p>
            <a:r>
              <a:rPr lang="en-US" sz="2400" dirty="0" smtClean="0"/>
              <a:t>The use of accelerated optimizers partially compensates for the issue with utility as they generally converge more quickly (not in all scenarios)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18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1319</Words>
  <Application>Microsoft Office PowerPoint</Application>
  <PresentationFormat>Widescreen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Differentially Private Accelerated Optimization for Federated Learning</vt:lpstr>
      <vt:lpstr>Introduction</vt:lpstr>
      <vt:lpstr>DP-Nesterov Accelerated Gradient (DP-NAG)</vt:lpstr>
      <vt:lpstr>Aggregation</vt:lpstr>
      <vt:lpstr>Differential Privacy</vt:lpstr>
      <vt:lpstr>Parameters</vt:lpstr>
      <vt:lpstr>Results</vt:lpstr>
      <vt:lpstr>Running Time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Differentially Private Accelerated Optimization for Federated Learning</dc:title>
  <dc:creator>Windows User</dc:creator>
  <cp:lastModifiedBy>Windows User</cp:lastModifiedBy>
  <cp:revision>38</cp:revision>
  <dcterms:created xsi:type="dcterms:W3CDTF">2022-04-10T22:44:26Z</dcterms:created>
  <dcterms:modified xsi:type="dcterms:W3CDTF">2022-04-19T17:30:02Z</dcterms:modified>
</cp:coreProperties>
</file>