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bin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milestone has a deliverable.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Requirements: Project requirements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Research: graphical library  selected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missing a step that is the HLD (High Level Design), and the deliverable is the HLD document.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design is called “Detailed design” and the deliverable is the Detailed Design document.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ends with a deliverable that is the “code freeze”, after that, during testing you only do bug fixing.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deliverable of Testing is the product as GA (general availability), meaning is ready to use.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also missing completely the documentation.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I’d expect several types of documentation: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documentation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notes, including known bugs, caveats and workarounds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Guide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Guide.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prev. slide comments on deliverables.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deliverable is obviously the software itself, which is what you show in this slide, but we have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other deliverables on each milestone.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this slide “Final Deliverables”, which should include the software and companion documentation.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topology map is a graphical representation of a telecommunication network composed of network elements (e.g. router, switch)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connections between them (e.g. links, circuits).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" marR="0" lvl="0" indent="-2032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080"/>
              <a:buFont typeface="Noto Sans Symbols"/>
              <a:buNone/>
              <a:defRPr sz="26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buClr>
                <a:srgbClr val="562214"/>
              </a:buClr>
              <a:buSzPts val="4000"/>
              <a:buFont typeface="Cabin"/>
              <a:buNone/>
              <a:defRPr sz="40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18288" marR="0" lvl="0" indent="-5588" algn="l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1800"/>
              <a:buFont typeface="Verdana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20"/>
              </a:spcBef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280"/>
              </a:spcBef>
              <a:buClr>
                <a:schemeClr val="accent3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280"/>
              </a:spcBef>
              <a:buClr>
                <a:schemeClr val="accent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24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4731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24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939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12267" algn="l" rtl="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68580" algn="l" rtl="0">
              <a:lnSpc>
                <a:spcPct val="100000"/>
              </a:lnSpc>
              <a:spcBef>
                <a:spcPts val="360"/>
              </a:spcBef>
              <a:buClr>
                <a:schemeClr val="accent3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79247" algn="l" rtl="0">
              <a:lnSpc>
                <a:spcPct val="100000"/>
              </a:lnSpc>
              <a:spcBef>
                <a:spcPts val="360"/>
              </a:spcBef>
              <a:buClr>
                <a:schemeClr val="accent4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562214"/>
              </a:buClr>
              <a:buSzPts val="4500"/>
              <a:buFont typeface="Cabin"/>
              <a:buNone/>
              <a:defRPr sz="45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ts val="152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64008" marR="0" lvl="0" indent="-507" algn="l" rtl="0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ts val="152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360"/>
              </a:spcBef>
              <a:buClr>
                <a:schemeClr val="accent2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320"/>
              </a:spcBef>
              <a:buClr>
                <a:schemeClr val="accent3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320"/>
              </a:spcBef>
              <a:buClr>
                <a:schemeClr val="accent4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ts val="2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393192" marR="0" lvl="0" indent="-156971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19380" algn="l" rtl="0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ts val="2000"/>
              <a:buFont typeface="Verdana"/>
              <a:buChar char="◦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24967" algn="l" rtl="0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81280" algn="l" rtl="0">
              <a:lnSpc>
                <a:spcPct val="100000"/>
              </a:lnSpc>
              <a:spcBef>
                <a:spcPts val="700"/>
              </a:spcBef>
              <a:buClr>
                <a:schemeClr val="accent3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91947" algn="l" rtl="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909"/>
              </a:lnSpc>
              <a:spcBef>
                <a:spcPts val="0"/>
              </a:spcBef>
              <a:buClr>
                <a:srgbClr val="562214"/>
              </a:buClr>
              <a:buSzPts val="2200"/>
              <a:buFont typeface="Cabin"/>
              <a:buNone/>
              <a:defRPr sz="22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" marR="0" lvl="0" indent="-7619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2392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8288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9354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2100"/>
              <a:buFont typeface="Cabin"/>
              <a:buNone/>
              <a:defRPr sz="2100" b="1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wrap="square" lIns="91425" tIns="274300" rIns="91425" bIns="45700" anchor="t" anchorCtr="0">
            <a:noAutofit/>
          </a:bodyPr>
          <a:lstStyle/>
          <a:p>
            <a:pPr marL="0" marR="0" lvl="0" indent="-162560" algn="l" rtl="0">
              <a:lnSpc>
                <a:spcPct val="9375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0159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Shape 85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" name="Shape 86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77777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1701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1200"/>
              <a:buFont typeface="Verdana"/>
              <a:buChar char="◦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175767" algn="l" rtl="0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ts val="1000"/>
              <a:buFont typeface="Noto Sans Symbols"/>
              <a:buChar char="⚫"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125730" algn="l" rtl="0">
              <a:lnSpc>
                <a:spcPct val="100000"/>
              </a:lnSpc>
              <a:spcBef>
                <a:spcPts val="180"/>
              </a:spcBef>
              <a:buClr>
                <a:schemeClr val="accent3"/>
              </a:buClr>
              <a:buSzPts val="9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136397" algn="l" rtl="0">
              <a:lnSpc>
                <a:spcPct val="100000"/>
              </a:lnSpc>
              <a:spcBef>
                <a:spcPts val="180"/>
              </a:spcBef>
              <a:buClr>
                <a:schemeClr val="accent4"/>
              </a:buClr>
              <a:buSzPts val="900"/>
              <a:buFont typeface="Noto Sans Symbols"/>
              <a:buChar char="⚫"/>
              <a:defRPr sz="9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Shape 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  <a:defRPr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65760" marR="0" lvl="0" indent="-12700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0080" marR="0" lvl="1" indent="-685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86967" marR="0" lvl="2" indent="-86867" algn="l" rtl="0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97280" marR="0" lvl="3" indent="-55880" algn="l" rtl="0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98448" marR="0" lvl="4" indent="-66547" algn="l" rtl="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08760" marR="0" lvl="5" indent="-60960" algn="l" rtl="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719072" marR="0" lvl="6" indent="-68072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920240" marR="0" lvl="7" indent="-66039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130552" marR="0" lvl="8" indent="-60451" algn="l" rtl="0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3A787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B3A78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331640" y="908720"/>
            <a:ext cx="7711440" cy="923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l" rtl="0">
              <a:spcBef>
                <a:spcPts val="0"/>
              </a:spcBef>
              <a:buClr>
                <a:srgbClr val="562214"/>
              </a:buClr>
              <a:buSzPts val="4400"/>
              <a:buFont typeface="Cabin"/>
              <a:buNone/>
            </a:pPr>
            <a:r>
              <a:rPr lang="en-US" sz="4400"/>
              <a:t>Scenarios Engine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259625" y="4725151"/>
            <a:ext cx="7488900" cy="135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45700" anchor="t" anchorCtr="0">
            <a:noAutofit/>
          </a:bodyPr>
          <a:lstStyle/>
          <a:p>
            <a:pPr marL="27432" marR="0" lvl="0" indent="-134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rPr>
              <a:t>Students : Ami Goldfarb, Gil Ro</a:t>
            </a:r>
            <a:r>
              <a:rPr lang="en-US"/>
              <a:t>nen, Roma Dyment, Gal Rotenberg</a:t>
            </a: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rPr>
              <a:t>Supervisor: Ofer Raanan</a:t>
            </a: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7432" marR="0" lvl="0" indent="-134112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080"/>
              <a:buFont typeface="Noto Sans Symbols"/>
              <a:buNone/>
            </a:pPr>
            <a:endParaRPr sz="2600" b="0" i="0" u="none" strike="noStrike" cap="none">
              <a:solidFill>
                <a:srgbClr val="34110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50775" y="1447800"/>
            <a:ext cx="7783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Story No. 4 / </a:t>
            </a:r>
            <a:r>
              <a:rPr lang="en-US" sz="1800" i="1" u="sng">
                <a:latin typeface="Arial"/>
                <a:ea typeface="Arial"/>
                <a:cs typeface="Arial"/>
                <a:sym typeface="Arial"/>
              </a:rPr>
              <a:t>Customer (Client) manages Scenarios on server</a:t>
            </a:r>
            <a:r>
              <a:rPr lang="en-US" sz="17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– in detail…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managing scenarios for Engine</a:t>
            </a:r>
          </a:p>
          <a:p>
            <a:pPr marL="9144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up all customer's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shown up list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information of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Device's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supported Events. Furthermore, possibility of selection and configuration is available as well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of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Device's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(continued on (*))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150775" y="1447800"/>
            <a:ext cx="7783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Story No. 4 / </a:t>
            </a:r>
            <a:r>
              <a:rPr lang="en-US" sz="1800" i="1" u="sng">
                <a:latin typeface="Arial"/>
                <a:ea typeface="Arial"/>
                <a:cs typeface="Arial"/>
                <a:sym typeface="Arial"/>
              </a:rPr>
              <a:t>Customer (Client) manages Scenarios on server</a:t>
            </a:r>
            <a:r>
              <a:rPr lang="en-US" sz="17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– in detail…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managing scenarios for Engine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(*) Addition of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Scenario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up all customer's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Devices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Select a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Device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up supported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of selected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Device</a:t>
            </a:r>
          </a:p>
          <a:p>
            <a:pPr marL="13716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selection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  <p:sp>
        <p:nvSpPr>
          <p:cNvPr id="174" name="Shape 174"/>
          <p:cNvSpPr txBox="1"/>
          <p:nvPr/>
        </p:nvSpPr>
        <p:spPr>
          <a:xfrm rot="1958949">
            <a:off x="7588884" y="435338"/>
            <a:ext cx="1103814" cy="559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u="sng"/>
              <a:t>Continued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150775" y="1447800"/>
            <a:ext cx="7783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Story No. 5 / </a:t>
            </a:r>
            <a:r>
              <a:rPr lang="en-US" sz="1800" i="1" u="sng">
                <a:latin typeface="Arial"/>
                <a:ea typeface="Arial"/>
                <a:cs typeface="Arial"/>
                <a:sym typeface="Arial"/>
              </a:rPr>
              <a:t> Engine 'manages' defined Scenarios</a:t>
            </a: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 – in detail…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( device fire up an event )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event is triggred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notifies the server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server finds mentioned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which the device appears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Updates the according flags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the boolean function which represents the scenario logic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return is true =&gt; List of actions invoked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Milestones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708392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65760" marR="0" lvl="0" indent="-2895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Char char="•"/>
            </a:pPr>
            <a:r>
              <a:rPr lang="en-US" sz="176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Requirements &amp; Technology Research (Weeks 1-2)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Deliverables:  requirements document &amp; technology selection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High Level Design</a:t>
            </a:r>
          </a:p>
          <a:p>
            <a:pPr marL="365760" marR="0" lvl="0" indent="-28956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Char char="•"/>
            </a:pPr>
            <a:r>
              <a:rPr lang="en-US" sz="176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 (Week 3)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Deliverables:  design document.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Start of coding</a:t>
            </a:r>
          </a:p>
          <a:p>
            <a:pPr marL="365760" marR="0" lvl="0" indent="-28956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Char char="•"/>
            </a:pPr>
            <a:r>
              <a:rPr lang="en-US" sz="176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Coding Phase 1 (Week 5-6)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Deliverable:  mid term demo.</a:t>
            </a:r>
          </a:p>
          <a:p>
            <a:pPr marL="365760" marR="0" lvl="0" indent="-28956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Char char="❑"/>
            </a:pPr>
            <a:r>
              <a:rPr lang="en-US" sz="1760" b="1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Mid term presentation (Week 6) – Dec 31st 2017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Verdana"/>
              <a:buChar char="•"/>
            </a:pPr>
            <a:r>
              <a:rPr lang="en-US" sz="148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Demo of phase 1 working features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Verdana"/>
              <a:buChar char="•"/>
            </a:pPr>
            <a:r>
              <a:rPr lang="en-US" sz="148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10:15 – meet mentors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Verdana"/>
              <a:buChar char="•"/>
            </a:pPr>
            <a:r>
              <a:rPr lang="en-US" sz="148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11:00-12:00 – each group 20 min presentation</a:t>
            </a:r>
          </a:p>
          <a:p>
            <a:pPr marL="365760" marR="0" lvl="0" indent="-28956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Char char="❑"/>
            </a:pPr>
            <a:r>
              <a:rPr lang="en-US" sz="176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Finalize Coding+ Testing  (Weeks 7-12) – Feb 4</a:t>
            </a:r>
            <a:r>
              <a:rPr lang="en-US" sz="1760" b="1" i="0" u="none" strike="noStrike" cap="none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</a:t>
            </a:r>
            <a:r>
              <a:rPr lang="en-US" sz="176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2018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Verdana"/>
              <a:buChar char="•"/>
            </a:pPr>
            <a:r>
              <a:rPr lang="en-US" sz="148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Deliverables:  code + code documentation. </a:t>
            </a:r>
          </a:p>
          <a:p>
            <a:pPr marL="365760" marR="0" lvl="0" indent="-28956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8"/>
              <a:buFont typeface="Noto Sans Symbols"/>
              <a:buChar char="❑"/>
            </a:pPr>
            <a:r>
              <a:rPr lang="en-US" sz="176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Documentation (Week 13)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presentation</a:t>
            </a:r>
          </a:p>
          <a:p>
            <a:pPr marL="640080" marR="0" lvl="1" indent="-246380" algn="l" rtl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SzPts val="1540"/>
              <a:buFont typeface="Verdana"/>
              <a:buChar char="•"/>
            </a:pPr>
            <a:r>
              <a:rPr lang="en-US" sz="15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Deliverables: Installation guide + User guide.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0272" y="3933056"/>
            <a:ext cx="1366871" cy="25048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Development Environment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Forntend :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Languages : HTML CSS JavaScript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Tools : Webstorm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Backend</a:t>
            </a:r>
            <a:r>
              <a:rPr lang="en-US" sz="1800"/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Languages : Java, SQL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IDE : Eclipse</a:t>
            </a:r>
            <a:br>
              <a:rPr lang="en-US" sz="1800"/>
            </a:br>
            <a:r>
              <a:rPr lang="en-US" sz="1800"/>
              <a:t>	Server : Tomcat, MySQL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/>
              <a:t>Technologies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/>
              <a:t>	</a:t>
            </a:r>
            <a:r>
              <a:rPr lang="en-US" sz="1800"/>
              <a:t>HTML5, CSS3, Json, REST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/>
              <a:t>Version Control: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/>
              <a:t>	</a:t>
            </a:r>
            <a:r>
              <a:rPr lang="en-US" sz="1800"/>
              <a:t>GitHub</a:t>
            </a:r>
          </a:p>
          <a:p>
            <a:pPr marL="76200" marR="0" lvl="0" indent="-162560" algn="l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Final Deliverables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259632" y="1447800"/>
            <a:ext cx="7674056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2296" marR="0" lvl="0" indent="-60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Software </a:t>
            </a:r>
          </a:p>
          <a:p>
            <a:pPr marL="356616" marR="0" lvl="1" indent="-101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Well documented source code </a:t>
            </a:r>
          </a:p>
          <a:p>
            <a:pPr marL="356616" marR="0" lvl="1" indent="-101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2296" marR="0" lvl="0" indent="-60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Documentation</a:t>
            </a:r>
          </a:p>
          <a:p>
            <a:pPr marL="356616" marR="0" lvl="1" indent="-101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Release Notes </a:t>
            </a:r>
          </a:p>
          <a:p>
            <a:pPr marL="603504" marR="0" lvl="2" indent="-660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known bugs, caveats, workarounds.</a:t>
            </a:r>
          </a:p>
          <a:p>
            <a:pPr marL="356616" marR="0" lvl="1" indent="-101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Installation Guide</a:t>
            </a:r>
          </a:p>
          <a:p>
            <a:pPr marL="356616" marR="0" lvl="1" indent="-101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User Guide.</a:t>
            </a:r>
          </a:p>
          <a:p>
            <a:pPr marL="356616" marR="0" lvl="1" indent="-178816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04" name="Shape 204" descr="deliverable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0272" y="620688"/>
            <a:ext cx="1259078" cy="136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/>
              <a:t>The aim of the Connected Home Scenario Engine project is to provide a scenario package that will allow the definition and execution user defined scenario.</a:t>
            </a:r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/>
              <a:t>Need to develop a server side standalone engine and a basic user interface for defining and running scenarios</a:t>
            </a:r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/>
              <a:t>Scenario engine will support the following cases:</a:t>
            </a:r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endParaRPr sz="1800"/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 b="1"/>
              <a:t>Scenario Service Registration</a:t>
            </a:r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/>
              <a:t>The scenario service registration allows registering a new service with the available events and actions the service supports.</a:t>
            </a:r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endParaRPr sz="1800"/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 b="1"/>
              <a:t>Scenario definition by End User</a:t>
            </a:r>
          </a:p>
          <a:p>
            <a:pPr marL="0" marR="0" lvl="0" indent="-16256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1800"/>
              <a:t>The scenario definition allows end user to create scenarios from above events and action. In addition a built in conditions for running manually and at specific time/scheduling.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Objectives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Build cloud tenant-based application which brings to end-users interactive services such remote controls over web/mobile.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Getting involved with IoT and programming technologies.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‘IoT Device’ Simulating Software - intended for project presentation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370908" y="-61787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Features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370900" y="731075"/>
            <a:ext cx="7498200" cy="584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640080" lvl="1" indent="-246380" rtl="0">
              <a:spcBef>
                <a:spcPts val="0"/>
              </a:spcBef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en-US"/>
              <a:t>Phase 1</a:t>
            </a:r>
          </a:p>
          <a:p>
            <a:pPr marL="886967" marR="0" lvl="2" indent="-23926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/>
              <a:t>Vendor (Client) side product management</a:t>
            </a:r>
          </a:p>
          <a:p>
            <a:pPr marL="1097280" lvl="3" indent="-170180" rtl="0">
              <a:spcBef>
                <a:spcPts val="480"/>
              </a:spcBef>
              <a:buSzPts val="1800"/>
              <a:buChar char="⚫"/>
            </a:pPr>
            <a:r>
              <a:rPr lang="en-US" sz="1800"/>
              <a:t>Basic GUI ( web form )</a:t>
            </a:r>
          </a:p>
          <a:p>
            <a:pPr marL="1097280" marR="0" lvl="3" indent="-1701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Product registration</a:t>
            </a:r>
          </a:p>
          <a:p>
            <a:pPr marL="1298448" marR="0" lvl="4" indent="-18084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Add/Remove Events</a:t>
            </a:r>
          </a:p>
          <a:p>
            <a:pPr marL="1298448" marR="0" lvl="4" indent="-18084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Add/Remove Actions</a:t>
            </a:r>
          </a:p>
          <a:p>
            <a:pPr marL="886967" marR="0" lvl="2" indent="-23926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</a:pPr>
            <a:r>
              <a:rPr lang="en-US"/>
              <a:t>End-user (Client) side product management</a:t>
            </a:r>
          </a:p>
          <a:p>
            <a:pPr marL="1097280" marR="0" lvl="3" indent="-1701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Basic GUI ( web form )</a:t>
            </a:r>
          </a:p>
          <a:p>
            <a:pPr marL="1097280" marR="0" lvl="3" indent="-1701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Device &amp; User registration </a:t>
            </a:r>
          </a:p>
          <a:p>
            <a:pPr marL="1097280" marR="0" lvl="3" indent="-1701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Scenario management</a:t>
            </a:r>
          </a:p>
          <a:p>
            <a:pPr marL="1298448" marR="0" lvl="4" indent="-18084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⚫"/>
            </a:pPr>
            <a:r>
              <a:rPr lang="en-US" sz="1800"/>
              <a:t>Add/Remove simple logic scenarios </a:t>
            </a:r>
            <a:br>
              <a:rPr lang="en-US" sz="1800"/>
            </a:br>
            <a:r>
              <a:rPr lang="en-US" sz="1800"/>
              <a:t>(concurrent  or/and expressions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/>
              <a:t> 	Phase 2</a:t>
            </a:r>
          </a:p>
          <a:p>
            <a:pPr marL="1097280" lvl="3" indent="-170180" rtl="0">
              <a:spcBef>
                <a:spcPts val="480"/>
              </a:spcBef>
              <a:buSzPts val="1800"/>
              <a:buChar char="⚫"/>
            </a:pPr>
            <a:r>
              <a:rPr lang="en-US" sz="1800"/>
              <a:t>Advances gui interface </a:t>
            </a:r>
          </a:p>
          <a:p>
            <a:pPr marL="1097280" lvl="3" indent="-170180" rtl="0">
              <a:spcBef>
                <a:spcPts val="480"/>
              </a:spcBef>
              <a:buSzPts val="1800"/>
              <a:buChar char="⚫"/>
            </a:pPr>
            <a:r>
              <a:rPr lang="en-US" sz="1800"/>
              <a:t>Advances scneario logic - complex logic including timebased (duration , start time ,end time) 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40080" marR="0" lvl="1" indent="-24638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40080" marR="0" lvl="1" indent="-24638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640080" marR="0" lvl="1" indent="-246380" algn="l" rtl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3050" algn="l" rtl="0">
              <a:spcBef>
                <a:spcPts val="0"/>
              </a:spcBef>
              <a:buClr>
                <a:srgbClr val="562214"/>
              </a:buClr>
              <a:buSzPts val="4300"/>
              <a:buFont typeface="Cabin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Methodology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435600" y="1167875"/>
            <a:ext cx="7498200" cy="569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Scrum</a:t>
            </a:r>
          </a:p>
          <a:p>
            <a:pPr marL="365760" marR="0" lvl="0" indent="-19685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series of sprints which in every sprint we declare targets, build, test, create documentation and have a delivery.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First Sprint (1w)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management webpage for client (vendor &amp; end-user)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Vendor (web page)</a:t>
            </a:r>
          </a:p>
          <a:p>
            <a: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Log in page</a:t>
            </a:r>
          </a:p>
          <a:p>
            <a: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device </a:t>
            </a:r>
          </a:p>
          <a:p>
            <a: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/ Remove triggers</a:t>
            </a:r>
          </a:p>
          <a:p>
            <a: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/ Remove actions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End user (web page)</a:t>
            </a:r>
          </a:p>
          <a:p>
            <a: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Log in page</a:t>
            </a:r>
          </a:p>
          <a:p>
            <a: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device from list </a:t>
            </a:r>
          </a:p>
          <a:p>
            <a: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Device registration</a:t>
            </a:r>
          </a:p>
          <a:p>
            <a:pPr marL="1828800" lvl="3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Simple scenario planner (Nice to have)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Stories: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       Vendor sets up a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on server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       Customer (Client) logs-in the server (All client-related info is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shown up)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       Customer (Client) manages his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on server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4.       Customer (Client) manages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Scenarios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on server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5.       Engine 'manages' defined Scenarios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i="1" u="sng">
                <a:latin typeface="Arial"/>
                <a:ea typeface="Arial"/>
                <a:cs typeface="Arial"/>
                <a:sym typeface="Arial"/>
              </a:rPr>
              <a:t>Story No. 1 /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Vendor sets up a Device on server </a:t>
            </a:r>
            <a:r>
              <a:rPr lang="en-US" sz="1800" i="1" u="sng">
                <a:latin typeface="Arial"/>
                <a:ea typeface="Arial"/>
                <a:cs typeface="Arial"/>
                <a:sym typeface="Arial"/>
              </a:rPr>
              <a:t>– in detail…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Vendor registration webpage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unique id for Vendor (according to user&amp;password)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User&amp;Password oriented Log-in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User&amp;Password oriented Sign-up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IoT Device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'Device'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list been defined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Add new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'Device'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/>
                <a:ea typeface="Arial"/>
                <a:cs typeface="Arial"/>
                <a:sym typeface="Arial"/>
              </a:rPr>
              <a:t>Form prototype: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+Name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+Picture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+Description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+Actions list</a:t>
            </a:r>
          </a:p>
          <a:p>
            <a:pPr marL="18288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+Events list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Engine updates its information to DB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150775" y="1447800"/>
            <a:ext cx="7783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1" u="sng">
                <a:latin typeface="Arial"/>
                <a:ea typeface="Arial"/>
                <a:cs typeface="Arial"/>
                <a:sym typeface="Arial"/>
              </a:rPr>
              <a:t>Story No. 2 / Customer (Client) logs-in the server (All client-related info is shown up) – in detail…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Customer registration webpage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unique id for Customer (according to user&amp;password)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User&amp;Password oriented Log-in</a:t>
            </a:r>
          </a:p>
          <a:p>
            <a:pPr marL="1371600" lvl="0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User&amp;Password oriented Sign-up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Customer's panel</a:t>
            </a:r>
          </a:p>
          <a:p>
            <a:pPr marL="18288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added and configured (by customer) list of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'Devices'</a:t>
            </a:r>
          </a:p>
          <a:p>
            <a:pPr marL="18288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added and configured (by customer) list of </a:t>
            </a:r>
            <a:r>
              <a:rPr lang="en-US" sz="1800" u="sng">
                <a:latin typeface="Arial"/>
                <a:ea typeface="Arial"/>
                <a:cs typeface="Arial"/>
                <a:sym typeface="Arial"/>
              </a:rPr>
              <a:t>'Scenarios'</a:t>
            </a:r>
          </a:p>
          <a:p>
            <a:pPr marL="18288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Show managing options</a:t>
            </a:r>
          </a:p>
          <a:p>
            <a:pPr marL="22860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Devices</a:t>
            </a:r>
          </a:p>
          <a:p>
            <a:pPr marL="2286000" lvl="1" indent="-342900" rtl="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Scenarios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50775" y="1447800"/>
            <a:ext cx="7783200" cy="48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Story No. 3 / </a:t>
            </a:r>
            <a:r>
              <a:rPr lang="en-US" sz="1700" u="sng">
                <a:latin typeface="Arial"/>
                <a:ea typeface="Arial"/>
                <a:cs typeface="Arial"/>
                <a:sym typeface="Arial"/>
              </a:rPr>
              <a:t>Customer (Client) manages his Devices on server </a:t>
            </a:r>
            <a:r>
              <a:rPr lang="en-US" sz="1700" i="1" u="sng">
                <a:latin typeface="Arial"/>
                <a:ea typeface="Arial"/>
                <a:cs typeface="Arial"/>
                <a:sym typeface="Arial"/>
              </a:rPr>
              <a:t>– in detail…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Show available 'Devices' for the customer</a:t>
            </a:r>
          </a:p>
          <a:p>
            <a:pPr marL="914400" lvl="1" indent="-336550" rtl="0">
              <a:lnSpc>
                <a:spcPct val="115000"/>
              </a:lnSpc>
              <a:spcBef>
                <a:spcPts val="0"/>
              </a:spcBef>
              <a:buSzPts val="1700"/>
              <a:buFont typeface="Arial"/>
              <a:buChar char="○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Show list of existing Vendors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Show list of 'Devices' provided by chosen Vendor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Select a Device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⇓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Configuration (regist. and conf. S/N of device) of selected Device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endParaRPr lang="en-US"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On-screen Show (4:3)</PresentationFormat>
  <Paragraphs>213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Verdana</vt:lpstr>
      <vt:lpstr>Arial</vt:lpstr>
      <vt:lpstr>Noto Sans Symbols</vt:lpstr>
      <vt:lpstr>Courier New</vt:lpstr>
      <vt:lpstr>Times New Roman</vt:lpstr>
      <vt:lpstr>Calibri</vt:lpstr>
      <vt:lpstr>Cabin</vt:lpstr>
      <vt:lpstr>Solstice</vt:lpstr>
      <vt:lpstr>Scenarios Engine</vt:lpstr>
      <vt:lpstr>Introduction</vt:lpstr>
      <vt:lpstr>Objectives</vt:lpstr>
      <vt:lpstr>Features</vt:lpstr>
      <vt:lpstr>Methodology</vt:lpstr>
      <vt:lpstr>Stories</vt:lpstr>
      <vt:lpstr>Stories</vt:lpstr>
      <vt:lpstr>Stories</vt:lpstr>
      <vt:lpstr>Stories</vt:lpstr>
      <vt:lpstr>Stories</vt:lpstr>
      <vt:lpstr>Stories</vt:lpstr>
      <vt:lpstr>Stories</vt:lpstr>
      <vt:lpstr>Milestones</vt:lpstr>
      <vt:lpstr>Development Environment</vt:lpstr>
      <vt:lpstr>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 Engine</dc:title>
  <dc:creator>Ami Gold</dc:creator>
  <cp:lastModifiedBy>Ami Gold</cp:lastModifiedBy>
  <cp:revision>1</cp:revision>
  <dcterms:modified xsi:type="dcterms:W3CDTF">2017-12-09T23:03:18Z</dcterms:modified>
</cp:coreProperties>
</file>