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76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58" d="100"/>
          <a:sy n="58" d="100"/>
        </p:scale>
        <p:origin x="-84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BEAF8F6-15E6-467F-824D-FA820570136C}" type="datetimeFigureOut">
              <a:rPr lang="he-IL" smtClean="0"/>
              <a:pPr/>
              <a:t>ט"ז/סיון/תשע"ה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E306661-DE7D-4B63-8D29-97C0FB26F5F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67667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765412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847554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847554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40933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4165409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029497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887136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245518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05470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095026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2923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137001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426724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01519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810330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058106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33790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11154" y="2708476"/>
            <a:ext cx="4417807" cy="1702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he-IL" dirty="0" smtClean="0"/>
              <a:t>קורס </a:t>
            </a:r>
            <a:r>
              <a:rPr lang="en-US" dirty="0" smtClean="0"/>
              <a:t>Java</a:t>
            </a:r>
            <a:r>
              <a:rPr lang="he-IL" dirty="0" smtClean="0"/>
              <a:t> מתקדם</a:t>
            </a:r>
            <a:br>
              <a:rPr lang="he-IL" dirty="0" smtClean="0"/>
            </a:b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/>
            </a:r>
            <a:br>
              <a:rPr lang="he-IL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 smtClean="0"/>
              <a:t>קרן כליף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06671" y="5719967"/>
            <a:ext cx="4540145" cy="365125"/>
          </a:xfrm>
          <a:prstGeom prst="rect">
            <a:avLst/>
          </a:prstGeom>
        </p:spPr>
        <p:txBody>
          <a:bodyPr>
            <a:normAutofit/>
          </a:bodyPr>
          <a:lstStyle>
            <a:lvl1pPr rtl="0">
              <a:defRPr>
                <a:solidFill>
                  <a:schemeClr val="accent1"/>
                </a:solidFill>
              </a:defRPr>
            </a:lvl1pPr>
          </a:lstStyle>
          <a:p>
            <a:r>
              <a:rPr lang="he-IL" dirty="0" smtClean="0"/>
              <a:t>© </a:t>
            </a:r>
            <a:r>
              <a:rPr lang="en-US" dirty="0" smtClean="0"/>
              <a:t> </a:t>
            </a:r>
            <a:r>
              <a:rPr lang="en-US" dirty="0" err="1" smtClean="0"/>
              <a:t>Keren</a:t>
            </a:r>
            <a:r>
              <a:rPr lang="en-US" dirty="0" smtClean="0"/>
              <a:t> </a:t>
            </a:r>
            <a:r>
              <a:rPr lang="en-US" dirty="0" err="1" smtClean="0"/>
              <a:t>Kalif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03/06/2015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  <a:prstGeom prst="rect">
            <a:avLst/>
          </a:prstGeo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03/06/2015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5247"/>
            <a:ext cx="12021671" cy="73960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1237129"/>
            <a:ext cx="11416553" cy="52981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03/06/2015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03/06/2015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03/06/2015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03/06/2015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03/06/2015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03/06/2015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03/06/2015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201705" y="333488"/>
            <a:ext cx="11698941" cy="63228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711" y="-8064"/>
            <a:ext cx="12177215" cy="1164512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 userDrawn="1"/>
        </p:nvSpPr>
        <p:spPr>
          <a:xfrm>
            <a:off x="0" y="-8064"/>
            <a:ext cx="12192000" cy="11950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65" y="1331259"/>
            <a:ext cx="11363155" cy="5163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  <p:sp>
        <p:nvSpPr>
          <p:cNvPr id="61" name="TextBox 60"/>
          <p:cNvSpPr txBox="1"/>
          <p:nvPr userDrawn="1"/>
        </p:nvSpPr>
        <p:spPr>
          <a:xfrm>
            <a:off x="255494" y="13447"/>
            <a:ext cx="1179306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b="1" dirty="0" smtClean="0">
                <a:solidFill>
                  <a:schemeClr val="bg1"/>
                </a:solidFill>
              </a:rPr>
              <a:t>Java</a:t>
            </a:r>
            <a:r>
              <a:rPr lang="he-IL" b="1" dirty="0" smtClean="0">
                <a:solidFill>
                  <a:schemeClr val="bg1"/>
                </a:solidFill>
              </a:rPr>
              <a:t> מתקדם </a:t>
            </a:r>
            <a:r>
              <a:rPr lang="he-IL" b="1" baseline="0" dirty="0" smtClean="0">
                <a:solidFill>
                  <a:schemeClr val="bg1"/>
                </a:solidFill>
              </a:rPr>
              <a:t>| </a:t>
            </a:r>
            <a:r>
              <a:rPr lang="en-US" sz="1600" b="1" baseline="0" dirty="0" smtClean="0">
                <a:solidFill>
                  <a:schemeClr val="bg1"/>
                </a:solidFill>
              </a:rPr>
              <a:t>JDBC</a:t>
            </a:r>
            <a:r>
              <a:rPr lang="he-IL" sz="1600" b="1" baseline="0" dirty="0" smtClean="0">
                <a:solidFill>
                  <a:schemeClr val="bg1"/>
                </a:solidFill>
              </a:rPr>
              <a:t>| </a:t>
            </a:r>
            <a:r>
              <a:rPr lang="he-IL" sz="1400" b="1" baseline="0" dirty="0" smtClean="0">
                <a:solidFill>
                  <a:schemeClr val="bg1"/>
                </a:solidFill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</a:rPr>
              <a:t>Keren</a:t>
            </a:r>
            <a:r>
              <a:rPr lang="en-US" sz="1400" b="1" baseline="0" dirty="0" smtClean="0">
                <a:solidFill>
                  <a:schemeClr val="bg1"/>
                </a:solidFill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</a:rPr>
              <a:t>Kalif</a:t>
            </a:r>
            <a:r>
              <a:rPr lang="he-IL" sz="1400" b="1" baseline="0" dirty="0" smtClean="0">
                <a:solidFill>
                  <a:schemeClr val="bg1"/>
                </a:solidFill>
              </a:rPr>
              <a:t>© | </a:t>
            </a:r>
            <a:fld id="{E37EEA51-39B0-435C-9C2B-BE628F0D6042}" type="slidenum">
              <a:rPr lang="he-IL" sz="1400" b="1" baseline="0" smtClean="0">
                <a:solidFill>
                  <a:schemeClr val="bg1"/>
                </a:solidFill>
              </a:rPr>
              <a:pPr algn="r" rtl="1"/>
              <a:t>‹#›</a:t>
            </a:fld>
            <a:endParaRPr lang="he-IL" sz="1400" b="1" baseline="0" dirty="0" smtClean="0">
              <a:solidFill>
                <a:schemeClr val="bg1"/>
              </a:solidFill>
            </a:endParaRPr>
          </a:p>
          <a:p>
            <a:pPr algn="r" rtl="1"/>
            <a:endParaRPr lang="he-IL" sz="1400" b="1" baseline="0" dirty="0" smtClean="0">
              <a:solidFill>
                <a:schemeClr val="bg1"/>
              </a:solidFill>
            </a:endParaRPr>
          </a:p>
          <a:p>
            <a:pPr algn="r" rtl="1"/>
            <a:endParaRPr lang="he-IL" sz="16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r" defTabSz="914400" rtl="1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Courier New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2471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517904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mbycamara.wordpress.com/2011/01/13/drupal-7-windows-7-xampp-1-7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sz="3200" dirty="0" smtClean="0"/>
              <a:t>קורס </a:t>
            </a:r>
            <a:r>
              <a:rPr lang="en-US" sz="3200" dirty="0" smtClean="0"/>
              <a:t>Java</a:t>
            </a:r>
            <a:r>
              <a:rPr lang="he-IL" sz="3200" dirty="0" smtClean="0"/>
              <a:t> מתקדם</a:t>
            </a:r>
            <a:br>
              <a:rPr lang="he-IL" sz="3200" dirty="0" smtClean="0"/>
            </a:br>
            <a:r>
              <a:rPr lang="he-IL" dirty="0" smtClean="0"/>
              <a:t/>
            </a:r>
            <a:br>
              <a:rPr lang="he-IL" dirty="0" smtClean="0"/>
            </a:br>
            <a:r>
              <a:rPr lang="en-US" dirty="0" smtClean="0"/>
              <a:t>JDBC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קרן כליף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30681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ארכיטקטורת העבודה מול </a:t>
            </a:r>
            <a:r>
              <a:rPr lang="en-US" smtClean="0">
                <a:latin typeface="Arial" charset="0"/>
                <a:cs typeface="Arial" charset="0"/>
              </a:rPr>
              <a:t>JDBC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he-IL" sz="1800" dirty="0" smtClean="0">
                <a:latin typeface="Arial" charset="0"/>
                <a:cs typeface="Arial" charset="0"/>
              </a:rPr>
              <a:t>התמונה לקוחה מ: </a:t>
            </a:r>
            <a:r>
              <a:rPr lang="en-US" sz="1800" dirty="0" smtClean="0">
                <a:latin typeface="Arial" charset="0"/>
                <a:cs typeface="Arial" charset="0"/>
              </a:rPr>
              <a:t>http://www.roseindia.net/jdbc/understanding-the-jdbc-architect.shtml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434" y="1054101"/>
            <a:ext cx="6489700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906871" y="1484314"/>
            <a:ext cx="3853330" cy="1296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קוד ה- </a:t>
            </a:r>
            <a:r>
              <a:rPr lang="en-US" b="1" dirty="0"/>
              <a:t>JAVA</a:t>
            </a:r>
            <a:r>
              <a:rPr lang="he-IL" b="1" dirty="0"/>
              <a:t> טוען את הדרייבר המתאים באמצעות ה- </a:t>
            </a:r>
            <a:r>
              <a:rPr lang="en-US" b="1" dirty="0" err="1"/>
              <a:t>JdbcManager</a:t>
            </a:r>
            <a:endParaRPr lang="he-IL" b="1" dirty="0"/>
          </a:p>
          <a:p>
            <a:pPr algn="ctr" rtl="1">
              <a:defRPr/>
            </a:pPr>
            <a:r>
              <a:rPr lang="he-IL" b="1" dirty="0"/>
              <a:t>הדרייבר הוא זה המתקשר מול ה- </a:t>
            </a:r>
            <a:r>
              <a:rPr lang="en-US" b="1" dirty="0"/>
              <a:t>DB</a:t>
            </a:r>
            <a:r>
              <a:rPr lang="he-IL" b="1" dirty="0"/>
              <a:t> המתאים דרך הרשת.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8243047" y="3141663"/>
            <a:ext cx="3517154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הדרייבר הוא מחלקה של של </a:t>
            </a:r>
            <a:r>
              <a:rPr lang="en-US" b="1" dirty="0"/>
              <a:t>Java</a:t>
            </a:r>
            <a:r>
              <a:rPr lang="he-IL" b="1" dirty="0"/>
              <a:t>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 dirty="0" smtClean="0">
                <a:latin typeface="Arial" charset="0"/>
                <a:cs typeface="Arial" charset="0"/>
              </a:rPr>
              <a:t>טעינת הדרייבר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736" y="476146"/>
            <a:ext cx="8837581" cy="617071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092575" y="1121244"/>
            <a:ext cx="6074707" cy="865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פקודות להרצת שאילתות מול ה- </a:t>
            </a:r>
            <a:r>
              <a:rPr lang="en-US" smtClean="0">
                <a:latin typeface="Arial" charset="0"/>
                <a:cs typeface="Arial" charset="0"/>
              </a:rPr>
              <a:t>DB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Arial" charset="0"/>
                <a:cs typeface="Arial" charset="0"/>
              </a:rPr>
              <a:t>executeQuery</a:t>
            </a:r>
            <a:r>
              <a:rPr lang="he-IL" dirty="0" smtClean="0">
                <a:latin typeface="Arial" charset="0"/>
                <a:cs typeface="Arial" charset="0"/>
              </a:rPr>
              <a:t> – מחזירה </a:t>
            </a:r>
            <a:r>
              <a:rPr lang="en-US" dirty="0" err="1" smtClean="0">
                <a:latin typeface="Arial" charset="0"/>
                <a:cs typeface="Arial" charset="0"/>
              </a:rPr>
              <a:t>ResultSet</a:t>
            </a:r>
            <a:r>
              <a:rPr lang="he-IL" dirty="0" smtClean="0">
                <a:latin typeface="Arial" charset="0"/>
                <a:cs typeface="Arial" charset="0"/>
              </a:rPr>
              <a:t> עבור שאילתת </a:t>
            </a:r>
            <a:r>
              <a:rPr lang="en-US" dirty="0" smtClean="0">
                <a:latin typeface="Arial" charset="0"/>
                <a:cs typeface="Arial" charset="0"/>
              </a:rPr>
              <a:t>SELECT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en-US" b="1" dirty="0" err="1" smtClean="0">
                <a:latin typeface="Arial" charset="0"/>
                <a:cs typeface="Arial" charset="0"/>
              </a:rPr>
              <a:t>executeUpdate</a:t>
            </a:r>
            <a:r>
              <a:rPr lang="he-IL" dirty="0" smtClean="0">
                <a:latin typeface="Arial" charset="0"/>
                <a:cs typeface="Arial" charset="0"/>
              </a:rPr>
              <a:t> – מריצה שאילתות שמעדכנות את בסיס הנתונים. מחזירה את כמות השורות שהושפעו מהפעולה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en-US" b="1" dirty="0" smtClean="0">
                <a:latin typeface="Arial" charset="0"/>
                <a:cs typeface="Arial" charset="0"/>
              </a:rPr>
              <a:t>execute</a:t>
            </a:r>
            <a:r>
              <a:rPr lang="he-IL" dirty="0" smtClean="0">
                <a:latin typeface="Arial" charset="0"/>
                <a:cs typeface="Arial" charset="0"/>
              </a:rPr>
              <a:t> – מריצה כל סוג של שאילתא </a:t>
            </a:r>
            <a:r>
              <a:rPr lang="en-US" dirty="0" smtClean="0">
                <a:latin typeface="Arial" charset="0"/>
                <a:cs typeface="Arial" charset="0"/>
              </a:rPr>
              <a:t>TRUE</a:t>
            </a:r>
            <a:r>
              <a:rPr lang="he-IL" dirty="0" smtClean="0">
                <a:latin typeface="Arial" charset="0"/>
                <a:cs typeface="Arial" charset="0"/>
              </a:rPr>
              <a:t> אם תוצר השאילתא הוא </a:t>
            </a:r>
            <a:r>
              <a:rPr lang="en-US" dirty="0" err="1" smtClean="0">
                <a:latin typeface="Arial" charset="0"/>
                <a:cs typeface="Arial" charset="0"/>
              </a:rPr>
              <a:t>ResultSet</a:t>
            </a:r>
            <a:r>
              <a:rPr lang="he-IL" dirty="0" smtClean="0">
                <a:latin typeface="Arial" charset="0"/>
                <a:cs typeface="Arial" charset="0"/>
              </a:rPr>
              <a:t> ו- </a:t>
            </a:r>
            <a:r>
              <a:rPr lang="en-US" dirty="0" smtClean="0">
                <a:latin typeface="Arial" charset="0"/>
                <a:cs typeface="Arial" charset="0"/>
              </a:rPr>
              <a:t>FALSE</a:t>
            </a:r>
            <a:r>
              <a:rPr lang="he-IL" dirty="0" smtClean="0">
                <a:latin typeface="Arial" charset="0"/>
                <a:cs typeface="Arial" charset="0"/>
              </a:rPr>
              <a:t> אחרת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הרצת מתודה שאינה תואמת את סוג השאילתא תגרור תעופה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547" y="544921"/>
            <a:ext cx="9022135" cy="611417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6493" y="3482789"/>
            <a:ext cx="5397683" cy="293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7920318" y="3072027"/>
            <a:ext cx="3961898" cy="791716"/>
          </a:xfrm>
          <a:prstGeom prst="wedgeRectCallout">
            <a:avLst>
              <a:gd name="adj1" fmla="val -68181"/>
              <a:gd name="adj2" fmla="val 3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תזרק </a:t>
            </a:r>
            <a:r>
              <a:rPr lang="en-US" b="1" dirty="0" err="1" smtClean="0"/>
              <a:t>SQLException</a:t>
            </a:r>
            <a:r>
              <a:rPr lang="he-IL" b="1" dirty="0" smtClean="0"/>
              <a:t> אם לא תתקבל תשובה בזמן המבוקש.</a:t>
            </a:r>
          </a:p>
          <a:p>
            <a:pPr algn="ctr" rtl="1">
              <a:defRPr/>
            </a:pPr>
            <a:r>
              <a:rPr lang="he-IL" b="1" dirty="0" smtClean="0"/>
              <a:t>הפרמטר הוא בשניות.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Arial"/>
              </a:rPr>
              <a:t>הסכנה בשימוש ב- </a:t>
            </a:r>
            <a:r>
              <a:rPr lang="en-US">
                <a:cs typeface="Arial"/>
              </a:rPr>
              <a:t>Statement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540" y="1197429"/>
            <a:ext cx="10323909" cy="5448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910443" y="4490358"/>
            <a:ext cx="8605157" cy="5225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8049986" y="3559629"/>
            <a:ext cx="3673929" cy="718457"/>
          </a:xfrm>
          <a:prstGeom prst="wedgeRectCallout">
            <a:avLst>
              <a:gd name="adj1" fmla="val 500"/>
              <a:gd name="adj2" fmla="val 1056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המחרוזת נבנית באופן דינאמי באמצעות הערך שהשמשתמש מכניס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8992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cs typeface="Arial"/>
              </a:rPr>
              <a:t>הסכנה בשימוש ב- </a:t>
            </a:r>
            <a:r>
              <a:rPr lang="en-US" dirty="0" smtClean="0">
                <a:cs typeface="Arial"/>
              </a:rPr>
              <a:t>Statement</a:t>
            </a:r>
            <a:r>
              <a:rPr lang="he-IL" dirty="0" smtClean="0">
                <a:cs typeface="Arial"/>
              </a:rPr>
              <a:t> | דוגמת פלט</a:t>
            </a:r>
            <a:endParaRPr lang="en-US" dirty="0"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29099" y="5110843"/>
            <a:ext cx="6596743" cy="947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באופן זה ניתן לשתול בתוך השאילתה (</a:t>
            </a:r>
            <a:r>
              <a:rPr lang="en-US" b="1" dirty="0" err="1" smtClean="0"/>
              <a:t>Sql</a:t>
            </a:r>
            <a:r>
              <a:rPr lang="en-US" b="1" dirty="0" smtClean="0"/>
              <a:t> Injection</a:t>
            </a:r>
            <a:r>
              <a:rPr lang="he-IL" b="1" dirty="0" smtClean="0"/>
              <a:t>) ביטוי שיסטה מכוונתה המקורית, ובמקרה זה למשל, במקום לקבל את פרטיו של משתמש אחד בלבד, שזהותו ידועה, קבלת נתוני כל המשתמשים</a:t>
            </a:r>
            <a:endParaRPr lang="en-US" b="1" dirty="0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312" y="2522877"/>
            <a:ext cx="3192359" cy="9687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5485" y="3679645"/>
            <a:ext cx="3214374" cy="29721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0911" y="1494073"/>
            <a:ext cx="11708946" cy="7664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>
            <a:off x="3429000" y="2792186"/>
            <a:ext cx="653143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31128" y="2824843"/>
            <a:ext cx="561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"SELECT * FROM tribes WHERE id=" + 5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467100" y="3973308"/>
            <a:ext cx="653143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18214" y="3940650"/>
            <a:ext cx="561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"SELECT * FROM tribes WHERE id=" + </a:t>
            </a:r>
            <a:r>
              <a:rPr lang="he-IL" dirty="0" smtClean="0"/>
              <a:t>"</a:t>
            </a:r>
            <a:r>
              <a:rPr lang="en-US" dirty="0" smtClean="0"/>
              <a:t>5 OR true</a:t>
            </a:r>
            <a:r>
              <a:rPr lang="he-IL" dirty="0" smtClean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92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Prepared Statement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>
                <a:latin typeface="Arial" charset="0"/>
                <a:cs typeface="Arial" charset="0"/>
              </a:rPr>
              <a:t>ראינו הגדרת שאילתות באמצעות אובייקט </a:t>
            </a:r>
            <a:r>
              <a:rPr lang="en-US" dirty="0">
                <a:latin typeface="Arial" charset="0"/>
                <a:cs typeface="Arial" charset="0"/>
              </a:rPr>
              <a:t>Statement</a:t>
            </a:r>
            <a:r>
              <a:rPr lang="he-IL" dirty="0">
                <a:latin typeface="Arial" charset="0"/>
                <a:cs typeface="Arial" charset="0"/>
              </a:rPr>
              <a:t> אשר משתמש במחרוזת כייצוג לשאילתא עם ערכים</a:t>
            </a:r>
          </a:p>
          <a:p>
            <a:pPr lvl="1"/>
            <a:r>
              <a:rPr lang="he-IL" dirty="0">
                <a:latin typeface="Arial" charset="0"/>
                <a:cs typeface="Arial" charset="0"/>
              </a:rPr>
              <a:t>באופן פעולה זה ה- </a:t>
            </a:r>
            <a:r>
              <a:rPr lang="en-US" dirty="0">
                <a:latin typeface="Arial" charset="0"/>
                <a:cs typeface="Arial" charset="0"/>
              </a:rPr>
              <a:t>DB</a:t>
            </a:r>
            <a:r>
              <a:rPr lang="he-IL" dirty="0">
                <a:latin typeface="Arial" charset="0"/>
                <a:cs typeface="Arial" charset="0"/>
              </a:rPr>
              <a:t> בונה את השאילתה כל פעם בזמן ריצה בהתאם לפרמטרים שהמשתמש שולח ומריץ</a:t>
            </a:r>
          </a:p>
          <a:p>
            <a:pPr lvl="1"/>
            <a:r>
              <a:rPr lang="he-IL" dirty="0">
                <a:latin typeface="Arial" charset="0"/>
                <a:cs typeface="Arial" charset="0"/>
              </a:rPr>
              <a:t>הסכנה הינה </a:t>
            </a:r>
            <a:r>
              <a:rPr lang="en-US" dirty="0">
                <a:latin typeface="Arial" charset="0"/>
                <a:cs typeface="Arial" charset="0"/>
              </a:rPr>
              <a:t>SQLInjection</a:t>
            </a:r>
            <a:endParaRPr lang="he-IL" dirty="0">
              <a:latin typeface="Arial" charset="0"/>
              <a:cs typeface="Arial" charset="0"/>
            </a:endParaRPr>
          </a:p>
          <a:p>
            <a:endParaRPr lang="he-IL" dirty="0">
              <a:latin typeface="Arial" charset="0"/>
              <a:cs typeface="Arial" charset="0"/>
            </a:endParaRPr>
          </a:p>
          <a:p>
            <a:r>
              <a:rPr lang="he-IL" dirty="0">
                <a:latin typeface="Arial" charset="0"/>
                <a:cs typeface="Arial" charset="0"/>
              </a:rPr>
              <a:t>ניתן לעבוד גם עם </a:t>
            </a:r>
            <a:r>
              <a:rPr lang="en-US" dirty="0" err="1">
                <a:latin typeface="Arial" charset="0"/>
                <a:cs typeface="Arial" charset="0"/>
              </a:rPr>
              <a:t>PreparedStatement</a:t>
            </a:r>
            <a:r>
              <a:rPr lang="he-IL" dirty="0">
                <a:latin typeface="Arial" charset="0"/>
                <a:cs typeface="Arial" charset="0"/>
              </a:rPr>
              <a:t> ובמקרה זה מוחלפים אך ורק הערכים לפרמטרים, ולא ניתן לשנות את מהות השאילתה</a:t>
            </a:r>
          </a:p>
          <a:p>
            <a:endParaRPr lang="he-IL" dirty="0">
              <a:latin typeface="Arial" charset="0"/>
              <a:cs typeface="Arial" charset="0"/>
            </a:endParaRPr>
          </a:p>
          <a:p>
            <a:r>
              <a:rPr lang="en-US" dirty="0" err="1">
                <a:latin typeface="Arial" charset="0"/>
                <a:cs typeface="Arial" charset="0"/>
              </a:rPr>
              <a:t>PreparedStatement</a:t>
            </a:r>
            <a:r>
              <a:rPr lang="he-IL" dirty="0">
                <a:latin typeface="Arial" charset="0"/>
                <a:cs typeface="Arial" charset="0"/>
              </a:rPr>
              <a:t> יורשת מ- </a:t>
            </a:r>
            <a:r>
              <a:rPr lang="en-US" dirty="0">
                <a:latin typeface="Arial" charset="0"/>
                <a:cs typeface="Arial" charset="0"/>
              </a:rPr>
              <a:t>Statement</a:t>
            </a:r>
            <a:r>
              <a:rPr lang="he-IL" dirty="0">
                <a:latin typeface="Arial" charset="0"/>
                <a:cs typeface="Arial" charset="0"/>
              </a:rPr>
              <a:t> ולכן רק אופן שליחת הפרמטרים לשאילתה שונה, ההרצה זהה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94" y="352778"/>
            <a:ext cx="7959818" cy="62878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2400" dirty="0" smtClean="0"/>
              <a:t>דוגמא לשימוש ב-</a:t>
            </a:r>
            <a:br>
              <a:rPr lang="he-IL" sz="2400" dirty="0" smtClean="0"/>
            </a:br>
            <a:r>
              <a:rPr lang="he-IL" sz="2400" dirty="0" smtClean="0"/>
              <a:t> </a:t>
            </a:r>
            <a:r>
              <a:rPr lang="en-US" sz="2000" dirty="0" err="1" smtClean="0"/>
              <a:t>PreparedStatement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20915" y="2246947"/>
            <a:ext cx="6454897" cy="711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6898342" y="3119719"/>
            <a:ext cx="5001084" cy="701071"/>
          </a:xfrm>
          <a:prstGeom prst="wedgeRectCallout">
            <a:avLst>
              <a:gd name="adj1" fmla="val -104115"/>
              <a:gd name="adj2" fmla="val -91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שותלים את הפרמטרים באמצעות שיטות. כלומר במקום כל '?' בשאילתא תהייה הצבה של ערך.</a:t>
            </a:r>
            <a:endParaRPr lang="en-US" b="1" dirty="0"/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0702" y="4988860"/>
            <a:ext cx="4996499" cy="16600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שדה מסוג תאריך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java.sql.Date </a:t>
            </a:r>
            <a:r>
              <a:rPr lang="en-US" smtClean="0">
                <a:latin typeface="Arial" charset="0"/>
                <a:cs typeface="Arial" charset="0"/>
                <a:sym typeface="Wingdings" pitchFamily="2" charset="2"/>
              </a:rPr>
              <a:t> </a:t>
            </a:r>
            <a:r>
              <a:rPr lang="en-US" i="1" smtClean="0">
                <a:latin typeface="Arial" charset="0"/>
                <a:cs typeface="Arial" charset="0"/>
              </a:rPr>
              <a:t>year, month, day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java.sql.Time </a:t>
            </a:r>
            <a:r>
              <a:rPr lang="en-US" smtClean="0">
                <a:latin typeface="Arial" charset="0"/>
                <a:cs typeface="Arial" charset="0"/>
                <a:sym typeface="Wingdings" pitchFamily="2" charset="2"/>
              </a:rPr>
              <a:t> </a:t>
            </a:r>
            <a:r>
              <a:rPr lang="en-US" i="1" smtClean="0">
                <a:latin typeface="Arial" charset="0"/>
                <a:cs typeface="Arial" charset="0"/>
              </a:rPr>
              <a:t>hours, minutes, seconds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java.sql.Timestamp </a:t>
            </a:r>
            <a:r>
              <a:rPr lang="en-US" smtClean="0">
                <a:latin typeface="Arial" charset="0"/>
                <a:cs typeface="Arial" charset="0"/>
                <a:sym typeface="Wingdings" pitchFamily="2" charset="2"/>
              </a:rPr>
              <a:t> </a:t>
            </a:r>
            <a:r>
              <a:rPr lang="en-US" i="1" smtClean="0">
                <a:latin typeface="Arial" charset="0"/>
                <a:cs typeface="Arial" charset="0"/>
              </a:rPr>
              <a:t>year, month, day, hours, minutes, 				seconds, nanoseconds</a:t>
            </a:r>
          </a:p>
          <a:p>
            <a:pPr algn="l" rtl="0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1184462"/>
            <a:ext cx="11038932" cy="4933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להכנסת רשומה עם תאריך</a:t>
            </a:r>
            <a:endParaRPr lang="en-US" dirty="0"/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61412" y="5598966"/>
            <a:ext cx="4656910" cy="104740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936376" y="3212105"/>
            <a:ext cx="9315147" cy="1292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 bIns="45720" anchor="t"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ביחידה זו נלמד: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עבודה עם סביבת העבודה </a:t>
            </a:r>
            <a:r>
              <a:rPr lang="en-US" dirty="0" err="1" smtClean="0">
                <a:latin typeface="Arial" charset="0"/>
                <a:cs typeface="Arial" charset="0"/>
              </a:rPr>
              <a:t>MySql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התחברות ל- </a:t>
            </a:r>
            <a:r>
              <a:rPr lang="en-US" dirty="0" err="1" smtClean="0">
                <a:latin typeface="Arial" charset="0"/>
                <a:cs typeface="Arial" charset="0"/>
              </a:rPr>
              <a:t>MySql</a:t>
            </a:r>
            <a:r>
              <a:rPr lang="he-IL" dirty="0" smtClean="0">
                <a:latin typeface="Arial" charset="0"/>
                <a:cs typeface="Arial" charset="0"/>
              </a:rPr>
              <a:t> מתוך קוד </a:t>
            </a:r>
            <a:r>
              <a:rPr lang="en-US" dirty="0" smtClean="0">
                <a:latin typeface="Arial" charset="0"/>
                <a:cs typeface="Arial" charset="0"/>
              </a:rPr>
              <a:t>Java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הרצת שאילתות בסיסיות 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err="1" smtClean="0">
                <a:latin typeface="Arial" charset="0"/>
                <a:cs typeface="Arial" charset="0"/>
              </a:rPr>
              <a:t>SqlInjection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עבודה עם </a:t>
            </a:r>
            <a:r>
              <a:rPr lang="en-US" dirty="0" err="1" smtClean="0">
                <a:latin typeface="Arial" charset="0"/>
                <a:cs typeface="Arial" charset="0"/>
              </a:rPr>
              <a:t>PreparedStatement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הצגת תוצאות השאילות ב- </a:t>
            </a:r>
            <a:r>
              <a:rPr lang="en-US" dirty="0" err="1" smtClean="0">
                <a:latin typeface="Arial" charset="0"/>
                <a:cs typeface="Arial" charset="0"/>
              </a:rPr>
              <a:t>gui</a:t>
            </a:r>
            <a:endParaRPr lang="he-IL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703942" y="4243842"/>
          <a:ext cx="1973943" cy="2049864"/>
        </p:xfrm>
        <a:graphic>
          <a:graphicData uri="http://schemas.openxmlformats.org/presentationml/2006/ole">
            <p:oleObj spid="_x0000_s32775" name="Packager Shell Object" showAsIcon="1" r:id="rId4" imgW="660600" imgH="68580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קישור </a:t>
            </a:r>
            <a:r>
              <a:rPr lang="en-US" dirty="0" err="1" smtClean="0">
                <a:latin typeface="Arial" charset="0"/>
                <a:cs typeface="Arial" charset="0"/>
              </a:rPr>
              <a:t>ResultSet</a:t>
            </a:r>
            <a:r>
              <a:rPr lang="he-IL" dirty="0" smtClean="0">
                <a:latin typeface="Arial" charset="0"/>
                <a:cs typeface="Arial" charset="0"/>
              </a:rPr>
              <a:t> לטבלה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הדוגמא </a:t>
            </a:r>
            <a:r>
              <a:rPr lang="en-US" dirty="0" err="1" smtClean="0">
                <a:latin typeface="Arial" charset="0"/>
                <a:cs typeface="Arial" charset="0"/>
              </a:rPr>
              <a:t>fillTableFromDb</a:t>
            </a:r>
            <a:r>
              <a:rPr lang="he-IL" dirty="0" smtClean="0">
                <a:latin typeface="Arial" charset="0"/>
                <a:cs typeface="Arial" charset="0"/>
              </a:rPr>
              <a:t> שבקובץ הדוגמאות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לשים לב למחלקה </a:t>
            </a:r>
            <a:r>
              <a:rPr lang="en-US" dirty="0" err="1" smtClean="0">
                <a:latin typeface="Arial" charset="0"/>
                <a:cs typeface="Arial" charset="0"/>
              </a:rPr>
              <a:t>QueryTableModel</a:t>
            </a:r>
            <a:r>
              <a:rPr lang="he-IL" dirty="0" smtClean="0">
                <a:latin typeface="Arial" charset="0"/>
                <a:cs typeface="Arial" charset="0"/>
              </a:rPr>
              <a:t> היורשת מ- </a:t>
            </a:r>
            <a:r>
              <a:rPr lang="en-US" dirty="0" err="1" smtClean="0">
                <a:latin typeface="Arial" charset="0"/>
                <a:cs typeface="Arial" charset="0"/>
              </a:rPr>
              <a:t>AbstractTableModel</a:t>
            </a:r>
            <a:endParaRPr lang="he-IL" dirty="0" smtClean="0">
              <a:latin typeface="Arial" charset="0"/>
              <a:cs typeface="Arial" charset="0"/>
            </a:endParaRP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מחלקה יעודית לעבודה מול ה- </a:t>
            </a:r>
            <a:r>
              <a:rPr lang="en-US" dirty="0" smtClean="0">
                <a:latin typeface="Arial" charset="0"/>
                <a:cs typeface="Arial" charset="0"/>
              </a:rPr>
              <a:t>DB</a:t>
            </a:r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ביחידה זו למדנו: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0963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עבודה עם סביבת העבודה </a:t>
            </a:r>
            <a:r>
              <a:rPr lang="en-US" dirty="0" err="1" smtClean="0">
                <a:latin typeface="Arial" charset="0"/>
                <a:cs typeface="Arial" charset="0"/>
              </a:rPr>
              <a:t>MySql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התחברות ל- </a:t>
            </a:r>
            <a:r>
              <a:rPr lang="en-US" dirty="0" err="1" smtClean="0">
                <a:latin typeface="Arial" charset="0"/>
                <a:cs typeface="Arial" charset="0"/>
              </a:rPr>
              <a:t>MySql</a:t>
            </a:r>
            <a:r>
              <a:rPr lang="he-IL" dirty="0" smtClean="0">
                <a:latin typeface="Arial" charset="0"/>
                <a:cs typeface="Arial" charset="0"/>
              </a:rPr>
              <a:t> מתוך קוד </a:t>
            </a:r>
            <a:r>
              <a:rPr lang="en-US" dirty="0" smtClean="0">
                <a:latin typeface="Arial" charset="0"/>
                <a:cs typeface="Arial" charset="0"/>
              </a:rPr>
              <a:t>Java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הרצת שאילתות בסיסיות </a:t>
            </a:r>
          </a:p>
          <a:p>
            <a:r>
              <a:rPr lang="en-US" dirty="0" err="1" smtClean="0">
                <a:latin typeface="Arial" charset="0"/>
                <a:cs typeface="Arial" charset="0"/>
              </a:rPr>
              <a:t>SqlInjection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עבודה עם </a:t>
            </a:r>
            <a:r>
              <a:rPr lang="en-US" dirty="0" err="1" smtClean="0">
                <a:latin typeface="Arial" charset="0"/>
                <a:cs typeface="Arial" charset="0"/>
              </a:rPr>
              <a:t>PreparedStatement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הצגת תוצאות השאילות ב- </a:t>
            </a:r>
            <a:r>
              <a:rPr lang="en-US" smtClean="0">
                <a:latin typeface="Arial" charset="0"/>
                <a:cs typeface="Arial" charset="0"/>
              </a:rPr>
              <a:t>gui</a:t>
            </a:r>
            <a:endParaRPr lang="he-IL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התקנת סביבת העבודה  </a:t>
            </a:r>
            <a:r>
              <a:rPr lang="en-US" smtClean="0">
                <a:latin typeface="Arial" charset="0"/>
                <a:cs typeface="Arial" charset="0"/>
              </a:rPr>
              <a:t>MySql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כדי לעבוד עם </a:t>
            </a:r>
            <a:r>
              <a:rPr lang="en-US" dirty="0" err="1" smtClean="0">
                <a:latin typeface="Arial" charset="0"/>
                <a:cs typeface="Arial" charset="0"/>
              </a:rPr>
              <a:t>MySql</a:t>
            </a:r>
            <a:r>
              <a:rPr lang="he-IL" dirty="0" smtClean="0">
                <a:latin typeface="Arial" charset="0"/>
                <a:cs typeface="Arial" charset="0"/>
              </a:rPr>
              <a:t> יש להתקין </a:t>
            </a:r>
            <a:r>
              <a:rPr lang="en-US" dirty="0" smtClean="0">
                <a:latin typeface="Arial" charset="0"/>
                <a:cs typeface="Arial" charset="0"/>
              </a:rPr>
              <a:t>XAMPP</a:t>
            </a:r>
            <a:r>
              <a:rPr lang="he-IL" dirty="0" smtClean="0">
                <a:latin typeface="Arial" charset="0"/>
                <a:cs typeface="Arial" charset="0"/>
              </a:rPr>
              <a:t> או </a:t>
            </a:r>
            <a:r>
              <a:rPr lang="en-US" dirty="0" smtClean="0">
                <a:latin typeface="Arial" charset="0"/>
                <a:cs typeface="Arial" charset="0"/>
              </a:rPr>
              <a:t>WAMP</a:t>
            </a:r>
            <a:r>
              <a:rPr lang="he-IL" dirty="0" smtClean="0">
                <a:latin typeface="Arial" charset="0"/>
                <a:cs typeface="Arial" charset="0"/>
              </a:rPr>
              <a:t> ולדאוג שבבחירת הרכיבים בהתקנה יהיה את </a:t>
            </a:r>
            <a:r>
              <a:rPr lang="en-US" dirty="0" err="1" smtClean="0">
                <a:latin typeface="Arial" charset="0"/>
                <a:cs typeface="Arial" charset="0"/>
              </a:rPr>
              <a:t>MySql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לאחר ההתקנה, יש לוודא כי ה- </a:t>
            </a:r>
            <a:r>
              <a:rPr lang="en-US" dirty="0" smtClean="0">
                <a:latin typeface="Arial" charset="0"/>
                <a:cs typeface="Arial" charset="0"/>
              </a:rPr>
              <a:t>service </a:t>
            </a:r>
            <a:r>
              <a:rPr lang="he-IL" dirty="0" smtClean="0">
                <a:latin typeface="Arial" charset="0"/>
                <a:cs typeface="Arial" charset="0"/>
              </a:rPr>
              <a:t> של </a:t>
            </a:r>
            <a:r>
              <a:rPr lang="en-US" dirty="0" err="1" smtClean="0">
                <a:latin typeface="Arial" charset="0"/>
                <a:cs typeface="Arial" charset="0"/>
              </a:rPr>
              <a:t>MySql</a:t>
            </a:r>
            <a:r>
              <a:rPr lang="he-IL" dirty="0" smtClean="0">
                <a:latin typeface="Arial" charset="0"/>
                <a:cs typeface="Arial" charset="0"/>
              </a:rPr>
              <a:t> במצב </a:t>
            </a:r>
            <a:r>
              <a:rPr lang="en-US" dirty="0" smtClean="0">
                <a:latin typeface="Arial" charset="0"/>
                <a:cs typeface="Arial" charset="0"/>
              </a:rPr>
              <a:t>Running</a:t>
            </a:r>
            <a:r>
              <a:rPr lang="he-IL" dirty="0" smtClean="0">
                <a:latin typeface="Arial" charset="0"/>
                <a:cs typeface="Arial" charset="0"/>
              </a:rPr>
              <a:t>: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2665" y="2924176"/>
            <a:ext cx="4946760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962603" y="4176621"/>
            <a:ext cx="2878667" cy="358775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360" y="3356992"/>
            <a:ext cx="4320480" cy="328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b="1" dirty="0" smtClean="0"/>
              <a:t>יתכן וה- </a:t>
            </a:r>
            <a:r>
              <a:rPr lang="en-US" b="1" dirty="0" smtClean="0"/>
              <a:t>service</a:t>
            </a:r>
            <a:r>
              <a:rPr lang="he-IL" b="1" dirty="0" smtClean="0"/>
              <a:t> של ה-</a:t>
            </a:r>
            <a:r>
              <a:rPr lang="en-US" b="1" dirty="0" smtClean="0"/>
              <a:t> .NET</a:t>
            </a:r>
            <a:r>
              <a:rPr lang="he-IL" b="1" dirty="0" smtClean="0"/>
              <a:t> רץ ותופס את הפורט:</a:t>
            </a:r>
          </a:p>
          <a:p>
            <a:pPr algn="r" rtl="1"/>
            <a:r>
              <a:rPr lang="he-IL" b="1" dirty="0" smtClean="0"/>
              <a:t>1- ניתן לעצור אותו באמצעות הפקודה: </a:t>
            </a:r>
            <a:r>
              <a:rPr lang="en-US" b="1" dirty="0" smtClean="0"/>
              <a:t>net stop w3svc</a:t>
            </a:r>
            <a:endParaRPr lang="he-IL" b="1" dirty="0" smtClean="0"/>
          </a:p>
          <a:p>
            <a:pPr algn="r" rtl="1"/>
            <a:r>
              <a:rPr lang="he-IL" b="1" dirty="0" smtClean="0"/>
              <a:t>2- לשנות את הפורט שה- </a:t>
            </a:r>
            <a:r>
              <a:rPr lang="en-US" b="1" dirty="0" smtClean="0"/>
              <a:t>XAMPP</a:t>
            </a:r>
            <a:r>
              <a:rPr lang="he-IL" b="1" dirty="0" smtClean="0"/>
              <a:t> מנסה להתחבר ל- </a:t>
            </a:r>
            <a:r>
              <a:rPr lang="en-US" b="1" dirty="0" smtClean="0"/>
              <a:t>SQL</a:t>
            </a:r>
            <a:r>
              <a:rPr lang="he-IL" b="1" dirty="0" smtClean="0"/>
              <a:t>. הוראות בלינק: </a:t>
            </a:r>
            <a:r>
              <a:rPr lang="en-US" dirty="0" smtClean="0">
                <a:hlinkClick r:id="rId4"/>
              </a:rPr>
              <a:t>http://mambycamara.wordpress.com/2011/01/13/drupal-7-windows-7-xampp-1-7/</a:t>
            </a:r>
            <a:r>
              <a:rPr lang="he-IL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2284" y="5516564"/>
            <a:ext cx="2783416" cy="8651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עבודה עם </a:t>
            </a:r>
            <a:r>
              <a:rPr lang="en-US" smtClean="0">
                <a:latin typeface="Arial" charset="0"/>
                <a:cs typeface="Arial" charset="0"/>
              </a:rPr>
              <a:t>MySql</a:t>
            </a:r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כדי להיכנס לכלי: </a:t>
            </a:r>
            <a:r>
              <a:rPr lang="en-US" dirty="0" smtClean="0">
                <a:latin typeface="Arial" charset="0"/>
                <a:cs typeface="Arial" charset="0"/>
                <a:hlinkClick r:id="rId3"/>
              </a:rPr>
              <a:t>http://localhost/phpmyadmin/</a:t>
            </a:r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לצורך הדוגמא: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נייצר </a:t>
            </a:r>
            <a:r>
              <a:rPr lang="en-US" dirty="0" smtClean="0">
                <a:latin typeface="Arial" charset="0"/>
                <a:cs typeface="Arial" charset="0"/>
              </a:rPr>
              <a:t>DB</a:t>
            </a:r>
            <a:r>
              <a:rPr lang="he-IL" dirty="0" smtClean="0">
                <a:latin typeface="Arial" charset="0"/>
                <a:cs typeface="Arial" charset="0"/>
              </a:rPr>
              <a:t> הנקרא </a:t>
            </a:r>
            <a:r>
              <a:rPr lang="en-US" dirty="0" smtClean="0">
                <a:latin typeface="Arial" charset="0"/>
                <a:cs typeface="Arial" charset="0"/>
              </a:rPr>
              <a:t>survivors</a:t>
            </a:r>
            <a:endParaRPr lang="he-IL" dirty="0" smtClean="0">
              <a:latin typeface="Arial" charset="0"/>
              <a:cs typeface="Arial" charset="0"/>
            </a:endParaRP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נייצר בו טבלה הנקראית </a:t>
            </a:r>
            <a:r>
              <a:rPr lang="en-US" dirty="0" smtClean="0">
                <a:latin typeface="Arial" charset="0"/>
                <a:cs typeface="Arial" charset="0"/>
              </a:rPr>
              <a:t>tribes</a:t>
            </a:r>
            <a:endParaRPr lang="he-IL" dirty="0" smtClean="0">
              <a:latin typeface="Arial" charset="0"/>
              <a:cs typeface="Arial" charset="0"/>
            </a:endParaRP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לטבלה זו נגדיר 2 שדות:</a:t>
            </a: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id</a:t>
            </a:r>
            <a:r>
              <a:rPr lang="he-IL" dirty="0" smtClean="0">
                <a:latin typeface="Arial" charset="0"/>
                <a:cs typeface="Arial" charset="0"/>
              </a:rPr>
              <a:t> שיהיה </a:t>
            </a:r>
            <a:r>
              <a:rPr lang="en-US" dirty="0" smtClean="0">
                <a:latin typeface="Arial" charset="0"/>
                <a:cs typeface="Arial" charset="0"/>
              </a:rPr>
              <a:t>INT</a:t>
            </a:r>
            <a:r>
              <a:rPr lang="he-IL" dirty="0" smtClean="0">
                <a:latin typeface="Arial" charset="0"/>
                <a:cs typeface="Arial" charset="0"/>
              </a:rPr>
              <a:t>, </a:t>
            </a:r>
            <a:r>
              <a:rPr lang="en-US" dirty="0" smtClean="0">
                <a:latin typeface="Arial" charset="0"/>
                <a:cs typeface="Arial" charset="0"/>
              </a:rPr>
              <a:t>Primary Key</a:t>
            </a:r>
            <a:r>
              <a:rPr lang="he-IL" dirty="0" smtClean="0">
                <a:latin typeface="Arial" charset="0"/>
                <a:cs typeface="Arial" charset="0"/>
              </a:rPr>
              <a:t> ו- </a:t>
            </a:r>
            <a:r>
              <a:rPr lang="en-US" dirty="0" smtClean="0">
                <a:latin typeface="Arial" charset="0"/>
                <a:cs typeface="Arial" charset="0"/>
              </a:rPr>
              <a:t>Auto Increment</a:t>
            </a:r>
            <a:endParaRPr lang="he-IL" dirty="0" smtClean="0">
              <a:latin typeface="Arial" charset="0"/>
              <a:cs typeface="Arial" charset="0"/>
            </a:endParaRP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Name</a:t>
            </a:r>
            <a:r>
              <a:rPr lang="he-IL" dirty="0" smtClean="0">
                <a:latin typeface="Arial" charset="0"/>
                <a:cs typeface="Arial" charset="0"/>
              </a:rPr>
              <a:t> שיהיה </a:t>
            </a:r>
            <a:r>
              <a:rPr lang="en-US" dirty="0" smtClean="0">
                <a:latin typeface="Arial" charset="0"/>
                <a:cs typeface="Arial" charset="0"/>
              </a:rPr>
              <a:t>VARCHAR</a:t>
            </a:r>
            <a:r>
              <a:rPr lang="he-IL" dirty="0" smtClean="0">
                <a:latin typeface="Arial" charset="0"/>
                <a:cs typeface="Arial" charset="0"/>
              </a:rPr>
              <a:t> באורך 30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642938" y="5200650"/>
          <a:ext cx="3154362" cy="1193800"/>
        </p:xfrm>
        <a:graphic>
          <a:graphicData uri="http://schemas.openxmlformats.org/presentationml/2006/ole">
            <p:oleObj spid="_x0000_s33797" name="Packager Shell Object" showAsIcon="1" r:id="rId4" imgW="1365161" imgH="6825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706" y="188260"/>
            <a:ext cx="8181832" cy="64727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7947461" y="1321455"/>
            <a:ext cx="3937000" cy="647700"/>
          </a:xfrm>
          <a:prstGeom prst="wedgeRectCallout">
            <a:avLst>
              <a:gd name="adj1" fmla="val -96425"/>
              <a:gd name="adj2" fmla="val -68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טעינת הדרייבר של מנהל ה- </a:t>
            </a:r>
            <a:r>
              <a:rPr lang="en-US" b="1" dirty="0"/>
              <a:t>JDBC</a:t>
            </a:r>
            <a:r>
              <a:rPr lang="he-IL" b="1" dirty="0"/>
              <a:t>, בדוגמא זו של </a:t>
            </a:r>
            <a:r>
              <a:rPr lang="en-US" b="1" dirty="0" err="1"/>
              <a:t>MySql</a:t>
            </a:r>
            <a:endParaRPr lang="en-US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7879976" y="2100171"/>
            <a:ext cx="4027023" cy="589242"/>
          </a:xfrm>
          <a:prstGeom prst="wedgeRectCallout">
            <a:avLst>
              <a:gd name="adj1" fmla="val -83804"/>
              <a:gd name="adj2" fmla="val -64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הגדרת מיקום ה- </a:t>
            </a:r>
            <a:r>
              <a:rPr lang="en-US" b="1" dirty="0"/>
              <a:t>DB</a:t>
            </a:r>
            <a:r>
              <a:rPr lang="he-IL" b="1" dirty="0"/>
              <a:t> </a:t>
            </a:r>
            <a:r>
              <a:rPr lang="he-IL" b="1" dirty="0" smtClean="0"/>
              <a:t>ושמו. </a:t>
            </a:r>
            <a:r>
              <a:rPr lang="he-IL" b="1" dirty="0"/>
              <a:t>יכול כמובן להיות על מחשב מרוחק.</a:t>
            </a:r>
            <a:endParaRPr lang="en-US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9591737" y="3295744"/>
            <a:ext cx="2302933" cy="647700"/>
          </a:xfrm>
          <a:prstGeom prst="wedgeRectCallout">
            <a:avLst>
              <a:gd name="adj1" fmla="val -138771"/>
              <a:gd name="adj2" fmla="val 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הרצת שאילתא והצגת התוצאות</a:t>
            </a:r>
            <a:endParaRPr lang="en-US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5807513" y="4197725"/>
            <a:ext cx="1534581" cy="576263"/>
          </a:xfrm>
          <a:prstGeom prst="wedgeRectCallout">
            <a:avLst>
              <a:gd name="adj1" fmla="val -194032"/>
              <a:gd name="adj2" fmla="val -21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סגירת ה- </a:t>
            </a:r>
            <a:r>
              <a:rPr lang="en-US" b="1" dirty="0"/>
              <a:t>connection</a:t>
            </a:r>
          </a:p>
        </p:txBody>
      </p:sp>
      <p:sp>
        <p:nvSpPr>
          <p:cNvPr id="31751" name="Title 14"/>
          <p:cNvSpPr>
            <a:spLocks noGrp="1"/>
          </p:cNvSpPr>
          <p:nvPr>
            <p:ph type="title"/>
          </p:nvPr>
        </p:nvSpPr>
        <p:spPr>
          <a:xfrm>
            <a:off x="8310282" y="395247"/>
            <a:ext cx="3711389" cy="1231847"/>
          </a:xfrm>
        </p:spPr>
        <p:txBody>
          <a:bodyPr/>
          <a:lstStyle/>
          <a:p>
            <a:r>
              <a:rPr lang="he-IL" sz="2400" dirty="0" smtClean="0">
                <a:latin typeface="Arial" charset="0"/>
                <a:cs typeface="Arial" charset="0"/>
              </a:rPr>
              <a:t>התחברות ל- </a:t>
            </a:r>
            <a:r>
              <a:rPr lang="en-US" sz="2400" dirty="0" err="1" smtClean="0">
                <a:latin typeface="Arial" charset="0"/>
                <a:cs typeface="Arial" charset="0"/>
              </a:rPr>
              <a:t>MySql</a:t>
            </a:r>
            <a:r>
              <a:rPr lang="he-IL" sz="2400" dirty="0" smtClean="0">
                <a:latin typeface="Arial" charset="0"/>
                <a:cs typeface="Arial" charset="0"/>
              </a:rPr>
              <a:t> מתוך ה- </a:t>
            </a:r>
            <a:r>
              <a:rPr lang="en-US" sz="2400" dirty="0" smtClean="0">
                <a:latin typeface="Arial" charset="0"/>
                <a:cs typeface="Arial" charset="0"/>
              </a:rPr>
              <a:t>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התחברות ל- </a:t>
            </a:r>
            <a:r>
              <a:rPr lang="en-US" smtClean="0">
                <a:latin typeface="Arial" charset="0"/>
                <a:cs typeface="Arial" charset="0"/>
              </a:rPr>
              <a:t>MySql</a:t>
            </a:r>
            <a:r>
              <a:rPr lang="he-IL" smtClean="0">
                <a:latin typeface="Arial" charset="0"/>
                <a:cs typeface="Arial" charset="0"/>
              </a:rPr>
              <a:t> מתוך ה- </a:t>
            </a:r>
            <a:r>
              <a:rPr lang="en-US" smtClean="0">
                <a:latin typeface="Arial" charset="0"/>
                <a:cs typeface="Arial" charset="0"/>
              </a:rPr>
              <a:t>Java</a:t>
            </a: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כדי שהתוכנית תוכל לטעון את הדרייבר של מנהל ה- </a:t>
            </a:r>
            <a:r>
              <a:rPr lang="en-US" smtClean="0">
                <a:latin typeface="Arial" charset="0"/>
                <a:cs typeface="Arial" charset="0"/>
              </a:rPr>
              <a:t>JDBC</a:t>
            </a:r>
            <a:r>
              <a:rPr lang="he-IL" smtClean="0">
                <a:latin typeface="Arial" charset="0"/>
                <a:cs typeface="Arial" charset="0"/>
              </a:rPr>
              <a:t>, יש להוסיף את ה- </a:t>
            </a:r>
            <a:r>
              <a:rPr lang="en-US" smtClean="0">
                <a:latin typeface="Arial" charset="0"/>
                <a:cs typeface="Arial" charset="0"/>
              </a:rPr>
              <a:t>JAR </a:t>
            </a:r>
            <a:r>
              <a:rPr lang="he-IL" smtClean="0">
                <a:latin typeface="Arial" charset="0"/>
                <a:cs typeface="Arial" charset="0"/>
              </a:rPr>
              <a:t> הבא לפרוייקט:</a:t>
            </a:r>
          </a:p>
          <a:p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9172" y="3744914"/>
            <a:ext cx="10236373" cy="291138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3508935" y="2057400"/>
          <a:ext cx="5771504" cy="1309501"/>
        </p:xfrm>
        <a:graphic>
          <a:graphicData uri="http://schemas.openxmlformats.org/presentationml/2006/ole">
            <p:oleObj spid="_x0000_s34822" name="Packager Shell Object" showAsIcon="1" r:id="rId4" imgW="3052293" imgH="6825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356" y="188259"/>
            <a:ext cx="7925610" cy="645542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27552" y="3025588"/>
            <a:ext cx="6634814" cy="833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5133178" y="5081282"/>
            <a:ext cx="2814034" cy="647700"/>
          </a:xfrm>
          <a:prstGeom prst="wedgeRectCallout">
            <a:avLst>
              <a:gd name="adj1" fmla="val -95113"/>
              <a:gd name="adj2" fmla="val -154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את סגירת ה- </a:t>
            </a:r>
            <a:r>
              <a:rPr lang="en-US" b="1" dirty="0"/>
              <a:t>connection</a:t>
            </a:r>
            <a:r>
              <a:rPr lang="he-IL" b="1" dirty="0"/>
              <a:t> נעדיף לשים ב- </a:t>
            </a:r>
            <a:r>
              <a:rPr lang="en-US" b="1" dirty="0"/>
              <a:t>finally</a:t>
            </a:r>
            <a:r>
              <a:rPr lang="he-IL" b="1" dirty="0"/>
              <a:t> </a:t>
            </a:r>
            <a:endParaRPr lang="en-US" b="1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SQLException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SQLException</a:t>
            </a:r>
            <a:r>
              <a:rPr lang="he-IL" smtClean="0">
                <a:latin typeface="Arial" charset="0"/>
                <a:cs typeface="Arial" charset="0"/>
              </a:rPr>
              <a:t> הינה למעשה אוסף של חריגות, ולכן: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800" y="1989138"/>
            <a:ext cx="10955601" cy="187016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219" y="377422"/>
            <a:ext cx="4624722" cy="627660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שחרור כל משאבים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6215144" y="2622513"/>
            <a:ext cx="3291928" cy="647700"/>
          </a:xfrm>
          <a:prstGeom prst="wedgeRectCallout">
            <a:avLst>
              <a:gd name="adj1" fmla="val -97539"/>
              <a:gd name="adj2" fmla="val -91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יש לשחרר את כל המשאבים הבאים, וכמובן עדיף ב- </a:t>
            </a:r>
            <a:r>
              <a:rPr lang="en-US" b="1" dirty="0" smtClean="0"/>
              <a:t>finally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סטין">
  <a:themeElements>
    <a:clrScheme name="יושר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קלאסי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אוסטין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2257</TotalTime>
  <Words>613</Words>
  <Application>Microsoft Office PowerPoint</Application>
  <PresentationFormat>Custom</PresentationFormat>
  <Paragraphs>113</Paragraphs>
  <Slides>21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אוסטין</vt:lpstr>
      <vt:lpstr>Packager Shell Object</vt:lpstr>
      <vt:lpstr>Package</vt:lpstr>
      <vt:lpstr>קורס Java מתקדם  JDBC</vt:lpstr>
      <vt:lpstr>ביחידה זו נלמד:</vt:lpstr>
      <vt:lpstr>התקנת סביבת העבודה  MySql</vt:lpstr>
      <vt:lpstr>עבודה עם MySql</vt:lpstr>
      <vt:lpstr>התחברות ל- MySql מתוך ה- JAVA</vt:lpstr>
      <vt:lpstr>התחברות ל- MySql מתוך ה- Java</vt:lpstr>
      <vt:lpstr>Insert</vt:lpstr>
      <vt:lpstr>SQLException</vt:lpstr>
      <vt:lpstr>שחרור כל משאבים</vt:lpstr>
      <vt:lpstr>ארכיטקטורת העבודה מול JDBC</vt:lpstr>
      <vt:lpstr>טעינת הדרייבר</vt:lpstr>
      <vt:lpstr>פקודות להרצת שאילתות מול ה- DB</vt:lpstr>
      <vt:lpstr>TimeOut</vt:lpstr>
      <vt:lpstr>הסכנה בשימוש ב- Statement</vt:lpstr>
      <vt:lpstr>הסכנה בשימוש ב- Statement | דוגמת פלט</vt:lpstr>
      <vt:lpstr>Prepared Statement</vt:lpstr>
      <vt:lpstr>דוגמא לשימוש ב-  PreparedStatement</vt:lpstr>
      <vt:lpstr>שדה מסוג תאריך</vt:lpstr>
      <vt:lpstr>דוגמא להכנסת רשומה עם תאריך</vt:lpstr>
      <vt:lpstr>קישור ResultSet לטבלה</vt:lpstr>
      <vt:lpstr>ביחידה זו למדנו: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מתקדם: jdbc</dc:title>
  <dc:creator>Keren Kalif</dc:creator>
  <cp:lastModifiedBy>Keren</cp:lastModifiedBy>
  <cp:revision>136</cp:revision>
  <dcterms:created xsi:type="dcterms:W3CDTF">2014-03-10T06:09:09Z</dcterms:created>
  <dcterms:modified xsi:type="dcterms:W3CDTF">2015-06-03T17:32:42Z</dcterms:modified>
</cp:coreProperties>
</file>