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835" r:id="rId2"/>
    <p:sldId id="837" r:id="rId3"/>
    <p:sldId id="839" r:id="rId4"/>
    <p:sldId id="841" r:id="rId5"/>
    <p:sldId id="840" r:id="rId6"/>
    <p:sldId id="83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83198E-511D-449C-A91A-92DC0834B4A7}" type="datetimeFigureOut">
              <a:rPr lang="en-US" smtClean="0"/>
              <a:t>6/10/2018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9D8C8-45F8-412F-8A48-79EADEF086E2}" type="slidenum">
              <a:rPr lang="en-US" smtClean="0"/>
              <a:t>‹#›</a:t>
            </a:fld>
            <a:endParaRPr lang="en-US"/>
          </a:p>
        </p:txBody>
      </p:sp>
    </p:spTree>
    <p:extLst>
      <p:ext uri="{BB962C8B-B14F-4D97-AF65-F5344CB8AC3E}">
        <p14:creationId xmlns:p14="http://schemas.microsoft.com/office/powerpoint/2010/main" val="328096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Goal: </a:t>
            </a:r>
            <a:r>
              <a:rPr lang="en-US" dirty="0"/>
              <a:t>Understand the problems Node covers and the opportunities it brings</a:t>
            </a:r>
          </a:p>
          <a:p>
            <a:pPr marL="0" indent="0">
              <a:buFont typeface="Arial" panose="020B0604020202020204" pitchFamily="34" charset="0"/>
              <a:buNone/>
            </a:pPr>
            <a:r>
              <a:rPr lang="en-US" b="1" dirty="0"/>
              <a:t>Time:</a:t>
            </a:r>
            <a:r>
              <a:rPr lang="en-US" dirty="0"/>
              <a:t> 30 min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Prepare: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Slack</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Push</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Coverall.io</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Requirements drive </a:t>
            </a:r>
            <a:r>
              <a:rPr lang="en-US" b="0" dirty="0" err="1"/>
              <a:t>docment</a:t>
            </a:r>
            <a:endParaRPr lang="en-US" b="0" dirty="0"/>
          </a:p>
          <a:p>
            <a:pPr marL="0" indent="0">
              <a:buFont typeface="Arial" panose="020B0604020202020204" pitchFamily="34" charset="0"/>
              <a:buNone/>
            </a:pPr>
            <a:endParaRPr lang="en-US" dirty="0"/>
          </a:p>
          <a:p>
            <a:pPr marL="0" indent="0">
              <a:buFont typeface="Arial" panose="020B0604020202020204" pitchFamily="34" charset="0"/>
              <a:buNone/>
            </a:pPr>
            <a:r>
              <a:rPr lang="en-US" b="1" dirty="0"/>
              <a:t>Topics: </a:t>
            </a:r>
          </a:p>
          <a:p>
            <a:pPr marL="171450" indent="-171450">
              <a:buFont typeface="Arial" panose="020B0604020202020204" pitchFamily="34" charset="0"/>
              <a:buChar char="•"/>
            </a:pPr>
            <a:r>
              <a:rPr lang="en-US" b="1" dirty="0"/>
              <a:t>History </a:t>
            </a:r>
            <a:r>
              <a:rPr lang="en-US" b="0" dirty="0"/>
              <a:t>– How it began, Ryan Dahl announcement, how it grew</a:t>
            </a:r>
          </a:p>
          <a:p>
            <a:pPr marL="171450" indent="-171450">
              <a:buFont typeface="Arial" panose="020B0604020202020204" pitchFamily="34" charset="0"/>
              <a:buChar char="•"/>
            </a:pPr>
            <a:r>
              <a:rPr lang="en-US" b="1" dirty="0"/>
              <a:t>Now - </a:t>
            </a:r>
            <a:r>
              <a:rPr lang="en-US" b="0" dirty="0"/>
              <a:t> where is it now (companies, popularity)</a:t>
            </a:r>
          </a:p>
          <a:p>
            <a:pPr marL="171450" indent="-171450">
              <a:buFont typeface="Arial" panose="020B0604020202020204" pitchFamily="34" charset="0"/>
              <a:buChar char="•"/>
            </a:pPr>
            <a:r>
              <a:rPr lang="en-US" b="1" dirty="0"/>
              <a:t>Usage –</a:t>
            </a:r>
            <a:r>
              <a:rPr lang="en-US" b="0" dirty="0"/>
              <a:t> what people are doing with Node.JS</a:t>
            </a:r>
          </a:p>
          <a:p>
            <a:pPr marL="171450" indent="-171450">
              <a:buFont typeface="Arial" panose="020B0604020202020204" pitchFamily="34" charset="0"/>
              <a:buChar char="•"/>
            </a:pPr>
            <a:r>
              <a:rPr lang="en-US" b="1" dirty="0"/>
              <a:t>Philosophy – </a:t>
            </a:r>
            <a:r>
              <a:rPr lang="en-US" b="0" dirty="0"/>
              <a:t>the 3 principles: naked, directed, community</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endParaRPr lang="en-US" b="1" dirty="0"/>
          </a:p>
        </p:txBody>
      </p:sp>
      <p:sp>
        <p:nvSpPr>
          <p:cNvPr id="4" name="Slide Number Placeholder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D9C3A12-1E0F-412B-B376-8089A55D946C}" type="slidenum">
              <a:rPr kumimoji="0" lang="uk-U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371600" rtl="0" eaLnBrk="1" fontAlgn="auto" latinLnBrk="0" hangingPunct="1">
                <a:lnSpc>
                  <a:spcPct val="100000"/>
                </a:lnSpc>
                <a:spcBef>
                  <a:spcPts val="0"/>
                </a:spcBef>
                <a:spcAft>
                  <a:spcPts val="0"/>
                </a:spcAft>
                <a:buClrTx/>
                <a:buSzTx/>
                <a:buFontTx/>
                <a:buNone/>
                <a:tabLst/>
                <a:defRPr/>
              </a:pPr>
              <a:t>1</a:t>
            </a:fld>
            <a:endParaRPr kumimoji="0" lang="uk-U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9221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Goal: </a:t>
            </a:r>
            <a:r>
              <a:rPr lang="en-US" dirty="0"/>
              <a:t>Understand the problems Node covers and the opportunities it brings</a:t>
            </a:r>
          </a:p>
          <a:p>
            <a:pPr marL="0" indent="0">
              <a:buFont typeface="Arial" panose="020B0604020202020204" pitchFamily="34" charset="0"/>
              <a:buNone/>
            </a:pPr>
            <a:r>
              <a:rPr lang="en-US" b="1" dirty="0"/>
              <a:t>Time:</a:t>
            </a:r>
            <a:r>
              <a:rPr lang="en-US" dirty="0"/>
              <a:t> 30 min</a:t>
            </a:r>
          </a:p>
          <a:p>
            <a:pPr marL="0" indent="0">
              <a:buFont typeface="Arial" panose="020B0604020202020204" pitchFamily="34" charset="0"/>
              <a:buNone/>
            </a:pPr>
            <a:r>
              <a:rPr lang="en-US" b="1" dirty="0"/>
              <a:t>Topics:</a:t>
            </a:r>
          </a:p>
          <a:p>
            <a:pPr marL="171450" indent="-171450">
              <a:buFont typeface="Arial" panose="020B0604020202020204" pitchFamily="34" charset="0"/>
              <a:buChar char="•"/>
            </a:pPr>
            <a:r>
              <a:rPr lang="en-US" b="1" dirty="0"/>
              <a:t>Beyond the code</a:t>
            </a:r>
          </a:p>
          <a:p>
            <a:pPr marL="171450" indent="-171450">
              <a:buFont typeface="Arial" panose="020B0604020202020204" pitchFamily="34" charset="0"/>
              <a:buChar char="•"/>
            </a:pPr>
            <a:r>
              <a:rPr lang="en-US" b="1" dirty="0"/>
              <a:t>Production anatomy</a:t>
            </a:r>
          </a:p>
          <a:p>
            <a:pPr marL="171450" indent="-171450">
              <a:buFont typeface="Arial" panose="020B0604020202020204" pitchFamily="34" charset="0"/>
              <a:buChar char="•"/>
            </a:pPr>
            <a:r>
              <a:rPr lang="en-US" b="1" dirty="0"/>
              <a:t>Nginx</a:t>
            </a:r>
          </a:p>
          <a:p>
            <a:pPr marL="628650" lvl="1" indent="-171450">
              <a:buFont typeface="Arial" panose="020B0604020202020204" pitchFamily="34" charset="0"/>
              <a:buChar char="•"/>
            </a:pPr>
            <a:r>
              <a:rPr lang="en-US" b="1" dirty="0"/>
              <a:t>Used by cloud vendors</a:t>
            </a:r>
          </a:p>
          <a:p>
            <a:pPr marL="628650" lvl="1" indent="-171450">
              <a:buFont typeface="Arial" panose="020B0604020202020204" pitchFamily="34" charset="0"/>
              <a:buChar char="•"/>
            </a:pPr>
            <a:r>
              <a:rPr lang="en-US" b="1" dirty="0"/>
              <a:t>Static files</a:t>
            </a:r>
          </a:p>
          <a:p>
            <a:pPr marL="628650" lvl="1" indent="-171450">
              <a:buFont typeface="Arial" panose="020B0604020202020204" pitchFamily="34" charset="0"/>
              <a:buChar char="•"/>
            </a:pPr>
            <a:endParaRPr lang="en-US" b="1" dirty="0"/>
          </a:p>
          <a:p>
            <a:pPr marL="171450" indent="-171450">
              <a:buFont typeface="Arial" panose="020B0604020202020204" pitchFamily="34" charset="0"/>
              <a:buChar char="•"/>
            </a:pPr>
            <a:r>
              <a:rPr lang="en-US" b="1" dirty="0"/>
              <a:t>Deployment</a:t>
            </a:r>
          </a:p>
        </p:txBody>
      </p:sp>
      <p:sp>
        <p:nvSpPr>
          <p:cNvPr id="4" name="Slide Number Placeholder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D9C3A12-1E0F-412B-B376-8089A55D946C}" type="slidenum">
              <a:rPr kumimoji="0" lang="uk-U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371600" rtl="0" eaLnBrk="1" fontAlgn="auto" latinLnBrk="0" hangingPunct="1">
                <a:lnSpc>
                  <a:spcPct val="100000"/>
                </a:lnSpc>
                <a:spcBef>
                  <a:spcPts val="0"/>
                </a:spcBef>
                <a:spcAft>
                  <a:spcPts val="0"/>
                </a:spcAft>
                <a:buClrTx/>
                <a:buSzTx/>
                <a:buFontTx/>
                <a:buNone/>
                <a:tabLst/>
                <a:defRPr/>
              </a:pPr>
              <a:t>2</a:t>
            </a:fld>
            <a:endParaRPr kumimoji="0" lang="uk-U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0165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 typeface="Arial" panose="020B0604020202020204" pitchFamily="34" charset="0"/>
              <a:buNone/>
            </a:pPr>
            <a:r>
              <a:rPr lang="en-US" sz="1200" b="1" dirty="0">
                <a:solidFill>
                  <a:schemeClr val="accent1"/>
                </a:solidFill>
                <a:latin typeface="Roboto"/>
              </a:rPr>
              <a:t>#Anecdote</a:t>
            </a:r>
            <a:r>
              <a:rPr lang="en-US" sz="1200" b="1" dirty="0">
                <a:solidFill>
                  <a:schemeClr val="tx1">
                    <a:lumMod val="75000"/>
                    <a:lumOff val="25000"/>
                  </a:schemeClr>
                </a:solidFill>
                <a:latin typeface="Roboto"/>
              </a:rPr>
              <a:t> #</a:t>
            </a:r>
            <a:r>
              <a:rPr lang="en-US" sz="1200" b="1" dirty="0">
                <a:solidFill>
                  <a:schemeClr val="accent5">
                    <a:lumMod val="60000"/>
                    <a:lumOff val="40000"/>
                  </a:schemeClr>
                </a:solidFill>
                <a:latin typeface="Roboto"/>
              </a:rPr>
              <a:t>Example #</a:t>
            </a:r>
            <a:r>
              <a:rPr lang="en-US" sz="1200" b="1" dirty="0">
                <a:solidFill>
                  <a:srgbClr val="FF0000"/>
                </a:solidFill>
                <a:latin typeface="Roboto"/>
              </a:rPr>
              <a:t>Demo #</a:t>
            </a:r>
            <a:r>
              <a:rPr lang="en-US" sz="1200" b="1" dirty="0">
                <a:solidFill>
                  <a:srgbClr val="FFFF00"/>
                </a:solidFill>
                <a:latin typeface="Roboto"/>
              </a:rPr>
              <a:t>Punch</a:t>
            </a:r>
          </a:p>
          <a:p>
            <a:pPr marL="0" indent="0" algn="l" rtl="0">
              <a:buFont typeface="Arial" panose="020B0604020202020204" pitchFamily="34" charset="0"/>
              <a:buNone/>
            </a:pPr>
            <a:endParaRPr lang="en-US" sz="1200" b="1" dirty="0">
              <a:solidFill>
                <a:srgbClr val="FFFF00"/>
              </a:solidFill>
              <a:latin typeface="Roboto"/>
            </a:endParaRPr>
          </a:p>
          <a:p>
            <a:pPr marL="0" indent="0" algn="l" rtl="0">
              <a:buFont typeface="Arial" panose="020B0604020202020204" pitchFamily="34" charset="0"/>
              <a:buNone/>
            </a:pPr>
            <a:r>
              <a:rPr lang="en-US" sz="1200" b="1" dirty="0">
                <a:solidFill>
                  <a:srgbClr val="FFFF00"/>
                </a:solidFill>
                <a:latin typeface="Roboto"/>
              </a:rPr>
              <a:t>Title: </a:t>
            </a:r>
            <a:r>
              <a:rPr lang="en-US" sz="1200" b="0" dirty="0">
                <a:solidFill>
                  <a:srgbClr val="FFFF00"/>
                </a:solidFill>
                <a:latin typeface="Roboto"/>
              </a:rPr>
              <a:t>Installing Node.JS</a:t>
            </a:r>
          </a:p>
          <a:p>
            <a:pPr marL="0" indent="0" algn="l" rtl="0">
              <a:buFont typeface="Arial" panose="020B0604020202020204" pitchFamily="34" charset="0"/>
              <a:buNone/>
            </a:pPr>
            <a:r>
              <a:rPr lang="en-US" sz="1200" b="1" dirty="0">
                <a:solidFill>
                  <a:srgbClr val="FFFF00"/>
                </a:solidFill>
                <a:latin typeface="Roboto"/>
              </a:rPr>
              <a:t>Goal: </a:t>
            </a:r>
            <a:r>
              <a:rPr lang="en-US" sz="1200" dirty="0">
                <a:solidFill>
                  <a:srgbClr val="FFFF00"/>
                </a:solidFill>
                <a:latin typeface="Roboto"/>
              </a:rPr>
              <a:t>Understand the puzzle</a:t>
            </a:r>
          </a:p>
          <a:p>
            <a:pPr marL="0" indent="0" algn="l" rtl="0">
              <a:buFont typeface="Arial" panose="020B0604020202020204" pitchFamily="34" charset="0"/>
              <a:buNone/>
            </a:pPr>
            <a:r>
              <a:rPr lang="en-US" sz="1200" b="1" dirty="0">
                <a:latin typeface="Roboto"/>
              </a:rPr>
              <a:t>Time:</a:t>
            </a:r>
            <a:r>
              <a:rPr lang="en-US" sz="1200" dirty="0">
                <a:latin typeface="Roboto"/>
              </a:rPr>
              <a:t> 3</a:t>
            </a:r>
            <a:endParaRPr lang="en-US" sz="1200" b="0" dirty="0">
              <a:latin typeface="Roboto"/>
            </a:endParaRPr>
          </a:p>
          <a:p>
            <a:pPr marL="0" indent="0" algn="l" rtl="0">
              <a:buFont typeface="Arial" panose="020B0604020202020204" pitchFamily="34" charset="0"/>
              <a:buNone/>
            </a:pPr>
            <a:r>
              <a:rPr lang="en-US" sz="1200" b="1" dirty="0">
                <a:latin typeface="Roboto"/>
              </a:rPr>
              <a:t>Punch: Before delving into the details, lets get the picture</a:t>
            </a:r>
          </a:p>
          <a:p>
            <a:pPr marL="0" indent="0" algn="l" rtl="0">
              <a:buFont typeface="Arial" panose="020B0604020202020204" pitchFamily="34" charset="0"/>
              <a:buNone/>
            </a:pPr>
            <a:r>
              <a:rPr lang="en-US" sz="1200" b="1" dirty="0">
                <a:latin typeface="Roboto"/>
              </a:rPr>
              <a:t>Content: </a:t>
            </a:r>
          </a:p>
          <a:p>
            <a:pPr marL="285750" indent="-285750" algn="l" rtl="0">
              <a:buFont typeface="Arial" panose="020B0604020202020204" pitchFamily="34" charset="0"/>
              <a:buChar char="•"/>
            </a:pPr>
            <a:r>
              <a:rPr lang="en-US" sz="1200" b="0" dirty="0">
                <a:latin typeface="Roboto"/>
              </a:rPr>
              <a:t>Our requirements – let’s first understand the big picture, don’t get intimidated you’ll only need to deal with few parts</a:t>
            </a:r>
          </a:p>
          <a:p>
            <a:pPr marL="285750" indent="-285750" algn="l" rtl="0">
              <a:buFont typeface="Arial" panose="020B0604020202020204" pitchFamily="34" charset="0"/>
              <a:buChar char="•"/>
            </a:pPr>
            <a:r>
              <a:rPr lang="en-US" sz="1200" b="0" dirty="0">
                <a:latin typeface="Roboto"/>
              </a:rPr>
              <a:t>The request flow – let’s flow with a user the asks for DB data </a:t>
            </a:r>
            <a:r>
              <a:rPr lang="en-US" sz="1200" b="1" dirty="0">
                <a:solidFill>
                  <a:schemeClr val="tx1">
                    <a:lumMod val="75000"/>
                    <a:lumOff val="25000"/>
                  </a:schemeClr>
                </a:solidFill>
                <a:latin typeface="Roboto"/>
              </a:rPr>
              <a:t>#</a:t>
            </a:r>
            <a:r>
              <a:rPr lang="en-US" sz="1200" b="1" dirty="0">
                <a:solidFill>
                  <a:schemeClr val="accent5">
                    <a:lumMod val="60000"/>
                    <a:lumOff val="40000"/>
                  </a:schemeClr>
                </a:solidFill>
                <a:latin typeface="Roboto"/>
              </a:rPr>
              <a:t>Example</a:t>
            </a:r>
            <a:endParaRPr lang="en-US" sz="1200" b="0" dirty="0">
              <a:latin typeface="Roboto"/>
            </a:endParaRPr>
          </a:p>
          <a:p>
            <a:pPr marL="285750" indent="-285750" algn="l" rtl="0">
              <a:buFont typeface="Arial" panose="020B0604020202020204" pitchFamily="34" charset="0"/>
              <a:buChar char="•"/>
            </a:pPr>
            <a:r>
              <a:rPr lang="en-US" sz="1200" b="0" dirty="0">
                <a:latin typeface="Roboto"/>
              </a:rPr>
              <a:t>I would expect Node to solve most layers – and let me handle only on my services</a:t>
            </a:r>
          </a:p>
          <a:p>
            <a:pPr marL="285750" indent="-285750" algn="l" rtl="0">
              <a:buFont typeface="Arial" panose="020B0604020202020204" pitchFamily="34" charset="0"/>
              <a:buChar char="•"/>
            </a:pPr>
            <a:endParaRPr lang="en-US" sz="1200" b="1" dirty="0">
              <a:latin typeface="Roboto"/>
            </a:endParaRPr>
          </a:p>
          <a:p>
            <a:pPr marL="0" indent="0" algn="l" rtl="0">
              <a:buFont typeface="Arial" panose="020B0604020202020204" pitchFamily="34" charset="0"/>
              <a:buNone/>
            </a:pPr>
            <a:r>
              <a:rPr lang="en-US" sz="1200" b="1" dirty="0">
                <a:latin typeface="Roboto"/>
              </a:rPr>
              <a:t>Gist:</a:t>
            </a:r>
          </a:p>
          <a:p>
            <a:pPr marL="0" indent="0" algn="l" rtl="0">
              <a:buFont typeface="Arial" panose="020B0604020202020204" pitchFamily="34" charset="0"/>
              <a:buNone/>
            </a:pPr>
            <a:r>
              <a:rPr lang="en-US" sz="4000" b="1" dirty="0">
                <a:latin typeface="Roboto"/>
              </a:rPr>
              <a:t>Context – why 3 syntax</a:t>
            </a:r>
          </a:p>
          <a:p>
            <a:pPr marL="0" indent="0" algn="l" rtl="0">
              <a:buFont typeface="Arial" panose="020B0604020202020204" pitchFamily="34" charset="0"/>
              <a:buNone/>
            </a:pPr>
            <a:r>
              <a:rPr lang="en-US" sz="4000" b="1" dirty="0">
                <a:latin typeface="Roboto"/>
              </a:rPr>
              <a:t>By nature – that is thing, 3 syntax</a:t>
            </a:r>
          </a:p>
          <a:p>
            <a:pPr marL="0" indent="0" algn="l" rtl="0">
              <a:buFont typeface="Arial" panose="020B0604020202020204" pitchFamily="34" charset="0"/>
              <a:buNone/>
            </a:pPr>
            <a:r>
              <a:rPr lang="en-US" sz="4000" b="1" dirty="0">
                <a:latin typeface="Roboto"/>
              </a:rPr>
              <a:t>Challenging- bad news &amp; good news (now easy)</a:t>
            </a:r>
          </a:p>
          <a:p>
            <a:pPr marL="0" indent="0" algn="l" rtl="0">
              <a:buFont typeface="Arial" panose="020B0604020202020204" pitchFamily="34" charset="0"/>
              <a:buNone/>
            </a:pPr>
            <a:r>
              <a:rPr lang="en-US" sz="4000" b="1" dirty="0">
                <a:latin typeface="Roboto"/>
              </a:rPr>
              <a:t>Master – 99% of your code</a:t>
            </a:r>
          </a:p>
        </p:txBody>
      </p:sp>
      <p:sp>
        <p:nvSpPr>
          <p:cNvPr id="4" name="Slide Number Placeholder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D9C3A12-1E0F-412B-B376-8089A55D946C}" type="slidenum">
              <a:rPr kumimoji="0" lang="uk-U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371600" rtl="0" eaLnBrk="1" fontAlgn="auto" latinLnBrk="0" hangingPunct="1">
                <a:lnSpc>
                  <a:spcPct val="100000"/>
                </a:lnSpc>
                <a:spcBef>
                  <a:spcPts val="0"/>
                </a:spcBef>
                <a:spcAft>
                  <a:spcPts val="0"/>
                </a:spcAft>
                <a:buClrTx/>
                <a:buSzTx/>
                <a:buFontTx/>
                <a:buNone/>
                <a:tabLst/>
                <a:defRPr/>
              </a:pPr>
              <a:t>3</a:t>
            </a:fld>
            <a:endParaRPr kumimoji="0" lang="uk-U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7063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 typeface="Arial" panose="020B0604020202020204" pitchFamily="34" charset="0"/>
              <a:buNone/>
            </a:pPr>
            <a:r>
              <a:rPr lang="en-US" sz="1200" b="1" dirty="0">
                <a:solidFill>
                  <a:schemeClr val="accent1"/>
                </a:solidFill>
                <a:latin typeface="Roboto"/>
              </a:rPr>
              <a:t>#Anecdote</a:t>
            </a:r>
            <a:r>
              <a:rPr lang="en-US" sz="1200" b="1" dirty="0">
                <a:solidFill>
                  <a:schemeClr val="tx1">
                    <a:lumMod val="75000"/>
                    <a:lumOff val="25000"/>
                  </a:schemeClr>
                </a:solidFill>
                <a:latin typeface="Roboto"/>
              </a:rPr>
              <a:t> #</a:t>
            </a:r>
            <a:r>
              <a:rPr lang="en-US" sz="1200" b="1" dirty="0">
                <a:solidFill>
                  <a:schemeClr val="accent5">
                    <a:lumMod val="60000"/>
                    <a:lumOff val="40000"/>
                  </a:schemeClr>
                </a:solidFill>
                <a:latin typeface="Roboto"/>
              </a:rPr>
              <a:t>Example #</a:t>
            </a:r>
            <a:r>
              <a:rPr lang="en-US" sz="1200" b="1" dirty="0">
                <a:solidFill>
                  <a:srgbClr val="FF0000"/>
                </a:solidFill>
                <a:latin typeface="Roboto"/>
              </a:rPr>
              <a:t>Demo #</a:t>
            </a:r>
            <a:r>
              <a:rPr lang="en-US" sz="1200" b="1" dirty="0">
                <a:solidFill>
                  <a:srgbClr val="FFFF00"/>
                </a:solidFill>
                <a:latin typeface="Roboto"/>
              </a:rPr>
              <a:t>Punch</a:t>
            </a:r>
          </a:p>
          <a:p>
            <a:pPr marL="0" indent="0" algn="l" rtl="0">
              <a:buFont typeface="Arial" panose="020B0604020202020204" pitchFamily="34" charset="0"/>
              <a:buNone/>
            </a:pPr>
            <a:endParaRPr lang="en-US" sz="1200" b="1" dirty="0">
              <a:solidFill>
                <a:srgbClr val="FFFF00"/>
              </a:solidFill>
              <a:latin typeface="Roboto"/>
            </a:endParaRPr>
          </a:p>
          <a:p>
            <a:pPr marL="0" indent="0" algn="l" rtl="0">
              <a:buFont typeface="Arial" panose="020B0604020202020204" pitchFamily="34" charset="0"/>
              <a:buNone/>
            </a:pPr>
            <a:r>
              <a:rPr lang="en-US" sz="1200" b="1" dirty="0">
                <a:solidFill>
                  <a:srgbClr val="FFFF00"/>
                </a:solidFill>
                <a:latin typeface="Roboto"/>
              </a:rPr>
              <a:t>Title: </a:t>
            </a:r>
            <a:r>
              <a:rPr lang="en-US" sz="1200" b="0" dirty="0">
                <a:solidFill>
                  <a:srgbClr val="FFFF00"/>
                </a:solidFill>
                <a:latin typeface="Roboto"/>
              </a:rPr>
              <a:t>Installing Node.JS</a:t>
            </a:r>
          </a:p>
          <a:p>
            <a:pPr marL="0" indent="0" algn="l" rtl="0">
              <a:buFont typeface="Arial" panose="020B0604020202020204" pitchFamily="34" charset="0"/>
              <a:buNone/>
            </a:pPr>
            <a:r>
              <a:rPr lang="en-US" sz="1200" b="1" dirty="0">
                <a:solidFill>
                  <a:srgbClr val="FFFF00"/>
                </a:solidFill>
                <a:latin typeface="Roboto"/>
              </a:rPr>
              <a:t>Goal: </a:t>
            </a:r>
            <a:r>
              <a:rPr lang="en-US" sz="1200" dirty="0">
                <a:solidFill>
                  <a:srgbClr val="FFFF00"/>
                </a:solidFill>
                <a:latin typeface="Roboto"/>
              </a:rPr>
              <a:t>Understand the puzzle</a:t>
            </a:r>
          </a:p>
          <a:p>
            <a:pPr marL="0" indent="0" algn="l" rtl="0">
              <a:buFont typeface="Arial" panose="020B0604020202020204" pitchFamily="34" charset="0"/>
              <a:buNone/>
            </a:pPr>
            <a:r>
              <a:rPr lang="en-US" sz="1200" b="1" dirty="0">
                <a:latin typeface="Roboto"/>
              </a:rPr>
              <a:t>Time:</a:t>
            </a:r>
            <a:r>
              <a:rPr lang="en-US" sz="1200" dirty="0">
                <a:latin typeface="Roboto"/>
              </a:rPr>
              <a:t> 3</a:t>
            </a:r>
            <a:endParaRPr lang="en-US" sz="1200" b="0" dirty="0">
              <a:latin typeface="Roboto"/>
            </a:endParaRPr>
          </a:p>
          <a:p>
            <a:pPr marL="0" indent="0" algn="l" rtl="0">
              <a:buFont typeface="Arial" panose="020B0604020202020204" pitchFamily="34" charset="0"/>
              <a:buNone/>
            </a:pPr>
            <a:r>
              <a:rPr lang="en-US" sz="1200" b="1" dirty="0">
                <a:latin typeface="Roboto"/>
              </a:rPr>
              <a:t>Punch: Before delving into the details, lets get the picture</a:t>
            </a:r>
          </a:p>
          <a:p>
            <a:pPr marL="0" indent="0" algn="l" rtl="0">
              <a:buFont typeface="Arial" panose="020B0604020202020204" pitchFamily="34" charset="0"/>
              <a:buNone/>
            </a:pPr>
            <a:r>
              <a:rPr lang="en-US" sz="1200" b="1" dirty="0">
                <a:latin typeface="Roboto"/>
              </a:rPr>
              <a:t>Content: </a:t>
            </a:r>
          </a:p>
          <a:p>
            <a:pPr marL="285750" indent="-285750" algn="l" rtl="0">
              <a:buFont typeface="Arial" panose="020B0604020202020204" pitchFamily="34" charset="0"/>
              <a:buChar char="•"/>
            </a:pPr>
            <a:r>
              <a:rPr lang="en-US" sz="1200" b="0" dirty="0">
                <a:latin typeface="Roboto"/>
              </a:rPr>
              <a:t>Our requirements – let’s first understand the big picture, don’t get intimidated you’ll only need to deal with few parts</a:t>
            </a:r>
          </a:p>
          <a:p>
            <a:pPr marL="285750" indent="-285750" algn="l" rtl="0">
              <a:buFont typeface="Arial" panose="020B0604020202020204" pitchFamily="34" charset="0"/>
              <a:buChar char="•"/>
            </a:pPr>
            <a:r>
              <a:rPr lang="en-US" sz="1200" b="0" dirty="0">
                <a:latin typeface="Roboto"/>
              </a:rPr>
              <a:t>The request flow – let’s flow with a user the asks for DB data </a:t>
            </a:r>
            <a:r>
              <a:rPr lang="en-US" sz="1200" b="1" dirty="0">
                <a:solidFill>
                  <a:schemeClr val="tx1">
                    <a:lumMod val="75000"/>
                    <a:lumOff val="25000"/>
                  </a:schemeClr>
                </a:solidFill>
                <a:latin typeface="Roboto"/>
              </a:rPr>
              <a:t>#</a:t>
            </a:r>
            <a:r>
              <a:rPr lang="en-US" sz="1200" b="1" dirty="0">
                <a:solidFill>
                  <a:schemeClr val="accent5">
                    <a:lumMod val="60000"/>
                    <a:lumOff val="40000"/>
                  </a:schemeClr>
                </a:solidFill>
                <a:latin typeface="Roboto"/>
              </a:rPr>
              <a:t>Example</a:t>
            </a:r>
            <a:endParaRPr lang="en-US" sz="1200" b="0" dirty="0">
              <a:latin typeface="Roboto"/>
            </a:endParaRPr>
          </a:p>
          <a:p>
            <a:pPr marL="285750" indent="-285750" algn="l" rtl="0">
              <a:buFont typeface="Arial" panose="020B0604020202020204" pitchFamily="34" charset="0"/>
              <a:buChar char="•"/>
            </a:pPr>
            <a:r>
              <a:rPr lang="en-US" sz="1200" b="0" dirty="0">
                <a:latin typeface="Roboto"/>
              </a:rPr>
              <a:t>I would expect Node to solve most layers – and let me handle only on my services</a:t>
            </a:r>
          </a:p>
          <a:p>
            <a:pPr marL="285750" indent="-285750" algn="l" rtl="0">
              <a:buFont typeface="Arial" panose="020B0604020202020204" pitchFamily="34" charset="0"/>
              <a:buChar char="•"/>
            </a:pPr>
            <a:endParaRPr lang="en-US" sz="1200" b="1" dirty="0">
              <a:latin typeface="Roboto"/>
            </a:endParaRPr>
          </a:p>
          <a:p>
            <a:pPr marL="0" indent="0" algn="l" rtl="0">
              <a:buFont typeface="Arial" panose="020B0604020202020204" pitchFamily="34" charset="0"/>
              <a:buNone/>
            </a:pPr>
            <a:r>
              <a:rPr lang="en-US" sz="1200" b="1" dirty="0">
                <a:latin typeface="Roboto"/>
              </a:rPr>
              <a:t>Gist:</a:t>
            </a:r>
          </a:p>
          <a:p>
            <a:pPr marL="0" indent="0" algn="l" rtl="0">
              <a:buFont typeface="Arial" panose="020B0604020202020204" pitchFamily="34" charset="0"/>
              <a:buNone/>
            </a:pPr>
            <a:r>
              <a:rPr lang="en-US" sz="4000" b="1" dirty="0">
                <a:latin typeface="Roboto"/>
              </a:rPr>
              <a:t>Context – why 3 syntax</a:t>
            </a:r>
          </a:p>
          <a:p>
            <a:pPr marL="0" indent="0" algn="l" rtl="0">
              <a:buFont typeface="Arial" panose="020B0604020202020204" pitchFamily="34" charset="0"/>
              <a:buNone/>
            </a:pPr>
            <a:r>
              <a:rPr lang="en-US" sz="4000" b="1" dirty="0">
                <a:latin typeface="Roboto"/>
              </a:rPr>
              <a:t>By nature – that is thing, 3 syntax</a:t>
            </a:r>
          </a:p>
          <a:p>
            <a:pPr marL="0" indent="0" algn="l" rtl="0">
              <a:buFont typeface="Arial" panose="020B0604020202020204" pitchFamily="34" charset="0"/>
              <a:buNone/>
            </a:pPr>
            <a:r>
              <a:rPr lang="en-US" sz="4000" b="1" dirty="0">
                <a:latin typeface="Roboto"/>
              </a:rPr>
              <a:t>Challenging- bad news &amp; good news (now easy)</a:t>
            </a:r>
          </a:p>
          <a:p>
            <a:pPr marL="0" indent="0" algn="l" rtl="0">
              <a:buFont typeface="Arial" panose="020B0604020202020204" pitchFamily="34" charset="0"/>
              <a:buNone/>
            </a:pPr>
            <a:r>
              <a:rPr lang="en-US" sz="4000" b="1" dirty="0">
                <a:latin typeface="Roboto"/>
              </a:rPr>
              <a:t>Master – 99% of your code</a:t>
            </a:r>
          </a:p>
        </p:txBody>
      </p:sp>
      <p:sp>
        <p:nvSpPr>
          <p:cNvPr id="4" name="Slide Number Placeholder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D9C3A12-1E0F-412B-B376-8089A55D946C}" type="slidenum">
              <a:rPr kumimoji="0" lang="uk-U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371600" rtl="0" eaLnBrk="1" fontAlgn="auto" latinLnBrk="0" hangingPunct="1">
                <a:lnSpc>
                  <a:spcPct val="100000"/>
                </a:lnSpc>
                <a:spcBef>
                  <a:spcPts val="0"/>
                </a:spcBef>
                <a:spcAft>
                  <a:spcPts val="0"/>
                </a:spcAft>
                <a:buClrTx/>
                <a:buSzTx/>
                <a:buFontTx/>
                <a:buNone/>
                <a:tabLst/>
                <a:defRPr/>
              </a:pPr>
              <a:t>4</a:t>
            </a:fld>
            <a:endParaRPr kumimoji="0" lang="uk-U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6915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 typeface="Arial" panose="020B0604020202020204" pitchFamily="34" charset="0"/>
              <a:buNone/>
            </a:pPr>
            <a:r>
              <a:rPr lang="en-US" sz="1200" b="1" dirty="0">
                <a:solidFill>
                  <a:schemeClr val="accent1"/>
                </a:solidFill>
                <a:latin typeface="Roboto"/>
              </a:rPr>
              <a:t>#Anecdote</a:t>
            </a:r>
            <a:r>
              <a:rPr lang="en-US" sz="1200" b="1" dirty="0">
                <a:solidFill>
                  <a:schemeClr val="tx1">
                    <a:lumMod val="75000"/>
                    <a:lumOff val="25000"/>
                  </a:schemeClr>
                </a:solidFill>
                <a:latin typeface="Roboto"/>
              </a:rPr>
              <a:t> #</a:t>
            </a:r>
            <a:r>
              <a:rPr lang="en-US" sz="1200" b="1" dirty="0">
                <a:solidFill>
                  <a:schemeClr val="accent5">
                    <a:lumMod val="60000"/>
                    <a:lumOff val="40000"/>
                  </a:schemeClr>
                </a:solidFill>
                <a:latin typeface="Roboto"/>
              </a:rPr>
              <a:t>Example #</a:t>
            </a:r>
            <a:r>
              <a:rPr lang="en-US" sz="1200" b="1" dirty="0">
                <a:solidFill>
                  <a:srgbClr val="FF0000"/>
                </a:solidFill>
                <a:latin typeface="Roboto"/>
              </a:rPr>
              <a:t>Demo #</a:t>
            </a:r>
            <a:r>
              <a:rPr lang="en-US" sz="1200" b="1" dirty="0">
                <a:solidFill>
                  <a:srgbClr val="FFFF00"/>
                </a:solidFill>
                <a:latin typeface="Roboto"/>
              </a:rPr>
              <a:t>Punch</a:t>
            </a:r>
          </a:p>
          <a:p>
            <a:pPr marL="0" indent="0" algn="l" rtl="0">
              <a:buFont typeface="Arial" panose="020B0604020202020204" pitchFamily="34" charset="0"/>
              <a:buNone/>
            </a:pPr>
            <a:endParaRPr lang="en-US" sz="1200" b="1" dirty="0">
              <a:solidFill>
                <a:srgbClr val="FFFF00"/>
              </a:solidFill>
              <a:latin typeface="Roboto"/>
            </a:endParaRPr>
          </a:p>
          <a:p>
            <a:pPr marL="0" indent="0" algn="l" rtl="0">
              <a:buFont typeface="Arial" panose="020B0604020202020204" pitchFamily="34" charset="0"/>
              <a:buNone/>
            </a:pPr>
            <a:r>
              <a:rPr lang="en-US" sz="1200" b="1" dirty="0">
                <a:solidFill>
                  <a:srgbClr val="FFFF00"/>
                </a:solidFill>
                <a:latin typeface="Roboto"/>
              </a:rPr>
              <a:t>Title: </a:t>
            </a:r>
            <a:r>
              <a:rPr lang="en-US" sz="1200" b="0" dirty="0">
                <a:solidFill>
                  <a:srgbClr val="FFFF00"/>
                </a:solidFill>
                <a:latin typeface="Roboto"/>
              </a:rPr>
              <a:t>Installing Node.JS</a:t>
            </a:r>
          </a:p>
          <a:p>
            <a:pPr marL="0" indent="0" algn="l" rtl="0">
              <a:buFont typeface="Arial" panose="020B0604020202020204" pitchFamily="34" charset="0"/>
              <a:buNone/>
            </a:pPr>
            <a:r>
              <a:rPr lang="en-US" sz="1200" b="1" dirty="0">
                <a:solidFill>
                  <a:srgbClr val="FFFF00"/>
                </a:solidFill>
                <a:latin typeface="Roboto"/>
              </a:rPr>
              <a:t>Goal: </a:t>
            </a:r>
            <a:r>
              <a:rPr lang="en-US" sz="1200" dirty="0">
                <a:solidFill>
                  <a:srgbClr val="FFFF00"/>
                </a:solidFill>
                <a:latin typeface="Roboto"/>
              </a:rPr>
              <a:t>Understand the puzzle</a:t>
            </a:r>
          </a:p>
          <a:p>
            <a:pPr marL="0" indent="0" algn="l" rtl="0">
              <a:buFont typeface="Arial" panose="020B0604020202020204" pitchFamily="34" charset="0"/>
              <a:buNone/>
            </a:pPr>
            <a:r>
              <a:rPr lang="en-US" sz="1200" b="1" dirty="0">
                <a:latin typeface="Roboto"/>
              </a:rPr>
              <a:t>Time:</a:t>
            </a:r>
            <a:r>
              <a:rPr lang="en-US" sz="1200" dirty="0">
                <a:latin typeface="Roboto"/>
              </a:rPr>
              <a:t> 3</a:t>
            </a:r>
            <a:endParaRPr lang="en-US" sz="1200" b="0" dirty="0">
              <a:latin typeface="Roboto"/>
            </a:endParaRPr>
          </a:p>
          <a:p>
            <a:pPr marL="0" indent="0" algn="l" rtl="0">
              <a:buFont typeface="Arial" panose="020B0604020202020204" pitchFamily="34" charset="0"/>
              <a:buNone/>
            </a:pPr>
            <a:r>
              <a:rPr lang="en-US" sz="1200" b="1" dirty="0">
                <a:latin typeface="Roboto"/>
              </a:rPr>
              <a:t>Punch: Before delving into the details, lets get the picture</a:t>
            </a:r>
          </a:p>
          <a:p>
            <a:pPr marL="0" indent="0" algn="l" rtl="0">
              <a:buFont typeface="Arial" panose="020B0604020202020204" pitchFamily="34" charset="0"/>
              <a:buNone/>
            </a:pPr>
            <a:r>
              <a:rPr lang="en-US" sz="1200" b="1" dirty="0">
                <a:latin typeface="Roboto"/>
              </a:rPr>
              <a:t>Content: </a:t>
            </a:r>
          </a:p>
          <a:p>
            <a:pPr marL="285750" indent="-285750" algn="l" rtl="0">
              <a:buFont typeface="Arial" panose="020B0604020202020204" pitchFamily="34" charset="0"/>
              <a:buChar char="•"/>
            </a:pPr>
            <a:r>
              <a:rPr lang="en-US" sz="1200" b="0" dirty="0">
                <a:latin typeface="Roboto"/>
              </a:rPr>
              <a:t>Our requirements – let’s first understand the big picture, don’t get intimidated you’ll only need to deal with few parts</a:t>
            </a:r>
          </a:p>
          <a:p>
            <a:pPr marL="285750" indent="-285750" algn="l" rtl="0">
              <a:buFont typeface="Arial" panose="020B0604020202020204" pitchFamily="34" charset="0"/>
              <a:buChar char="•"/>
            </a:pPr>
            <a:r>
              <a:rPr lang="en-US" sz="1200" b="0" dirty="0">
                <a:latin typeface="Roboto"/>
              </a:rPr>
              <a:t>The request flow – let’s flow with a user the asks for DB data </a:t>
            </a:r>
            <a:r>
              <a:rPr lang="en-US" sz="1200" b="1" dirty="0">
                <a:solidFill>
                  <a:schemeClr val="tx1">
                    <a:lumMod val="75000"/>
                    <a:lumOff val="25000"/>
                  </a:schemeClr>
                </a:solidFill>
                <a:latin typeface="Roboto"/>
              </a:rPr>
              <a:t>#</a:t>
            </a:r>
            <a:r>
              <a:rPr lang="en-US" sz="1200" b="1" dirty="0">
                <a:solidFill>
                  <a:schemeClr val="accent5">
                    <a:lumMod val="60000"/>
                    <a:lumOff val="40000"/>
                  </a:schemeClr>
                </a:solidFill>
                <a:latin typeface="Roboto"/>
              </a:rPr>
              <a:t>Example</a:t>
            </a:r>
            <a:endParaRPr lang="en-US" sz="1200" b="0" dirty="0">
              <a:latin typeface="Roboto"/>
            </a:endParaRPr>
          </a:p>
          <a:p>
            <a:pPr marL="285750" indent="-285750" algn="l" rtl="0">
              <a:buFont typeface="Arial" panose="020B0604020202020204" pitchFamily="34" charset="0"/>
              <a:buChar char="•"/>
            </a:pPr>
            <a:r>
              <a:rPr lang="en-US" sz="1200" b="0" dirty="0">
                <a:latin typeface="Roboto"/>
              </a:rPr>
              <a:t>I would expect Node to solve most layers – and let me handle only on my services</a:t>
            </a:r>
          </a:p>
          <a:p>
            <a:pPr marL="285750" indent="-285750" algn="l" rtl="0">
              <a:buFont typeface="Arial" panose="020B0604020202020204" pitchFamily="34" charset="0"/>
              <a:buChar char="•"/>
            </a:pPr>
            <a:endParaRPr lang="en-US" sz="1200" b="1" dirty="0">
              <a:latin typeface="Roboto"/>
            </a:endParaRPr>
          </a:p>
          <a:p>
            <a:pPr marL="0" indent="0" algn="l" rtl="0">
              <a:buFont typeface="Arial" panose="020B0604020202020204" pitchFamily="34" charset="0"/>
              <a:buNone/>
            </a:pPr>
            <a:r>
              <a:rPr lang="en-US" sz="1200" b="1" dirty="0">
                <a:latin typeface="Roboto"/>
              </a:rPr>
              <a:t>Gist:</a:t>
            </a:r>
          </a:p>
          <a:p>
            <a:pPr marL="0" indent="0" algn="l" rtl="0">
              <a:buFont typeface="Arial" panose="020B0604020202020204" pitchFamily="34" charset="0"/>
              <a:buNone/>
            </a:pPr>
            <a:r>
              <a:rPr lang="en-US" sz="4000" b="1" dirty="0">
                <a:latin typeface="Roboto"/>
              </a:rPr>
              <a:t>Context – why 3 syntax</a:t>
            </a:r>
          </a:p>
          <a:p>
            <a:pPr marL="0" indent="0" algn="l" rtl="0">
              <a:buFont typeface="Arial" panose="020B0604020202020204" pitchFamily="34" charset="0"/>
              <a:buNone/>
            </a:pPr>
            <a:r>
              <a:rPr lang="en-US" sz="4000" b="1" dirty="0">
                <a:latin typeface="Roboto"/>
              </a:rPr>
              <a:t>By nature – that is thing, 3 syntax</a:t>
            </a:r>
          </a:p>
          <a:p>
            <a:pPr marL="0" indent="0" algn="l" rtl="0">
              <a:buFont typeface="Arial" panose="020B0604020202020204" pitchFamily="34" charset="0"/>
              <a:buNone/>
            </a:pPr>
            <a:r>
              <a:rPr lang="en-US" sz="4000" b="1" dirty="0">
                <a:latin typeface="Roboto"/>
              </a:rPr>
              <a:t>Challenging- bad news &amp; good news (now easy)</a:t>
            </a:r>
          </a:p>
          <a:p>
            <a:pPr marL="0" indent="0" algn="l" rtl="0">
              <a:buFont typeface="Arial" panose="020B0604020202020204" pitchFamily="34" charset="0"/>
              <a:buNone/>
            </a:pPr>
            <a:r>
              <a:rPr lang="en-US" sz="4000" b="1" dirty="0">
                <a:latin typeface="Roboto"/>
              </a:rPr>
              <a:t>Master – 99% of your code</a:t>
            </a:r>
          </a:p>
        </p:txBody>
      </p:sp>
      <p:sp>
        <p:nvSpPr>
          <p:cNvPr id="4" name="Slide Number Placeholder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D9C3A12-1E0F-412B-B376-8089A55D946C}" type="slidenum">
              <a:rPr kumimoji="0" lang="uk-U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371600" rtl="0" eaLnBrk="1" fontAlgn="auto" latinLnBrk="0" hangingPunct="1">
                <a:lnSpc>
                  <a:spcPct val="100000"/>
                </a:lnSpc>
                <a:spcBef>
                  <a:spcPts val="0"/>
                </a:spcBef>
                <a:spcAft>
                  <a:spcPts val="0"/>
                </a:spcAft>
                <a:buClrTx/>
                <a:buSzTx/>
                <a:buFontTx/>
                <a:buNone/>
                <a:tabLst/>
                <a:defRPr/>
              </a:pPr>
              <a:t>5</a:t>
            </a:fld>
            <a:endParaRPr kumimoji="0" lang="uk-U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0794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D9C3A12-1E0F-412B-B376-8089A55D946C}" type="slidenum">
              <a:rPr kumimoji="0" lang="uk-U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371600" rtl="0" eaLnBrk="1" fontAlgn="auto" latinLnBrk="0" hangingPunct="1">
                <a:lnSpc>
                  <a:spcPct val="100000"/>
                </a:lnSpc>
                <a:spcBef>
                  <a:spcPts val="0"/>
                </a:spcBef>
                <a:spcAft>
                  <a:spcPts val="0"/>
                </a:spcAft>
                <a:buClrTx/>
                <a:buSzTx/>
                <a:buFontTx/>
                <a:buNone/>
                <a:tabLst/>
                <a:defRPr/>
              </a:pPr>
              <a:t>6</a:t>
            </a:fld>
            <a:endParaRPr kumimoji="0" lang="uk-U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6732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378882"/>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FULL BACKGROUND IMAGE">
    <p:spTree>
      <p:nvGrpSpPr>
        <p:cNvPr id="1" name=""/>
        <p:cNvGrpSpPr/>
        <p:nvPr/>
      </p:nvGrpSpPr>
      <p:grpSpPr>
        <a:xfrm>
          <a:off x="0" y="0"/>
          <a:ext cx="0" cy="0"/>
          <a:chOff x="0" y="0"/>
          <a:chExt cx="0" cy="0"/>
        </a:xfrm>
      </p:grpSpPr>
      <p:sp>
        <p:nvSpPr>
          <p:cNvPr id="2" name="Picture Placeholder 2"/>
          <p:cNvSpPr>
            <a:spLocks noGrp="1"/>
          </p:cNvSpPr>
          <p:nvPr>
            <p:ph type="pic" sz="quarter" idx="12"/>
          </p:nvPr>
        </p:nvSpPr>
        <p:spPr>
          <a:xfrm>
            <a:off x="0" y="0"/>
            <a:ext cx="12192000" cy="6858000"/>
          </a:xfrm>
          <a:prstGeom prst="rect">
            <a:avLst/>
          </a:prstGeom>
        </p:spPr>
        <p:txBody>
          <a:bodyPr/>
          <a:lstStyle/>
          <a:p>
            <a:endParaRPr lang="uk-UA"/>
          </a:p>
        </p:txBody>
      </p:sp>
    </p:spTree>
    <p:extLst>
      <p:ext uri="{BB962C8B-B14F-4D97-AF65-F5344CB8AC3E}">
        <p14:creationId xmlns:p14="http://schemas.microsoft.com/office/powerpoint/2010/main" val="3866017821"/>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EFAULT SLIDE">
    <p:spTree>
      <p:nvGrpSpPr>
        <p:cNvPr id="1" name=""/>
        <p:cNvGrpSpPr/>
        <p:nvPr/>
      </p:nvGrpSpPr>
      <p:grpSpPr>
        <a:xfrm>
          <a:off x="0" y="0"/>
          <a:ext cx="0" cy="0"/>
          <a:chOff x="0" y="0"/>
          <a:chExt cx="0" cy="0"/>
        </a:xfrm>
      </p:grpSpPr>
      <p:cxnSp>
        <p:nvCxnSpPr>
          <p:cNvPr id="2" name="Straight Connector 1"/>
          <p:cNvCxnSpPr/>
          <p:nvPr userDrawn="1"/>
        </p:nvCxnSpPr>
        <p:spPr>
          <a:xfrm>
            <a:off x="469900" y="457200"/>
            <a:ext cx="0" cy="685800"/>
          </a:xfrm>
          <a:prstGeom prst="line">
            <a:avLst/>
          </a:prstGeom>
          <a:ln w="635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hasCustomPrompt="1"/>
          </p:nvPr>
        </p:nvSpPr>
        <p:spPr>
          <a:xfrm>
            <a:off x="584200" y="380941"/>
            <a:ext cx="3632200" cy="923330"/>
          </a:xfrm>
          <a:prstGeom prst="rect">
            <a:avLst/>
          </a:prstGeom>
          <a:noFill/>
        </p:spPr>
        <p:txBody>
          <a:bodyPr wrap="square" rtlCol="0">
            <a:spAutoFit/>
          </a:bodyPr>
          <a:lstStyle>
            <a:lvl1pPr>
              <a:defRPr lang="uk-UA" sz="3000" b="1">
                <a:latin typeface="+mn-lt"/>
                <a:ea typeface="Roboto Condensed" panose="02000000000000000000" pitchFamily="2" charset="0"/>
                <a:cs typeface="+mn-cs"/>
              </a:defRPr>
            </a:lvl1pPr>
          </a:lstStyle>
          <a:p>
            <a:pPr marL="0" lvl="0"/>
            <a:r>
              <a:rPr lang="en-US" dirty="0"/>
              <a:t>click to edit master title style</a:t>
            </a:r>
            <a:endParaRPr lang="uk-UA" dirty="0"/>
          </a:p>
        </p:txBody>
      </p:sp>
    </p:spTree>
    <p:extLst>
      <p:ext uri="{BB962C8B-B14F-4D97-AF65-F5344CB8AC3E}">
        <p14:creationId xmlns:p14="http://schemas.microsoft.com/office/powerpoint/2010/main" val="726031905"/>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LOGO">
    <p:spTree>
      <p:nvGrpSpPr>
        <p:cNvPr id="1" name=""/>
        <p:cNvGrpSpPr/>
        <p:nvPr/>
      </p:nvGrpSpPr>
      <p:grpSpPr>
        <a:xfrm>
          <a:off x="0" y="0"/>
          <a:ext cx="0" cy="0"/>
          <a:chOff x="0" y="0"/>
          <a:chExt cx="0" cy="0"/>
        </a:xfrm>
      </p:grpSpPr>
      <p:cxnSp>
        <p:nvCxnSpPr>
          <p:cNvPr id="2" name="Straight Connector 1"/>
          <p:cNvCxnSpPr/>
          <p:nvPr userDrawn="1"/>
        </p:nvCxnSpPr>
        <p:spPr>
          <a:xfrm>
            <a:off x="469900" y="457200"/>
            <a:ext cx="0" cy="685800"/>
          </a:xfrm>
          <a:prstGeom prst="line">
            <a:avLst/>
          </a:prstGeom>
          <a:ln w="635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TextBox 3"/>
          <p:cNvSpPr txBox="1"/>
          <p:nvPr userDrawn="1"/>
        </p:nvSpPr>
        <p:spPr>
          <a:xfrm>
            <a:off x="584200" y="6054272"/>
            <a:ext cx="723900" cy="666977"/>
          </a:xfrm>
          <a:prstGeom prst="rect">
            <a:avLst/>
          </a:prstGeom>
          <a:noFill/>
        </p:spPr>
        <p:txBody>
          <a:bodyPr wrap="square" rtlCol="0">
            <a:spAutoFit/>
          </a:bodyPr>
          <a:lstStyle/>
          <a:p>
            <a:r>
              <a:rPr lang="en-US" sz="1867" b="1">
                <a:solidFill>
                  <a:schemeClr val="accent2"/>
                </a:solidFill>
              </a:rPr>
              <a:t>your logo</a:t>
            </a:r>
            <a:endParaRPr lang="uk-UA" sz="1333" b="1">
              <a:solidFill>
                <a:schemeClr val="accent2"/>
              </a:solidFill>
            </a:endParaRPr>
          </a:p>
        </p:txBody>
      </p:sp>
      <p:cxnSp>
        <p:nvCxnSpPr>
          <p:cNvPr id="5" name="Straight Connector 4"/>
          <p:cNvCxnSpPr/>
          <p:nvPr userDrawn="1"/>
        </p:nvCxnSpPr>
        <p:spPr>
          <a:xfrm>
            <a:off x="469900" y="6124657"/>
            <a:ext cx="0" cy="495300"/>
          </a:xfrm>
          <a:prstGeom prst="line">
            <a:avLst/>
          </a:prstGeom>
          <a:ln w="635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hasCustomPrompt="1"/>
          </p:nvPr>
        </p:nvSpPr>
        <p:spPr>
          <a:xfrm>
            <a:off x="584200" y="380941"/>
            <a:ext cx="3632200" cy="923330"/>
          </a:xfrm>
          <a:prstGeom prst="rect">
            <a:avLst/>
          </a:prstGeom>
          <a:noFill/>
        </p:spPr>
        <p:txBody>
          <a:bodyPr wrap="square" rtlCol="0">
            <a:spAutoFit/>
          </a:bodyPr>
          <a:lstStyle>
            <a:lvl1pPr>
              <a:defRPr lang="uk-UA" sz="3000" b="1">
                <a:latin typeface="+mn-lt"/>
                <a:ea typeface="Roboto Condensed" panose="02000000000000000000" pitchFamily="2" charset="0"/>
                <a:cs typeface="+mn-cs"/>
              </a:defRPr>
            </a:lvl1pPr>
          </a:lstStyle>
          <a:p>
            <a:pPr marL="0" lvl="0"/>
            <a:r>
              <a:rPr lang="en-US"/>
              <a:t>click to edit master title style</a:t>
            </a:r>
            <a:endParaRPr lang="uk-UA"/>
          </a:p>
        </p:txBody>
      </p:sp>
    </p:spTree>
    <p:extLst>
      <p:ext uri="{BB962C8B-B14F-4D97-AF65-F5344CB8AC3E}">
        <p14:creationId xmlns:p14="http://schemas.microsoft.com/office/powerpoint/2010/main" val="3407635214"/>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ARK TOP SLIDE">
    <p:spTree>
      <p:nvGrpSpPr>
        <p:cNvPr id="1" name=""/>
        <p:cNvGrpSpPr/>
        <p:nvPr/>
      </p:nvGrpSpPr>
      <p:grpSpPr>
        <a:xfrm>
          <a:off x="0" y="0"/>
          <a:ext cx="0" cy="0"/>
          <a:chOff x="0" y="0"/>
          <a:chExt cx="0" cy="0"/>
        </a:xfrm>
      </p:grpSpPr>
      <p:sp>
        <p:nvSpPr>
          <p:cNvPr id="3" name="Rectangle 2"/>
          <p:cNvSpPr/>
          <p:nvPr userDrawn="1"/>
        </p:nvSpPr>
        <p:spPr>
          <a:xfrm>
            <a:off x="0" y="0"/>
            <a:ext cx="12192000" cy="3429000"/>
          </a:xfrm>
          <a:prstGeom prst="rect">
            <a:avLst/>
          </a:prstGeom>
          <a:solidFill>
            <a:schemeClr val="tx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uk-UA" sz="1867">
              <a:solidFill>
                <a:schemeClr val="tx1"/>
              </a:solidFill>
            </a:endParaRPr>
          </a:p>
        </p:txBody>
      </p:sp>
      <p:cxnSp>
        <p:nvCxnSpPr>
          <p:cNvPr id="2" name="Straight Connector 1"/>
          <p:cNvCxnSpPr/>
          <p:nvPr userDrawn="1"/>
        </p:nvCxnSpPr>
        <p:spPr>
          <a:xfrm>
            <a:off x="469900" y="457200"/>
            <a:ext cx="0" cy="685800"/>
          </a:xfrm>
          <a:prstGeom prst="line">
            <a:avLst/>
          </a:prstGeom>
          <a:ln w="635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TextBox 3"/>
          <p:cNvSpPr txBox="1"/>
          <p:nvPr userDrawn="1"/>
        </p:nvSpPr>
        <p:spPr>
          <a:xfrm>
            <a:off x="584200" y="6054272"/>
            <a:ext cx="723900" cy="666977"/>
          </a:xfrm>
          <a:prstGeom prst="rect">
            <a:avLst/>
          </a:prstGeom>
          <a:noFill/>
        </p:spPr>
        <p:txBody>
          <a:bodyPr wrap="square" rtlCol="0">
            <a:spAutoFit/>
          </a:bodyPr>
          <a:lstStyle/>
          <a:p>
            <a:r>
              <a:rPr lang="en-US" sz="1867" b="1">
                <a:solidFill>
                  <a:schemeClr val="accent2"/>
                </a:solidFill>
              </a:rPr>
              <a:t>your logo</a:t>
            </a:r>
            <a:endParaRPr lang="uk-UA" sz="1333" b="1">
              <a:solidFill>
                <a:schemeClr val="accent2"/>
              </a:solidFill>
            </a:endParaRPr>
          </a:p>
        </p:txBody>
      </p:sp>
      <p:cxnSp>
        <p:nvCxnSpPr>
          <p:cNvPr id="5" name="Straight Connector 4"/>
          <p:cNvCxnSpPr/>
          <p:nvPr userDrawn="1"/>
        </p:nvCxnSpPr>
        <p:spPr>
          <a:xfrm>
            <a:off x="469900" y="6124657"/>
            <a:ext cx="0" cy="495300"/>
          </a:xfrm>
          <a:prstGeom prst="line">
            <a:avLst/>
          </a:prstGeom>
          <a:ln w="635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163300" y="6124657"/>
            <a:ext cx="0" cy="495300"/>
          </a:xfrm>
          <a:prstGeom prst="line">
            <a:avLst/>
          </a:prstGeom>
          <a:ln w="635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hasCustomPrompt="1"/>
          </p:nvPr>
        </p:nvSpPr>
        <p:spPr>
          <a:xfrm>
            <a:off x="584200" y="380941"/>
            <a:ext cx="3632200" cy="923330"/>
          </a:xfrm>
          <a:prstGeom prst="rect">
            <a:avLst/>
          </a:prstGeom>
          <a:noFill/>
        </p:spPr>
        <p:txBody>
          <a:bodyPr wrap="square" rtlCol="0">
            <a:spAutoFit/>
          </a:bodyPr>
          <a:lstStyle>
            <a:lvl1pPr>
              <a:defRPr lang="uk-UA" sz="3000" b="1">
                <a:solidFill>
                  <a:schemeClr val="bg2"/>
                </a:solidFill>
                <a:latin typeface="+mn-lt"/>
                <a:ea typeface="Roboto Condensed" panose="02000000000000000000" pitchFamily="2" charset="0"/>
                <a:cs typeface="+mn-cs"/>
              </a:defRPr>
            </a:lvl1pPr>
          </a:lstStyle>
          <a:p>
            <a:pPr marL="0" lvl="0"/>
            <a:r>
              <a:rPr lang="en-US"/>
              <a:t>click to edit master title style</a:t>
            </a:r>
            <a:endParaRPr lang="uk-UA"/>
          </a:p>
        </p:txBody>
      </p:sp>
      <p:sp>
        <p:nvSpPr>
          <p:cNvPr id="9" name="Slide Number Placeholder 8"/>
          <p:cNvSpPr>
            <a:spLocks noGrp="1"/>
          </p:cNvSpPr>
          <p:nvPr>
            <p:ph type="sldNum" sz="quarter" idx="10"/>
          </p:nvPr>
        </p:nvSpPr>
        <p:spPr>
          <a:xfrm>
            <a:off x="11277600" y="6048457"/>
            <a:ext cx="1155700" cy="666977"/>
          </a:xfrm>
          <a:prstGeom prst="rect">
            <a:avLst/>
          </a:prstGeom>
          <a:noFill/>
        </p:spPr>
        <p:txBody>
          <a:bodyPr wrap="square" rtlCol="0">
            <a:spAutoFit/>
          </a:bodyPr>
          <a:lstStyle>
            <a:lvl1pPr>
              <a:defRPr lang="uk-UA" sz="1867" b="1" smtClean="0">
                <a:solidFill>
                  <a:schemeClr val="accent2"/>
                </a:solidFill>
              </a:defRPr>
            </a:lvl1pPr>
          </a:lstStyle>
          <a:p>
            <a:pPr algn="l"/>
            <a:r>
              <a:rPr lang="en-US"/>
              <a:t>page</a:t>
            </a:r>
          </a:p>
          <a:p>
            <a:pPr algn="l"/>
            <a:r>
              <a:rPr lang="en-US"/>
              <a:t>0</a:t>
            </a:r>
            <a:fld id="{37D409AB-2201-4E18-8A34-C31753AD9B06}" type="slidenum">
              <a:rPr smtClean="0"/>
              <a:pPr algn="l"/>
              <a:t>‹#›</a:t>
            </a:fld>
            <a:endParaRPr/>
          </a:p>
        </p:txBody>
      </p:sp>
    </p:spTree>
    <p:extLst>
      <p:ext uri="{BB962C8B-B14F-4D97-AF65-F5344CB8AC3E}">
        <p14:creationId xmlns:p14="http://schemas.microsoft.com/office/powerpoint/2010/main" val="1475180448"/>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ARK MIDDLE">
    <p:spTree>
      <p:nvGrpSpPr>
        <p:cNvPr id="1" name=""/>
        <p:cNvGrpSpPr/>
        <p:nvPr/>
      </p:nvGrpSpPr>
      <p:grpSpPr>
        <a:xfrm>
          <a:off x="0" y="0"/>
          <a:ext cx="0" cy="0"/>
          <a:chOff x="0" y="0"/>
          <a:chExt cx="0" cy="0"/>
        </a:xfrm>
      </p:grpSpPr>
      <p:cxnSp>
        <p:nvCxnSpPr>
          <p:cNvPr id="2" name="Straight Connector 1"/>
          <p:cNvCxnSpPr/>
          <p:nvPr userDrawn="1"/>
        </p:nvCxnSpPr>
        <p:spPr>
          <a:xfrm>
            <a:off x="469900" y="457200"/>
            <a:ext cx="0" cy="685800"/>
          </a:xfrm>
          <a:prstGeom prst="line">
            <a:avLst/>
          </a:prstGeom>
          <a:ln w="635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TextBox 3"/>
          <p:cNvSpPr txBox="1"/>
          <p:nvPr userDrawn="1"/>
        </p:nvSpPr>
        <p:spPr>
          <a:xfrm>
            <a:off x="584200" y="6054272"/>
            <a:ext cx="723900" cy="666977"/>
          </a:xfrm>
          <a:prstGeom prst="rect">
            <a:avLst/>
          </a:prstGeom>
          <a:noFill/>
        </p:spPr>
        <p:txBody>
          <a:bodyPr wrap="square" rtlCol="0">
            <a:spAutoFit/>
          </a:bodyPr>
          <a:lstStyle/>
          <a:p>
            <a:r>
              <a:rPr lang="en-US" sz="1867" b="1">
                <a:solidFill>
                  <a:schemeClr val="accent2"/>
                </a:solidFill>
              </a:rPr>
              <a:t>your logo</a:t>
            </a:r>
            <a:endParaRPr lang="uk-UA" sz="1333" b="1">
              <a:solidFill>
                <a:schemeClr val="accent2"/>
              </a:solidFill>
            </a:endParaRPr>
          </a:p>
        </p:txBody>
      </p:sp>
      <p:cxnSp>
        <p:nvCxnSpPr>
          <p:cNvPr id="5" name="Straight Connector 4"/>
          <p:cNvCxnSpPr/>
          <p:nvPr userDrawn="1"/>
        </p:nvCxnSpPr>
        <p:spPr>
          <a:xfrm>
            <a:off x="469900" y="6124657"/>
            <a:ext cx="0" cy="495300"/>
          </a:xfrm>
          <a:prstGeom prst="line">
            <a:avLst/>
          </a:prstGeom>
          <a:ln w="635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163300" y="6124657"/>
            <a:ext cx="0" cy="495300"/>
          </a:xfrm>
          <a:prstGeom prst="line">
            <a:avLst/>
          </a:prstGeom>
          <a:ln w="635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hasCustomPrompt="1"/>
          </p:nvPr>
        </p:nvSpPr>
        <p:spPr>
          <a:xfrm>
            <a:off x="584200" y="380941"/>
            <a:ext cx="3632200" cy="923330"/>
          </a:xfrm>
          <a:prstGeom prst="rect">
            <a:avLst/>
          </a:prstGeom>
          <a:noFill/>
        </p:spPr>
        <p:txBody>
          <a:bodyPr wrap="square" rtlCol="0">
            <a:spAutoFit/>
          </a:bodyPr>
          <a:lstStyle>
            <a:lvl1pPr>
              <a:defRPr lang="uk-UA" sz="3000" b="1">
                <a:latin typeface="+mn-lt"/>
                <a:ea typeface="Roboto Condensed" panose="02000000000000000000" pitchFamily="2" charset="0"/>
                <a:cs typeface="+mn-cs"/>
              </a:defRPr>
            </a:lvl1pPr>
          </a:lstStyle>
          <a:p>
            <a:pPr marL="0" lvl="0"/>
            <a:r>
              <a:rPr lang="en-US"/>
              <a:t>click to edit master title style</a:t>
            </a:r>
            <a:endParaRPr lang="uk-UA"/>
          </a:p>
        </p:txBody>
      </p:sp>
      <p:sp>
        <p:nvSpPr>
          <p:cNvPr id="9" name="Slide Number Placeholder 8"/>
          <p:cNvSpPr>
            <a:spLocks noGrp="1"/>
          </p:cNvSpPr>
          <p:nvPr>
            <p:ph type="sldNum" sz="quarter" idx="10"/>
          </p:nvPr>
        </p:nvSpPr>
        <p:spPr>
          <a:xfrm>
            <a:off x="11277600" y="6048457"/>
            <a:ext cx="1155700" cy="666977"/>
          </a:xfrm>
          <a:prstGeom prst="rect">
            <a:avLst/>
          </a:prstGeom>
          <a:noFill/>
        </p:spPr>
        <p:txBody>
          <a:bodyPr wrap="square" rtlCol="0">
            <a:spAutoFit/>
          </a:bodyPr>
          <a:lstStyle>
            <a:lvl1pPr>
              <a:defRPr lang="uk-UA" sz="1867" b="1" smtClean="0">
                <a:solidFill>
                  <a:schemeClr val="accent2"/>
                </a:solidFill>
              </a:defRPr>
            </a:lvl1pPr>
          </a:lstStyle>
          <a:p>
            <a:pPr algn="l"/>
            <a:r>
              <a:rPr lang="en-US"/>
              <a:t>page</a:t>
            </a:r>
          </a:p>
          <a:p>
            <a:pPr algn="l"/>
            <a:r>
              <a:rPr lang="en-US"/>
              <a:t>0</a:t>
            </a:r>
            <a:fld id="{37D409AB-2201-4E18-8A34-C31753AD9B06}" type="slidenum">
              <a:rPr smtClean="0"/>
              <a:pPr algn="l"/>
              <a:t>‹#›</a:t>
            </a:fld>
            <a:endParaRPr/>
          </a:p>
        </p:txBody>
      </p:sp>
      <p:sp>
        <p:nvSpPr>
          <p:cNvPr id="10" name="Rectangle 9"/>
          <p:cNvSpPr/>
          <p:nvPr userDrawn="1"/>
        </p:nvSpPr>
        <p:spPr>
          <a:xfrm>
            <a:off x="0" y="1600200"/>
            <a:ext cx="12192000" cy="3657600"/>
          </a:xfrm>
          <a:prstGeom prst="rect">
            <a:avLst/>
          </a:prstGeom>
          <a:solidFill>
            <a:schemeClr val="tx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uk-UA" sz="1867">
              <a:solidFill>
                <a:schemeClr val="tx1"/>
              </a:solidFill>
            </a:endParaRPr>
          </a:p>
        </p:txBody>
      </p:sp>
    </p:spTree>
    <p:extLst>
      <p:ext uri="{BB962C8B-B14F-4D97-AF65-F5344CB8AC3E}">
        <p14:creationId xmlns:p14="http://schemas.microsoft.com/office/powerpoint/2010/main" val="650272456"/>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ARK BOTTOM SLIDE">
    <p:spTree>
      <p:nvGrpSpPr>
        <p:cNvPr id="1" name=""/>
        <p:cNvGrpSpPr/>
        <p:nvPr/>
      </p:nvGrpSpPr>
      <p:grpSpPr>
        <a:xfrm>
          <a:off x="0" y="0"/>
          <a:ext cx="0" cy="0"/>
          <a:chOff x="0" y="0"/>
          <a:chExt cx="0" cy="0"/>
        </a:xfrm>
      </p:grpSpPr>
      <p:sp>
        <p:nvSpPr>
          <p:cNvPr id="3" name="Rectangle 2"/>
          <p:cNvSpPr/>
          <p:nvPr userDrawn="1"/>
        </p:nvSpPr>
        <p:spPr>
          <a:xfrm>
            <a:off x="0" y="3429000"/>
            <a:ext cx="12192000" cy="3429000"/>
          </a:xfrm>
          <a:prstGeom prst="rect">
            <a:avLst/>
          </a:prstGeom>
          <a:solidFill>
            <a:schemeClr val="tx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uk-UA" sz="1867">
              <a:solidFill>
                <a:schemeClr val="tx1"/>
              </a:solidFill>
            </a:endParaRPr>
          </a:p>
        </p:txBody>
      </p:sp>
      <p:cxnSp>
        <p:nvCxnSpPr>
          <p:cNvPr id="2" name="Straight Connector 1"/>
          <p:cNvCxnSpPr/>
          <p:nvPr userDrawn="1"/>
        </p:nvCxnSpPr>
        <p:spPr>
          <a:xfrm>
            <a:off x="469900" y="457200"/>
            <a:ext cx="0" cy="685800"/>
          </a:xfrm>
          <a:prstGeom prst="line">
            <a:avLst/>
          </a:prstGeom>
          <a:ln w="635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TextBox 3"/>
          <p:cNvSpPr txBox="1"/>
          <p:nvPr userDrawn="1"/>
        </p:nvSpPr>
        <p:spPr>
          <a:xfrm>
            <a:off x="584200" y="6054272"/>
            <a:ext cx="723900" cy="666977"/>
          </a:xfrm>
          <a:prstGeom prst="rect">
            <a:avLst/>
          </a:prstGeom>
          <a:noFill/>
        </p:spPr>
        <p:txBody>
          <a:bodyPr wrap="square" rtlCol="0">
            <a:spAutoFit/>
          </a:bodyPr>
          <a:lstStyle/>
          <a:p>
            <a:r>
              <a:rPr lang="en-US" sz="1867" b="1">
                <a:solidFill>
                  <a:schemeClr val="bg1"/>
                </a:solidFill>
              </a:rPr>
              <a:t>your logo</a:t>
            </a:r>
            <a:endParaRPr lang="uk-UA" sz="1333" b="1">
              <a:solidFill>
                <a:schemeClr val="bg1"/>
              </a:solidFill>
            </a:endParaRPr>
          </a:p>
        </p:txBody>
      </p:sp>
      <p:cxnSp>
        <p:nvCxnSpPr>
          <p:cNvPr id="5" name="Straight Connector 4"/>
          <p:cNvCxnSpPr/>
          <p:nvPr userDrawn="1"/>
        </p:nvCxnSpPr>
        <p:spPr>
          <a:xfrm>
            <a:off x="469900" y="6124657"/>
            <a:ext cx="0" cy="495300"/>
          </a:xfrm>
          <a:prstGeom prst="line">
            <a:avLst/>
          </a:prstGeom>
          <a:ln w="635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163300" y="6124657"/>
            <a:ext cx="0" cy="495300"/>
          </a:xfrm>
          <a:prstGeom prst="line">
            <a:avLst/>
          </a:prstGeom>
          <a:ln w="635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hasCustomPrompt="1"/>
          </p:nvPr>
        </p:nvSpPr>
        <p:spPr>
          <a:xfrm>
            <a:off x="584200" y="380941"/>
            <a:ext cx="3632200" cy="923330"/>
          </a:xfrm>
          <a:prstGeom prst="rect">
            <a:avLst/>
          </a:prstGeom>
          <a:noFill/>
        </p:spPr>
        <p:txBody>
          <a:bodyPr wrap="square" rtlCol="0">
            <a:spAutoFit/>
          </a:bodyPr>
          <a:lstStyle>
            <a:lvl1pPr>
              <a:defRPr lang="uk-UA" sz="3000" b="1">
                <a:solidFill>
                  <a:schemeClr val="tx1"/>
                </a:solidFill>
                <a:latin typeface="+mn-lt"/>
                <a:ea typeface="Roboto Condensed" panose="02000000000000000000" pitchFamily="2" charset="0"/>
                <a:cs typeface="+mn-cs"/>
              </a:defRPr>
            </a:lvl1pPr>
          </a:lstStyle>
          <a:p>
            <a:pPr marL="0" lvl="0"/>
            <a:r>
              <a:rPr lang="en-US"/>
              <a:t>click to edit master title style</a:t>
            </a:r>
            <a:endParaRPr lang="uk-UA"/>
          </a:p>
        </p:txBody>
      </p:sp>
      <p:sp>
        <p:nvSpPr>
          <p:cNvPr id="9" name="Slide Number Placeholder 8"/>
          <p:cNvSpPr>
            <a:spLocks noGrp="1"/>
          </p:cNvSpPr>
          <p:nvPr>
            <p:ph type="sldNum" sz="quarter" idx="10"/>
          </p:nvPr>
        </p:nvSpPr>
        <p:spPr>
          <a:xfrm>
            <a:off x="11277600" y="6048457"/>
            <a:ext cx="1155700" cy="666977"/>
          </a:xfrm>
          <a:prstGeom prst="rect">
            <a:avLst/>
          </a:prstGeom>
          <a:noFill/>
        </p:spPr>
        <p:txBody>
          <a:bodyPr wrap="square" rtlCol="0">
            <a:spAutoFit/>
          </a:bodyPr>
          <a:lstStyle>
            <a:lvl1pPr>
              <a:defRPr lang="uk-UA" sz="1867" b="1" smtClean="0">
                <a:solidFill>
                  <a:schemeClr val="bg1"/>
                </a:solidFill>
              </a:defRPr>
            </a:lvl1pPr>
          </a:lstStyle>
          <a:p>
            <a:r>
              <a:rPr lang="en-US"/>
              <a:t>page</a:t>
            </a:r>
          </a:p>
          <a:p>
            <a:r>
              <a:rPr lang="en-US"/>
              <a:t>0</a:t>
            </a:r>
            <a:fld id="{37D409AB-2201-4E18-8A34-C31753AD9B06}" type="slidenum">
              <a:rPr smtClean="0"/>
              <a:pPr/>
              <a:t>‹#›</a:t>
            </a:fld>
            <a:endParaRPr/>
          </a:p>
        </p:txBody>
      </p:sp>
    </p:spTree>
    <p:extLst>
      <p:ext uri="{BB962C8B-B14F-4D97-AF65-F5344CB8AC3E}">
        <p14:creationId xmlns:p14="http://schemas.microsoft.com/office/powerpoint/2010/main" val="214850474"/>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IMG-SLIDE OPT-6">
    <p:spTree>
      <p:nvGrpSpPr>
        <p:cNvPr id="1" name=""/>
        <p:cNvGrpSpPr/>
        <p:nvPr/>
      </p:nvGrpSpPr>
      <p:grpSpPr>
        <a:xfrm>
          <a:off x="0" y="0"/>
          <a:ext cx="0" cy="0"/>
          <a:chOff x="0" y="0"/>
          <a:chExt cx="0" cy="0"/>
        </a:xfrm>
      </p:grpSpPr>
      <p:cxnSp>
        <p:nvCxnSpPr>
          <p:cNvPr id="2" name="Straight Connector 1"/>
          <p:cNvCxnSpPr/>
          <p:nvPr userDrawn="1"/>
        </p:nvCxnSpPr>
        <p:spPr>
          <a:xfrm>
            <a:off x="469900" y="457200"/>
            <a:ext cx="0" cy="685800"/>
          </a:xfrm>
          <a:prstGeom prst="line">
            <a:avLst/>
          </a:prstGeom>
          <a:ln w="635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hasCustomPrompt="1"/>
          </p:nvPr>
        </p:nvSpPr>
        <p:spPr>
          <a:xfrm>
            <a:off x="584200" y="380941"/>
            <a:ext cx="3632200" cy="923330"/>
          </a:xfrm>
          <a:prstGeom prst="rect">
            <a:avLst/>
          </a:prstGeom>
          <a:noFill/>
        </p:spPr>
        <p:txBody>
          <a:bodyPr wrap="square" rtlCol="0">
            <a:spAutoFit/>
          </a:bodyPr>
          <a:lstStyle>
            <a:lvl1pPr>
              <a:defRPr lang="uk-UA" sz="3000" b="1">
                <a:latin typeface="+mn-lt"/>
                <a:ea typeface="Roboto Condensed" panose="02000000000000000000" pitchFamily="2" charset="0"/>
                <a:cs typeface="+mn-cs"/>
              </a:defRPr>
            </a:lvl1pPr>
          </a:lstStyle>
          <a:p>
            <a:pPr marL="0" lvl="0"/>
            <a:r>
              <a:rPr lang="en-US"/>
              <a:t>click to edit master title style</a:t>
            </a:r>
            <a:endParaRPr lang="uk-UA"/>
          </a:p>
        </p:txBody>
      </p:sp>
      <p:sp>
        <p:nvSpPr>
          <p:cNvPr id="6" name="Picture Placeholder 5"/>
          <p:cNvSpPr>
            <a:spLocks noGrp="1"/>
          </p:cNvSpPr>
          <p:nvPr>
            <p:ph type="pic" sz="quarter" idx="11"/>
          </p:nvPr>
        </p:nvSpPr>
        <p:spPr>
          <a:xfrm>
            <a:off x="0" y="1600200"/>
            <a:ext cx="12192000" cy="3657600"/>
          </a:xfrm>
          <a:prstGeom prst="rect">
            <a:avLst/>
          </a:prstGeom>
        </p:spPr>
        <p:txBody>
          <a:bodyPr/>
          <a:lstStyle/>
          <a:p>
            <a:endParaRPr lang="uk-UA"/>
          </a:p>
        </p:txBody>
      </p:sp>
    </p:spTree>
    <p:extLst>
      <p:ext uri="{BB962C8B-B14F-4D97-AF65-F5344CB8AC3E}">
        <p14:creationId xmlns:p14="http://schemas.microsoft.com/office/powerpoint/2010/main" val="4238542315"/>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IMG-SLIDE OPT-2">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96000" y="0"/>
            <a:ext cx="6096000" cy="6858000"/>
          </a:xfrm>
          <a:prstGeom prst="rect">
            <a:avLst/>
          </a:prstGeom>
        </p:spPr>
        <p:txBody>
          <a:bodyPr/>
          <a:lstStyle/>
          <a:p>
            <a:endParaRPr lang="uk-UA"/>
          </a:p>
        </p:txBody>
      </p:sp>
    </p:spTree>
    <p:extLst>
      <p:ext uri="{BB962C8B-B14F-4D97-AF65-F5344CB8AC3E}">
        <p14:creationId xmlns:p14="http://schemas.microsoft.com/office/powerpoint/2010/main" val="14775652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PRODUCT PAGE">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868892" y="2171700"/>
            <a:ext cx="3810000" cy="2555875"/>
          </a:xfrm>
          <a:prstGeom prst="rect">
            <a:avLst/>
          </a:prstGeom>
        </p:spPr>
        <p:txBody>
          <a:bodyPr/>
          <a:lstStyle/>
          <a:p>
            <a:endParaRPr lang="uk-UA"/>
          </a:p>
        </p:txBody>
      </p:sp>
      <p:cxnSp>
        <p:nvCxnSpPr>
          <p:cNvPr id="2" name="Straight Connector 1"/>
          <p:cNvCxnSpPr/>
          <p:nvPr userDrawn="1"/>
        </p:nvCxnSpPr>
        <p:spPr>
          <a:xfrm>
            <a:off x="469900" y="457200"/>
            <a:ext cx="0" cy="685800"/>
          </a:xfrm>
          <a:prstGeom prst="line">
            <a:avLst/>
          </a:prstGeom>
          <a:ln w="635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hasCustomPrompt="1"/>
          </p:nvPr>
        </p:nvSpPr>
        <p:spPr>
          <a:xfrm>
            <a:off x="584200" y="380941"/>
            <a:ext cx="3632200" cy="923330"/>
          </a:xfrm>
          <a:prstGeom prst="rect">
            <a:avLst/>
          </a:prstGeom>
          <a:noFill/>
        </p:spPr>
        <p:txBody>
          <a:bodyPr wrap="square" rtlCol="0">
            <a:spAutoFit/>
          </a:bodyPr>
          <a:lstStyle>
            <a:lvl1pPr>
              <a:defRPr lang="uk-UA" sz="3000" b="1">
                <a:latin typeface="+mn-lt"/>
                <a:ea typeface="Roboto Condensed" panose="02000000000000000000" pitchFamily="2" charset="0"/>
                <a:cs typeface="+mn-cs"/>
              </a:defRPr>
            </a:lvl1pPr>
          </a:lstStyle>
          <a:p>
            <a:pPr marL="0" lvl="0"/>
            <a:r>
              <a:rPr lang="en-US"/>
              <a:t>click to edit master title style</a:t>
            </a:r>
            <a:endParaRPr lang="uk-UA"/>
          </a:p>
        </p:txBody>
      </p:sp>
    </p:spTree>
    <p:extLst>
      <p:ext uri="{BB962C8B-B14F-4D97-AF65-F5344CB8AC3E}">
        <p14:creationId xmlns:p14="http://schemas.microsoft.com/office/powerpoint/2010/main" val="3869741562"/>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1557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8178" y="2546707"/>
            <a:ext cx="10002592" cy="1734064"/>
          </a:xfrm>
          <a:prstGeom prst="rect">
            <a:avLst/>
          </a:prstGeom>
          <a:noFill/>
        </p:spPr>
        <p:txBody>
          <a:bodyPr wrap="square" rtlCol="0">
            <a:spAutoFit/>
          </a:bodyPr>
          <a:lstStyle/>
          <a:p>
            <a:pPr algn="ctr" defTabSz="914446"/>
            <a:r>
              <a:rPr lang="en-US" sz="5334" b="1" dirty="0">
                <a:solidFill>
                  <a:srgbClr val="00B0F0"/>
                </a:solidFill>
                <a:latin typeface="Roboto"/>
                <a:ea typeface="Roboto Condensed" panose="02000000000000000000" pitchFamily="2" charset="0"/>
                <a:cs typeface="Lato Semibold" panose="020F0502020204030203" pitchFamily="34" charset="0"/>
              </a:rPr>
              <a:t>Node.JS</a:t>
            </a:r>
          </a:p>
          <a:p>
            <a:pPr algn="ctr" defTabSz="914446"/>
            <a:r>
              <a:rPr lang="en-US" sz="5334" b="1" dirty="0">
                <a:solidFill>
                  <a:srgbClr val="0A091B"/>
                </a:solidFill>
                <a:latin typeface="Roboto"/>
                <a:ea typeface="Roboto Condensed" panose="02000000000000000000" pitchFamily="2" charset="0"/>
                <a:cs typeface="Lato Semibold" panose="020F0502020204030203" pitchFamily="34" charset="0"/>
              </a:rPr>
              <a:t>Best Practices</a:t>
            </a:r>
          </a:p>
        </p:txBody>
      </p:sp>
      <p:sp>
        <p:nvSpPr>
          <p:cNvPr id="4" name="TextBox 3">
            <a:extLst>
              <a:ext uri="{FF2B5EF4-FFF2-40B4-BE49-F238E27FC236}">
                <a16:creationId xmlns:a16="http://schemas.microsoft.com/office/drawing/2014/main" id="{64976B81-82AE-4844-A2E3-0A9C9B4BE044}"/>
              </a:ext>
            </a:extLst>
          </p:cNvPr>
          <p:cNvSpPr txBox="1"/>
          <p:nvPr/>
        </p:nvSpPr>
        <p:spPr>
          <a:xfrm>
            <a:off x="86140" y="280493"/>
            <a:ext cx="2352261" cy="584775"/>
          </a:xfrm>
          <a:prstGeom prst="rect">
            <a:avLst/>
          </a:prstGeom>
          <a:noFill/>
        </p:spPr>
        <p:txBody>
          <a:bodyPr wrap="square" rtlCol="0">
            <a:spAutoFit/>
          </a:bodyPr>
          <a:lstStyle/>
          <a:p>
            <a:pPr defTabSz="914446"/>
            <a:r>
              <a:rPr lang="en-US" sz="3200" b="1" dirty="0">
                <a:solidFill>
                  <a:srgbClr val="0A091B"/>
                </a:solidFill>
                <a:latin typeface="Roboto"/>
                <a:ea typeface="Roboto Condensed" panose="02000000000000000000" pitchFamily="2" charset="0"/>
                <a:cs typeface="Lato Semibold" panose="020F0502020204030203" pitchFamily="34" charset="0"/>
              </a:rPr>
              <a:t>Appendix</a:t>
            </a:r>
          </a:p>
        </p:txBody>
      </p:sp>
    </p:spTree>
    <p:extLst>
      <p:ext uri="{BB962C8B-B14F-4D97-AF65-F5344CB8AC3E}">
        <p14:creationId xmlns:p14="http://schemas.microsoft.com/office/powerpoint/2010/main" val="3234334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8178" y="2546708"/>
            <a:ext cx="10002592" cy="913199"/>
          </a:xfrm>
          <a:prstGeom prst="rect">
            <a:avLst/>
          </a:prstGeom>
          <a:noFill/>
        </p:spPr>
        <p:txBody>
          <a:bodyPr wrap="square" rtlCol="0">
            <a:spAutoFit/>
          </a:bodyPr>
          <a:lstStyle/>
          <a:p>
            <a:pPr algn="ctr" defTabSz="914446"/>
            <a:r>
              <a:rPr lang="en-US" sz="5334" b="1" dirty="0">
                <a:solidFill>
                  <a:srgbClr val="00B0F0"/>
                </a:solidFill>
                <a:latin typeface="Roboto"/>
                <a:ea typeface="Roboto Condensed" panose="02000000000000000000" pitchFamily="2" charset="0"/>
                <a:cs typeface="Lato Semibold" panose="020F0502020204030203" pitchFamily="34" charset="0"/>
              </a:rPr>
              <a:t>Part 1 – Project </a:t>
            </a:r>
            <a:r>
              <a:rPr lang="en-US" sz="5334" b="1" dirty="0" err="1">
                <a:solidFill>
                  <a:srgbClr val="00B0F0"/>
                </a:solidFill>
                <a:latin typeface="Roboto"/>
                <a:ea typeface="Roboto Condensed" panose="02000000000000000000" pitchFamily="2" charset="0"/>
                <a:cs typeface="Lato Semibold" panose="020F0502020204030203" pitchFamily="34" charset="0"/>
              </a:rPr>
              <a:t>Structur</a:t>
            </a:r>
            <a:endParaRPr lang="en-US" sz="5334" b="1" dirty="0">
              <a:solidFill>
                <a:srgbClr val="00B0F0"/>
              </a:solidFill>
              <a:latin typeface="Roboto"/>
              <a:ea typeface="Roboto Condensed" panose="02000000000000000000" pitchFamily="2" charset="0"/>
              <a:cs typeface="Lato Semibold" panose="020F0502020204030203" pitchFamily="34" charset="0"/>
            </a:endParaRPr>
          </a:p>
        </p:txBody>
      </p:sp>
    </p:spTree>
    <p:extLst>
      <p:ext uri="{BB962C8B-B14F-4D97-AF65-F5344CB8AC3E}">
        <p14:creationId xmlns:p14="http://schemas.microsoft.com/office/powerpoint/2010/main" val="2582519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38D160D-145D-4E16-A604-3C8B25CAA798}"/>
              </a:ext>
            </a:extLst>
          </p:cNvPr>
          <p:cNvSpPr>
            <a:spLocks noGrp="1"/>
          </p:cNvSpPr>
          <p:nvPr>
            <p:ph type="title"/>
          </p:nvPr>
        </p:nvSpPr>
        <p:spPr>
          <a:xfrm>
            <a:off x="609600" y="533341"/>
            <a:ext cx="10511482" cy="507831"/>
          </a:xfrm>
        </p:spPr>
        <p:txBody>
          <a:bodyPr/>
          <a:lstStyle/>
          <a:p>
            <a:r>
              <a:rPr lang="en-US" dirty="0">
                <a:solidFill>
                  <a:srgbClr val="00B0F0"/>
                </a:solidFill>
              </a:rPr>
              <a:t>2.1 [Title]</a:t>
            </a:r>
          </a:p>
        </p:txBody>
      </p:sp>
      <p:sp>
        <p:nvSpPr>
          <p:cNvPr id="11" name="TextBox 10">
            <a:extLst>
              <a:ext uri="{FF2B5EF4-FFF2-40B4-BE49-F238E27FC236}">
                <a16:creationId xmlns:a16="http://schemas.microsoft.com/office/drawing/2014/main" id="{98D716A2-D6F0-4778-803C-F6E2FFAEFC6A}"/>
              </a:ext>
            </a:extLst>
          </p:cNvPr>
          <p:cNvSpPr txBox="1"/>
          <p:nvPr/>
        </p:nvSpPr>
        <p:spPr>
          <a:xfrm>
            <a:off x="609600" y="1461651"/>
            <a:ext cx="11154033" cy="3129383"/>
          </a:xfrm>
          <a:prstGeom prst="rect">
            <a:avLst/>
          </a:prstGeom>
          <a:noFill/>
        </p:spPr>
        <p:txBody>
          <a:bodyPr wrap="square" rtlCol="0">
            <a:spAutoFit/>
          </a:bodyPr>
          <a:lstStyle/>
          <a:p>
            <a:pPr defTabSz="914446">
              <a:defRPr/>
            </a:pPr>
            <a:r>
              <a:rPr lang="en-US" sz="3200" b="1" dirty="0">
                <a:solidFill>
                  <a:srgbClr val="0A091B"/>
                </a:solidFill>
                <a:latin typeface="Roboto"/>
              </a:rPr>
              <a:t>TL;DR</a:t>
            </a:r>
            <a:r>
              <a:rPr lang="en-US" sz="3200" b="1">
                <a:solidFill>
                  <a:srgbClr val="0A091B"/>
                </a:solidFill>
                <a:latin typeface="Roboto"/>
              </a:rPr>
              <a:t>: </a:t>
            </a:r>
            <a:r>
              <a:rPr lang="en-US" sz="2667">
                <a:solidFill>
                  <a:srgbClr val="0A091B"/>
                </a:solidFill>
                <a:latin typeface="Roboto"/>
              </a:rPr>
              <a:t>[TLDR]</a:t>
            </a:r>
            <a:endParaRPr lang="en-US" sz="2667" dirty="0">
              <a:solidFill>
                <a:srgbClr val="0A091B"/>
              </a:solidFill>
              <a:latin typeface="Roboto"/>
            </a:endParaRPr>
          </a:p>
          <a:p>
            <a:pPr defTabSz="914446">
              <a:defRPr/>
            </a:pPr>
            <a:endParaRPr lang="en-US" sz="2667" b="1" dirty="0">
              <a:solidFill>
                <a:srgbClr val="0A091B"/>
              </a:solidFill>
              <a:latin typeface="Roboto"/>
            </a:endParaRPr>
          </a:p>
          <a:p>
            <a:pPr defTabSz="914446">
              <a:defRPr/>
            </a:pPr>
            <a:r>
              <a:rPr lang="en-US" sz="3200" b="1" dirty="0">
                <a:solidFill>
                  <a:srgbClr val="0A091B"/>
                </a:solidFill>
                <a:latin typeface="Roboto"/>
              </a:rPr>
              <a:t>Otherwise:</a:t>
            </a:r>
            <a:r>
              <a:rPr lang="en-US" sz="3200" dirty="0">
                <a:solidFill>
                  <a:srgbClr val="0A091B"/>
                </a:solidFill>
                <a:latin typeface="Roboto"/>
              </a:rPr>
              <a:t> </a:t>
            </a:r>
            <a:r>
              <a:rPr lang="en-US" sz="2667" dirty="0">
                <a:solidFill>
                  <a:srgbClr val="0A091B"/>
                </a:solidFill>
                <a:latin typeface="Roboto"/>
              </a:rPr>
              <a:t>Node.js callback style, function(err, response), is a promising way to un-maintainable code due to the mix of error handling with casual code, excessive nesting and awkward coding patterns</a:t>
            </a:r>
          </a:p>
          <a:p>
            <a:pPr defTabSz="914446">
              <a:defRPr/>
            </a:pPr>
            <a:endParaRPr lang="en-US" sz="2667" dirty="0">
              <a:solidFill>
                <a:srgbClr val="0A091B"/>
              </a:solidFill>
              <a:latin typeface="Roboto"/>
            </a:endParaRPr>
          </a:p>
          <a:p>
            <a:pPr defTabSz="914446">
              <a:defRPr/>
            </a:pPr>
            <a:endParaRPr lang="en-US" sz="2667" b="1" dirty="0">
              <a:solidFill>
                <a:srgbClr val="0A091B"/>
              </a:solidFill>
              <a:latin typeface="Roboto"/>
            </a:endParaRPr>
          </a:p>
        </p:txBody>
      </p:sp>
    </p:spTree>
    <p:extLst>
      <p:ext uri="{BB962C8B-B14F-4D97-AF65-F5344CB8AC3E}">
        <p14:creationId xmlns:p14="http://schemas.microsoft.com/office/powerpoint/2010/main" val="3883591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38D160D-145D-4E16-A604-3C8B25CAA798}"/>
              </a:ext>
            </a:extLst>
          </p:cNvPr>
          <p:cNvSpPr>
            <a:spLocks noGrp="1"/>
          </p:cNvSpPr>
          <p:nvPr>
            <p:ph type="title"/>
          </p:nvPr>
        </p:nvSpPr>
        <p:spPr>
          <a:xfrm>
            <a:off x="609600" y="533341"/>
            <a:ext cx="10511482" cy="507831"/>
          </a:xfrm>
        </p:spPr>
        <p:txBody>
          <a:bodyPr/>
          <a:lstStyle/>
          <a:p>
            <a:r>
              <a:rPr lang="en-US" dirty="0">
                <a:solidFill>
                  <a:srgbClr val="00B0F0"/>
                </a:solidFill>
              </a:rPr>
              <a:t>2.1 Use Async-Await or promises for async error handling</a:t>
            </a:r>
          </a:p>
        </p:txBody>
      </p:sp>
      <p:sp>
        <p:nvSpPr>
          <p:cNvPr id="11" name="TextBox 10">
            <a:extLst>
              <a:ext uri="{FF2B5EF4-FFF2-40B4-BE49-F238E27FC236}">
                <a16:creationId xmlns:a16="http://schemas.microsoft.com/office/drawing/2014/main" id="{98D716A2-D6F0-4778-803C-F6E2FFAEFC6A}"/>
              </a:ext>
            </a:extLst>
          </p:cNvPr>
          <p:cNvSpPr txBox="1"/>
          <p:nvPr/>
        </p:nvSpPr>
        <p:spPr>
          <a:xfrm>
            <a:off x="609600" y="1461651"/>
            <a:ext cx="11154033" cy="4771114"/>
          </a:xfrm>
          <a:prstGeom prst="rect">
            <a:avLst/>
          </a:prstGeom>
          <a:noFill/>
        </p:spPr>
        <p:txBody>
          <a:bodyPr wrap="square" rtlCol="0">
            <a:spAutoFit/>
          </a:bodyPr>
          <a:lstStyle/>
          <a:p>
            <a:pPr defTabSz="914446">
              <a:defRPr/>
            </a:pPr>
            <a:r>
              <a:rPr lang="en-US" sz="3200" b="1" dirty="0">
                <a:solidFill>
                  <a:srgbClr val="0A091B"/>
                </a:solidFill>
                <a:latin typeface="Roboto"/>
              </a:rPr>
              <a:t>TL;DR: </a:t>
            </a:r>
            <a:r>
              <a:rPr lang="en-US" sz="2667" dirty="0">
                <a:solidFill>
                  <a:srgbClr val="0A091B"/>
                </a:solidFill>
                <a:latin typeface="Roboto"/>
              </a:rPr>
              <a:t>Handling async errors in callback style is probably the fastest way to hell (</a:t>
            </a:r>
            <a:r>
              <a:rPr lang="en-US" sz="2667" dirty="0" err="1">
                <a:solidFill>
                  <a:srgbClr val="0A091B"/>
                </a:solidFill>
                <a:latin typeface="Roboto"/>
              </a:rPr>
              <a:t>a.k.a</a:t>
            </a:r>
            <a:r>
              <a:rPr lang="en-US" sz="2667" dirty="0">
                <a:solidFill>
                  <a:srgbClr val="0A091B"/>
                </a:solidFill>
                <a:latin typeface="Roboto"/>
              </a:rPr>
              <a:t> the pyramid of doom). The best gift you can give to your code is using a reputable promise library or async-await instead which enables a much more compact and familiar code syntax like try-catch</a:t>
            </a:r>
          </a:p>
          <a:p>
            <a:pPr defTabSz="914446">
              <a:defRPr/>
            </a:pPr>
            <a:endParaRPr lang="en-US" sz="2667" b="1" dirty="0">
              <a:solidFill>
                <a:srgbClr val="0A091B"/>
              </a:solidFill>
              <a:latin typeface="Roboto"/>
            </a:endParaRPr>
          </a:p>
          <a:p>
            <a:pPr defTabSz="914446">
              <a:defRPr/>
            </a:pPr>
            <a:r>
              <a:rPr lang="en-US" sz="3200" b="1" dirty="0">
                <a:solidFill>
                  <a:srgbClr val="0A091B"/>
                </a:solidFill>
                <a:latin typeface="Roboto"/>
              </a:rPr>
              <a:t>Otherwise:</a:t>
            </a:r>
            <a:r>
              <a:rPr lang="en-US" sz="3200" dirty="0">
                <a:solidFill>
                  <a:srgbClr val="0A091B"/>
                </a:solidFill>
                <a:latin typeface="Roboto"/>
              </a:rPr>
              <a:t> </a:t>
            </a:r>
            <a:r>
              <a:rPr lang="en-US" sz="2667" dirty="0">
                <a:solidFill>
                  <a:srgbClr val="0A091B"/>
                </a:solidFill>
                <a:latin typeface="Roboto"/>
              </a:rPr>
              <a:t>Node.js callback style, function(err, response), is a promising way to un-maintainable code due to the mix of error handling with casual code, excessive nesting and awkward coding patterns</a:t>
            </a:r>
          </a:p>
          <a:p>
            <a:pPr defTabSz="914446">
              <a:defRPr/>
            </a:pPr>
            <a:endParaRPr lang="en-US" sz="2667" dirty="0">
              <a:solidFill>
                <a:srgbClr val="0A091B"/>
              </a:solidFill>
              <a:latin typeface="Roboto"/>
            </a:endParaRPr>
          </a:p>
          <a:p>
            <a:pPr defTabSz="914446">
              <a:defRPr/>
            </a:pPr>
            <a:endParaRPr lang="en-US" sz="2667" b="1" dirty="0">
              <a:solidFill>
                <a:srgbClr val="0A091B"/>
              </a:solidFill>
              <a:latin typeface="Roboto"/>
            </a:endParaRPr>
          </a:p>
        </p:txBody>
      </p:sp>
    </p:spTree>
    <p:extLst>
      <p:ext uri="{BB962C8B-B14F-4D97-AF65-F5344CB8AC3E}">
        <p14:creationId xmlns:p14="http://schemas.microsoft.com/office/powerpoint/2010/main" val="3685509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38D160D-145D-4E16-A604-3C8B25CAA798}"/>
              </a:ext>
            </a:extLst>
          </p:cNvPr>
          <p:cNvSpPr>
            <a:spLocks noGrp="1"/>
          </p:cNvSpPr>
          <p:nvPr>
            <p:ph type="title"/>
          </p:nvPr>
        </p:nvSpPr>
        <p:spPr>
          <a:xfrm>
            <a:off x="609600" y="533341"/>
            <a:ext cx="10511482" cy="507831"/>
          </a:xfrm>
        </p:spPr>
        <p:txBody>
          <a:bodyPr/>
          <a:lstStyle/>
          <a:p>
            <a:r>
              <a:rPr lang="en-US" dirty="0">
                <a:solidFill>
                  <a:srgbClr val="00B0F0"/>
                </a:solidFill>
              </a:rPr>
              <a:t>2.1 Use Async-Await or promises for async error handling</a:t>
            </a:r>
          </a:p>
        </p:txBody>
      </p:sp>
      <p:sp>
        <p:nvSpPr>
          <p:cNvPr id="11" name="TextBox 10">
            <a:extLst>
              <a:ext uri="{FF2B5EF4-FFF2-40B4-BE49-F238E27FC236}">
                <a16:creationId xmlns:a16="http://schemas.microsoft.com/office/drawing/2014/main" id="{98D716A2-D6F0-4778-803C-F6E2FFAEFC6A}"/>
              </a:ext>
            </a:extLst>
          </p:cNvPr>
          <p:cNvSpPr txBox="1"/>
          <p:nvPr/>
        </p:nvSpPr>
        <p:spPr>
          <a:xfrm>
            <a:off x="609600" y="1824116"/>
            <a:ext cx="11154033" cy="4360681"/>
          </a:xfrm>
          <a:prstGeom prst="rect">
            <a:avLst/>
          </a:prstGeom>
          <a:noFill/>
        </p:spPr>
        <p:txBody>
          <a:bodyPr wrap="square" rtlCol="0">
            <a:spAutoFit/>
          </a:bodyPr>
          <a:lstStyle/>
          <a:p>
            <a:pPr defTabSz="914446">
              <a:defRPr/>
            </a:pPr>
            <a:r>
              <a:rPr lang="en-US" sz="3200" b="1" dirty="0">
                <a:solidFill>
                  <a:srgbClr val="0A091B"/>
                </a:solidFill>
                <a:latin typeface="Roboto"/>
              </a:rPr>
              <a:t>One Paragraph Explainer</a:t>
            </a:r>
          </a:p>
          <a:p>
            <a:pPr defTabSz="914446">
              <a:defRPr/>
            </a:pPr>
            <a:endParaRPr lang="en-US" sz="3200" b="1" dirty="0">
              <a:solidFill>
                <a:srgbClr val="0A091B"/>
              </a:solidFill>
              <a:latin typeface="Roboto"/>
            </a:endParaRPr>
          </a:p>
          <a:p>
            <a:pPr defTabSz="914446">
              <a:defRPr/>
            </a:pPr>
            <a:r>
              <a:rPr lang="en-US" sz="2667" dirty="0">
                <a:solidFill>
                  <a:srgbClr val="0A091B"/>
                </a:solidFill>
                <a:latin typeface="Roboto"/>
              </a:rPr>
              <a:t>Callbacks don’t scale well since most programmers are not familiar with them. They force to check errors all over, deal with nasty code nesting and make it difficult to reason about the code flow. Promise libraries like </a:t>
            </a:r>
            <a:r>
              <a:rPr lang="en-US" sz="2667" dirty="0" err="1">
                <a:solidFill>
                  <a:srgbClr val="0A091B"/>
                </a:solidFill>
                <a:latin typeface="Roboto"/>
              </a:rPr>
              <a:t>BlueBird</a:t>
            </a:r>
            <a:r>
              <a:rPr lang="en-US" sz="2667" dirty="0">
                <a:solidFill>
                  <a:srgbClr val="0A091B"/>
                </a:solidFill>
                <a:latin typeface="Roboto"/>
              </a:rPr>
              <a:t>, async, and Q pack a standard code style using RETURN and THROW to control the program flow. Specifically, they support the favorite try-catch error handling style which allows freeing the main code path from dealing with errors in every function</a:t>
            </a:r>
          </a:p>
          <a:p>
            <a:pPr defTabSz="914446">
              <a:defRPr/>
            </a:pPr>
            <a:endParaRPr lang="en-US" sz="2667" b="1" dirty="0">
              <a:solidFill>
                <a:srgbClr val="0A091B"/>
              </a:solidFill>
              <a:latin typeface="Roboto"/>
            </a:endParaRPr>
          </a:p>
        </p:txBody>
      </p:sp>
    </p:spTree>
    <p:extLst>
      <p:ext uri="{BB962C8B-B14F-4D97-AF65-F5344CB8AC3E}">
        <p14:creationId xmlns:p14="http://schemas.microsoft.com/office/powerpoint/2010/main" val="2332338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61160"/>
            <a:ext cx="12192000" cy="4732020"/>
          </a:xfrm>
          <a:prstGeom prst="rect">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defTabSz="914446"/>
            <a:endParaRPr lang="uk-UA" sz="1867" dirty="0">
              <a:solidFill>
                <a:srgbClr val="F2F2F5"/>
              </a:solidFill>
              <a:latin typeface="Roboto"/>
            </a:endParaRPr>
          </a:p>
        </p:txBody>
      </p:sp>
      <p:sp>
        <p:nvSpPr>
          <p:cNvPr id="7" name="Title 6"/>
          <p:cNvSpPr>
            <a:spLocks noGrp="1"/>
          </p:cNvSpPr>
          <p:nvPr>
            <p:ph type="title"/>
          </p:nvPr>
        </p:nvSpPr>
        <p:spPr>
          <a:xfrm>
            <a:off x="607203" y="177423"/>
            <a:ext cx="8124905" cy="923330"/>
          </a:xfrm>
        </p:spPr>
        <p:txBody>
          <a:bodyPr/>
          <a:lstStyle/>
          <a:p>
            <a:br>
              <a:rPr lang="en-US" dirty="0"/>
            </a:br>
            <a:r>
              <a:rPr lang="en-US" dirty="0"/>
              <a:t>Code Example – using promises to catch errors</a:t>
            </a:r>
            <a:endParaRPr lang="uk-UA" dirty="0">
              <a:solidFill>
                <a:schemeClr val="accent1"/>
              </a:solidFill>
            </a:endParaRPr>
          </a:p>
        </p:txBody>
      </p:sp>
      <p:grpSp>
        <p:nvGrpSpPr>
          <p:cNvPr id="8" name="Group 7">
            <a:extLst>
              <a:ext uri="{FF2B5EF4-FFF2-40B4-BE49-F238E27FC236}">
                <a16:creationId xmlns:a16="http://schemas.microsoft.com/office/drawing/2014/main" id="{98671352-A194-4275-8038-B137DD925AD9}"/>
              </a:ext>
            </a:extLst>
          </p:cNvPr>
          <p:cNvGrpSpPr/>
          <p:nvPr/>
        </p:nvGrpSpPr>
        <p:grpSpPr>
          <a:xfrm>
            <a:off x="607203" y="1661160"/>
            <a:ext cx="825500" cy="825500"/>
            <a:chOff x="9565997" y="2838450"/>
            <a:chExt cx="1238250" cy="1238250"/>
          </a:xfrm>
        </p:grpSpPr>
        <p:sp>
          <p:nvSpPr>
            <p:cNvPr id="11" name="Oval 10">
              <a:extLst>
                <a:ext uri="{FF2B5EF4-FFF2-40B4-BE49-F238E27FC236}">
                  <a16:creationId xmlns:a16="http://schemas.microsoft.com/office/drawing/2014/main" id="{352125C3-D780-48C8-8F34-C7A261BA896A}"/>
                </a:ext>
              </a:extLst>
            </p:cNvPr>
            <p:cNvSpPr/>
            <p:nvPr/>
          </p:nvSpPr>
          <p:spPr>
            <a:xfrm>
              <a:off x="9565997" y="2838450"/>
              <a:ext cx="1238250" cy="12382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uk-UA">
                <a:solidFill>
                  <a:srgbClr val="F2F2F5"/>
                </a:solidFill>
                <a:latin typeface="Roboto"/>
              </a:endParaRPr>
            </a:p>
          </p:txBody>
        </p:sp>
        <p:sp>
          <p:nvSpPr>
            <p:cNvPr id="12" name="Freeform 27">
              <a:extLst>
                <a:ext uri="{FF2B5EF4-FFF2-40B4-BE49-F238E27FC236}">
                  <a16:creationId xmlns:a16="http://schemas.microsoft.com/office/drawing/2014/main" id="{77C86C7E-9CF6-4612-BA5F-F983FF79FE9C}"/>
                </a:ext>
              </a:extLst>
            </p:cNvPr>
            <p:cNvSpPr>
              <a:spLocks noEditPoints="1"/>
            </p:cNvSpPr>
            <p:nvPr/>
          </p:nvSpPr>
          <p:spPr bwMode="auto">
            <a:xfrm>
              <a:off x="9926675" y="3143248"/>
              <a:ext cx="516894" cy="628654"/>
            </a:xfrm>
            <a:custGeom>
              <a:avLst/>
              <a:gdLst>
                <a:gd name="T0" fmla="*/ 28 w 144"/>
                <a:gd name="T1" fmla="*/ 88 h 176"/>
                <a:gd name="T2" fmla="*/ 76 w 144"/>
                <a:gd name="T3" fmla="*/ 88 h 176"/>
                <a:gd name="T4" fmla="*/ 80 w 144"/>
                <a:gd name="T5" fmla="*/ 84 h 176"/>
                <a:gd name="T6" fmla="*/ 76 w 144"/>
                <a:gd name="T7" fmla="*/ 80 h 176"/>
                <a:gd name="T8" fmla="*/ 28 w 144"/>
                <a:gd name="T9" fmla="*/ 80 h 176"/>
                <a:gd name="T10" fmla="*/ 24 w 144"/>
                <a:gd name="T11" fmla="*/ 84 h 176"/>
                <a:gd name="T12" fmla="*/ 28 w 144"/>
                <a:gd name="T13" fmla="*/ 88 h 176"/>
                <a:gd name="T14" fmla="*/ 28 w 144"/>
                <a:gd name="T15" fmla="*/ 112 h 176"/>
                <a:gd name="T16" fmla="*/ 116 w 144"/>
                <a:gd name="T17" fmla="*/ 112 h 176"/>
                <a:gd name="T18" fmla="*/ 120 w 144"/>
                <a:gd name="T19" fmla="*/ 108 h 176"/>
                <a:gd name="T20" fmla="*/ 116 w 144"/>
                <a:gd name="T21" fmla="*/ 104 h 176"/>
                <a:gd name="T22" fmla="*/ 28 w 144"/>
                <a:gd name="T23" fmla="*/ 104 h 176"/>
                <a:gd name="T24" fmla="*/ 24 w 144"/>
                <a:gd name="T25" fmla="*/ 108 h 176"/>
                <a:gd name="T26" fmla="*/ 28 w 144"/>
                <a:gd name="T27" fmla="*/ 112 h 176"/>
                <a:gd name="T28" fmla="*/ 28 w 144"/>
                <a:gd name="T29" fmla="*/ 136 h 176"/>
                <a:gd name="T30" fmla="*/ 100 w 144"/>
                <a:gd name="T31" fmla="*/ 136 h 176"/>
                <a:gd name="T32" fmla="*/ 104 w 144"/>
                <a:gd name="T33" fmla="*/ 132 h 176"/>
                <a:gd name="T34" fmla="*/ 100 w 144"/>
                <a:gd name="T35" fmla="*/ 128 h 176"/>
                <a:gd name="T36" fmla="*/ 28 w 144"/>
                <a:gd name="T37" fmla="*/ 128 h 176"/>
                <a:gd name="T38" fmla="*/ 24 w 144"/>
                <a:gd name="T39" fmla="*/ 132 h 176"/>
                <a:gd name="T40" fmla="*/ 28 w 144"/>
                <a:gd name="T41" fmla="*/ 136 h 176"/>
                <a:gd name="T42" fmla="*/ 136 w 144"/>
                <a:gd name="T43" fmla="*/ 24 h 176"/>
                <a:gd name="T44" fmla="*/ 104 w 144"/>
                <a:gd name="T45" fmla="*/ 24 h 176"/>
                <a:gd name="T46" fmla="*/ 104 w 144"/>
                <a:gd name="T47" fmla="*/ 16 h 176"/>
                <a:gd name="T48" fmla="*/ 96 w 144"/>
                <a:gd name="T49" fmla="*/ 8 h 176"/>
                <a:gd name="T50" fmla="*/ 80 w 144"/>
                <a:gd name="T51" fmla="*/ 8 h 176"/>
                <a:gd name="T52" fmla="*/ 72 w 144"/>
                <a:gd name="T53" fmla="*/ 0 h 176"/>
                <a:gd name="T54" fmla="*/ 64 w 144"/>
                <a:gd name="T55" fmla="*/ 8 h 176"/>
                <a:gd name="T56" fmla="*/ 48 w 144"/>
                <a:gd name="T57" fmla="*/ 8 h 176"/>
                <a:gd name="T58" fmla="*/ 40 w 144"/>
                <a:gd name="T59" fmla="*/ 16 h 176"/>
                <a:gd name="T60" fmla="*/ 40 w 144"/>
                <a:gd name="T61" fmla="*/ 24 h 176"/>
                <a:gd name="T62" fmla="*/ 8 w 144"/>
                <a:gd name="T63" fmla="*/ 24 h 176"/>
                <a:gd name="T64" fmla="*/ 0 w 144"/>
                <a:gd name="T65" fmla="*/ 32 h 176"/>
                <a:gd name="T66" fmla="*/ 0 w 144"/>
                <a:gd name="T67" fmla="*/ 168 h 176"/>
                <a:gd name="T68" fmla="*/ 8 w 144"/>
                <a:gd name="T69" fmla="*/ 176 h 176"/>
                <a:gd name="T70" fmla="*/ 136 w 144"/>
                <a:gd name="T71" fmla="*/ 176 h 176"/>
                <a:gd name="T72" fmla="*/ 144 w 144"/>
                <a:gd name="T73" fmla="*/ 168 h 176"/>
                <a:gd name="T74" fmla="*/ 144 w 144"/>
                <a:gd name="T75" fmla="*/ 32 h 176"/>
                <a:gd name="T76" fmla="*/ 136 w 144"/>
                <a:gd name="T77" fmla="*/ 24 h 176"/>
                <a:gd name="T78" fmla="*/ 48 w 144"/>
                <a:gd name="T79" fmla="*/ 16 h 176"/>
                <a:gd name="T80" fmla="*/ 96 w 144"/>
                <a:gd name="T81" fmla="*/ 16 h 176"/>
                <a:gd name="T82" fmla="*/ 96 w 144"/>
                <a:gd name="T83" fmla="*/ 32 h 176"/>
                <a:gd name="T84" fmla="*/ 48 w 144"/>
                <a:gd name="T85" fmla="*/ 32 h 176"/>
                <a:gd name="T86" fmla="*/ 48 w 144"/>
                <a:gd name="T87" fmla="*/ 16 h 176"/>
                <a:gd name="T88" fmla="*/ 136 w 144"/>
                <a:gd name="T89" fmla="*/ 168 h 176"/>
                <a:gd name="T90" fmla="*/ 8 w 144"/>
                <a:gd name="T91" fmla="*/ 168 h 176"/>
                <a:gd name="T92" fmla="*/ 8 w 144"/>
                <a:gd name="T93" fmla="*/ 56 h 176"/>
                <a:gd name="T94" fmla="*/ 136 w 144"/>
                <a:gd name="T95" fmla="*/ 56 h 176"/>
                <a:gd name="T96" fmla="*/ 136 w 144"/>
                <a:gd name="T97" fmla="*/ 168 h 176"/>
                <a:gd name="T98" fmla="*/ 136 w 144"/>
                <a:gd name="T99" fmla="*/ 48 h 176"/>
                <a:gd name="T100" fmla="*/ 8 w 144"/>
                <a:gd name="T101" fmla="*/ 48 h 176"/>
                <a:gd name="T102" fmla="*/ 8 w 144"/>
                <a:gd name="T103" fmla="*/ 32 h 176"/>
                <a:gd name="T104" fmla="*/ 40 w 144"/>
                <a:gd name="T105" fmla="*/ 32 h 176"/>
                <a:gd name="T106" fmla="*/ 48 w 144"/>
                <a:gd name="T107" fmla="*/ 40 h 176"/>
                <a:gd name="T108" fmla="*/ 96 w 144"/>
                <a:gd name="T109" fmla="*/ 40 h 176"/>
                <a:gd name="T110" fmla="*/ 104 w 144"/>
                <a:gd name="T111" fmla="*/ 32 h 176"/>
                <a:gd name="T112" fmla="*/ 136 w 144"/>
                <a:gd name="T113" fmla="*/ 32 h 176"/>
                <a:gd name="T114" fmla="*/ 136 w 144"/>
                <a:gd name="T115"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4" h="176">
                  <a:moveTo>
                    <a:pt x="28" y="88"/>
                  </a:moveTo>
                  <a:cubicBezTo>
                    <a:pt x="76" y="88"/>
                    <a:pt x="76" y="88"/>
                    <a:pt x="76" y="88"/>
                  </a:cubicBezTo>
                  <a:cubicBezTo>
                    <a:pt x="78" y="88"/>
                    <a:pt x="80" y="86"/>
                    <a:pt x="80" y="84"/>
                  </a:cubicBezTo>
                  <a:cubicBezTo>
                    <a:pt x="80" y="82"/>
                    <a:pt x="78" y="80"/>
                    <a:pt x="76" y="80"/>
                  </a:cubicBezTo>
                  <a:cubicBezTo>
                    <a:pt x="28" y="80"/>
                    <a:pt x="28" y="80"/>
                    <a:pt x="28" y="80"/>
                  </a:cubicBezTo>
                  <a:cubicBezTo>
                    <a:pt x="26" y="80"/>
                    <a:pt x="24" y="82"/>
                    <a:pt x="24" y="84"/>
                  </a:cubicBezTo>
                  <a:cubicBezTo>
                    <a:pt x="24" y="86"/>
                    <a:pt x="26" y="88"/>
                    <a:pt x="28" y="88"/>
                  </a:cubicBezTo>
                  <a:moveTo>
                    <a:pt x="28" y="112"/>
                  </a:moveTo>
                  <a:cubicBezTo>
                    <a:pt x="116" y="112"/>
                    <a:pt x="116" y="112"/>
                    <a:pt x="116" y="112"/>
                  </a:cubicBezTo>
                  <a:cubicBezTo>
                    <a:pt x="118" y="112"/>
                    <a:pt x="120" y="110"/>
                    <a:pt x="120" y="108"/>
                  </a:cubicBezTo>
                  <a:cubicBezTo>
                    <a:pt x="120" y="106"/>
                    <a:pt x="118" y="104"/>
                    <a:pt x="116" y="104"/>
                  </a:cubicBezTo>
                  <a:cubicBezTo>
                    <a:pt x="28" y="104"/>
                    <a:pt x="28" y="104"/>
                    <a:pt x="28" y="104"/>
                  </a:cubicBezTo>
                  <a:cubicBezTo>
                    <a:pt x="26" y="104"/>
                    <a:pt x="24" y="106"/>
                    <a:pt x="24" y="108"/>
                  </a:cubicBezTo>
                  <a:cubicBezTo>
                    <a:pt x="24" y="110"/>
                    <a:pt x="26" y="112"/>
                    <a:pt x="28" y="112"/>
                  </a:cubicBezTo>
                  <a:moveTo>
                    <a:pt x="28" y="136"/>
                  </a:moveTo>
                  <a:cubicBezTo>
                    <a:pt x="100" y="136"/>
                    <a:pt x="100" y="136"/>
                    <a:pt x="100" y="136"/>
                  </a:cubicBezTo>
                  <a:cubicBezTo>
                    <a:pt x="102" y="136"/>
                    <a:pt x="104" y="134"/>
                    <a:pt x="104" y="132"/>
                  </a:cubicBezTo>
                  <a:cubicBezTo>
                    <a:pt x="104" y="130"/>
                    <a:pt x="102" y="128"/>
                    <a:pt x="100" y="128"/>
                  </a:cubicBezTo>
                  <a:cubicBezTo>
                    <a:pt x="28" y="128"/>
                    <a:pt x="28" y="128"/>
                    <a:pt x="28" y="128"/>
                  </a:cubicBezTo>
                  <a:cubicBezTo>
                    <a:pt x="26" y="128"/>
                    <a:pt x="24" y="130"/>
                    <a:pt x="24" y="132"/>
                  </a:cubicBezTo>
                  <a:cubicBezTo>
                    <a:pt x="24" y="134"/>
                    <a:pt x="26" y="136"/>
                    <a:pt x="28" y="136"/>
                  </a:cubicBezTo>
                  <a:moveTo>
                    <a:pt x="136" y="24"/>
                  </a:moveTo>
                  <a:cubicBezTo>
                    <a:pt x="104" y="24"/>
                    <a:pt x="104" y="24"/>
                    <a:pt x="104" y="24"/>
                  </a:cubicBezTo>
                  <a:cubicBezTo>
                    <a:pt x="104" y="16"/>
                    <a:pt x="104" y="16"/>
                    <a:pt x="104" y="16"/>
                  </a:cubicBezTo>
                  <a:cubicBezTo>
                    <a:pt x="104" y="12"/>
                    <a:pt x="100" y="8"/>
                    <a:pt x="96" y="8"/>
                  </a:cubicBezTo>
                  <a:cubicBezTo>
                    <a:pt x="80" y="8"/>
                    <a:pt x="80" y="8"/>
                    <a:pt x="80" y="8"/>
                  </a:cubicBezTo>
                  <a:cubicBezTo>
                    <a:pt x="80" y="4"/>
                    <a:pt x="76" y="0"/>
                    <a:pt x="72" y="0"/>
                  </a:cubicBezTo>
                  <a:cubicBezTo>
                    <a:pt x="68" y="0"/>
                    <a:pt x="64" y="4"/>
                    <a:pt x="64" y="8"/>
                  </a:cubicBezTo>
                  <a:cubicBezTo>
                    <a:pt x="48" y="8"/>
                    <a:pt x="48" y="8"/>
                    <a:pt x="48" y="8"/>
                  </a:cubicBezTo>
                  <a:cubicBezTo>
                    <a:pt x="44" y="8"/>
                    <a:pt x="40" y="12"/>
                    <a:pt x="40" y="16"/>
                  </a:cubicBezTo>
                  <a:cubicBezTo>
                    <a:pt x="40" y="24"/>
                    <a:pt x="40" y="24"/>
                    <a:pt x="40" y="24"/>
                  </a:cubicBezTo>
                  <a:cubicBezTo>
                    <a:pt x="8" y="24"/>
                    <a:pt x="8" y="24"/>
                    <a:pt x="8" y="24"/>
                  </a:cubicBezTo>
                  <a:cubicBezTo>
                    <a:pt x="4" y="24"/>
                    <a:pt x="0" y="28"/>
                    <a:pt x="0" y="32"/>
                  </a:cubicBezTo>
                  <a:cubicBezTo>
                    <a:pt x="0" y="168"/>
                    <a:pt x="0" y="168"/>
                    <a:pt x="0" y="168"/>
                  </a:cubicBezTo>
                  <a:cubicBezTo>
                    <a:pt x="0" y="172"/>
                    <a:pt x="4" y="176"/>
                    <a:pt x="8" y="176"/>
                  </a:cubicBezTo>
                  <a:cubicBezTo>
                    <a:pt x="136" y="176"/>
                    <a:pt x="136" y="176"/>
                    <a:pt x="136" y="176"/>
                  </a:cubicBezTo>
                  <a:cubicBezTo>
                    <a:pt x="140" y="176"/>
                    <a:pt x="144" y="172"/>
                    <a:pt x="144" y="168"/>
                  </a:cubicBezTo>
                  <a:cubicBezTo>
                    <a:pt x="144" y="32"/>
                    <a:pt x="144" y="32"/>
                    <a:pt x="144" y="32"/>
                  </a:cubicBezTo>
                  <a:cubicBezTo>
                    <a:pt x="144" y="28"/>
                    <a:pt x="140" y="24"/>
                    <a:pt x="136" y="24"/>
                  </a:cubicBezTo>
                  <a:moveTo>
                    <a:pt x="48" y="16"/>
                  </a:moveTo>
                  <a:cubicBezTo>
                    <a:pt x="96" y="16"/>
                    <a:pt x="96" y="16"/>
                    <a:pt x="96" y="16"/>
                  </a:cubicBezTo>
                  <a:cubicBezTo>
                    <a:pt x="96" y="32"/>
                    <a:pt x="96" y="32"/>
                    <a:pt x="96" y="32"/>
                  </a:cubicBezTo>
                  <a:cubicBezTo>
                    <a:pt x="48" y="32"/>
                    <a:pt x="48" y="32"/>
                    <a:pt x="48" y="32"/>
                  </a:cubicBezTo>
                  <a:lnTo>
                    <a:pt x="48" y="16"/>
                  </a:lnTo>
                  <a:close/>
                  <a:moveTo>
                    <a:pt x="136" y="168"/>
                  </a:moveTo>
                  <a:cubicBezTo>
                    <a:pt x="8" y="168"/>
                    <a:pt x="8" y="168"/>
                    <a:pt x="8" y="168"/>
                  </a:cubicBezTo>
                  <a:cubicBezTo>
                    <a:pt x="8" y="56"/>
                    <a:pt x="8" y="56"/>
                    <a:pt x="8" y="56"/>
                  </a:cubicBezTo>
                  <a:cubicBezTo>
                    <a:pt x="136" y="56"/>
                    <a:pt x="136" y="56"/>
                    <a:pt x="136" y="56"/>
                  </a:cubicBezTo>
                  <a:lnTo>
                    <a:pt x="136" y="168"/>
                  </a:lnTo>
                  <a:close/>
                  <a:moveTo>
                    <a:pt x="136" y="48"/>
                  </a:moveTo>
                  <a:cubicBezTo>
                    <a:pt x="8" y="48"/>
                    <a:pt x="8" y="48"/>
                    <a:pt x="8" y="48"/>
                  </a:cubicBezTo>
                  <a:cubicBezTo>
                    <a:pt x="8" y="32"/>
                    <a:pt x="8" y="32"/>
                    <a:pt x="8" y="32"/>
                  </a:cubicBezTo>
                  <a:cubicBezTo>
                    <a:pt x="40" y="32"/>
                    <a:pt x="40" y="32"/>
                    <a:pt x="40" y="32"/>
                  </a:cubicBezTo>
                  <a:cubicBezTo>
                    <a:pt x="40" y="36"/>
                    <a:pt x="44" y="40"/>
                    <a:pt x="48" y="40"/>
                  </a:cubicBezTo>
                  <a:cubicBezTo>
                    <a:pt x="96" y="40"/>
                    <a:pt x="96" y="40"/>
                    <a:pt x="96" y="40"/>
                  </a:cubicBezTo>
                  <a:cubicBezTo>
                    <a:pt x="100" y="40"/>
                    <a:pt x="104" y="36"/>
                    <a:pt x="104" y="32"/>
                  </a:cubicBezTo>
                  <a:cubicBezTo>
                    <a:pt x="136" y="32"/>
                    <a:pt x="136" y="32"/>
                    <a:pt x="136" y="32"/>
                  </a:cubicBezTo>
                  <a:lnTo>
                    <a:pt x="136" y="48"/>
                  </a:lnTo>
                  <a:close/>
                </a:path>
              </a:pathLst>
            </a:custGeom>
            <a:solidFill>
              <a:schemeClr val="bg1"/>
            </a:solidFill>
            <a:ln>
              <a:noFill/>
            </a:ln>
          </p:spPr>
          <p:txBody>
            <a:bodyPr vert="horz" wrap="square" lIns="60960" tIns="30480" rIns="60960" bIns="30480" numCol="1" anchor="t" anchorCtr="0" compatLnSpc="1">
              <a:prstTxWarp prst="textNoShape">
                <a:avLst/>
              </a:prstTxWarp>
            </a:bodyPr>
            <a:lstStyle/>
            <a:p>
              <a:pPr defTabSz="914446"/>
              <a:endParaRPr lang="uk-UA">
                <a:solidFill>
                  <a:srgbClr val="0A091B"/>
                </a:solidFill>
                <a:latin typeface="Roboto"/>
              </a:endParaRPr>
            </a:p>
          </p:txBody>
        </p:sp>
      </p:grpSp>
      <p:sp>
        <p:nvSpPr>
          <p:cNvPr id="3" name="Rectangle 1">
            <a:extLst>
              <a:ext uri="{FF2B5EF4-FFF2-40B4-BE49-F238E27FC236}">
                <a16:creationId xmlns:a16="http://schemas.microsoft.com/office/drawing/2014/main" id="{713BF653-E4DB-4753-B16C-F20D52269D80}"/>
              </a:ext>
            </a:extLst>
          </p:cNvPr>
          <p:cNvSpPr>
            <a:spLocks noChangeArrowheads="1"/>
          </p:cNvSpPr>
          <p:nvPr/>
        </p:nvSpPr>
        <p:spPr bwMode="auto">
          <a:xfrm>
            <a:off x="607203" y="3144836"/>
            <a:ext cx="3838832" cy="2052165"/>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0960" tIns="0" rIns="60960" bIns="0" numCol="1" anchor="ctr" anchorCtr="0" compatLnSpc="1">
            <a:prstTxWarp prst="textNoShape">
              <a:avLst/>
            </a:prstTxWarp>
            <a:spAutoFit/>
          </a:bodyPr>
          <a:lstStyle/>
          <a:p>
            <a:pPr defTabSz="609630" eaLnBrk="0" fontAlgn="base" hangingPunct="0">
              <a:spcBef>
                <a:spcPct val="0"/>
              </a:spcBef>
              <a:spcAft>
                <a:spcPct val="0"/>
              </a:spcAft>
            </a:pPr>
            <a:r>
              <a:rPr lang="en-US" altLang="en-US" sz="2667" dirty="0" err="1">
                <a:solidFill>
                  <a:srgbClr val="6F42C1"/>
                </a:solidFill>
                <a:latin typeface="SFMono-Regular"/>
              </a:rPr>
              <a:t>doWork</a:t>
            </a:r>
            <a:r>
              <a:rPr lang="en-US" altLang="en-US" sz="2667" dirty="0">
                <a:solidFill>
                  <a:srgbClr val="24292E"/>
                </a:solidFill>
                <a:latin typeface="SFMono-Regular"/>
              </a:rPr>
              <a:t>() .</a:t>
            </a:r>
            <a:r>
              <a:rPr lang="en-US" altLang="en-US" sz="2667" dirty="0">
                <a:solidFill>
                  <a:srgbClr val="005CC5"/>
                </a:solidFill>
                <a:latin typeface="SFMono-Regular"/>
              </a:rPr>
              <a:t>then</a:t>
            </a:r>
            <a:r>
              <a:rPr lang="en-US" altLang="en-US" sz="2667" dirty="0">
                <a:solidFill>
                  <a:srgbClr val="24292E"/>
                </a:solidFill>
                <a:latin typeface="SFMono-Regular"/>
              </a:rPr>
              <a:t>(</a:t>
            </a:r>
            <a:r>
              <a:rPr lang="en-US" altLang="en-US" sz="2667" dirty="0" err="1">
                <a:solidFill>
                  <a:srgbClr val="24292E"/>
                </a:solidFill>
                <a:latin typeface="SFMono-Regular"/>
              </a:rPr>
              <a:t>doWork</a:t>
            </a:r>
            <a:r>
              <a:rPr lang="en-US" altLang="en-US" sz="2667" dirty="0">
                <a:solidFill>
                  <a:srgbClr val="24292E"/>
                </a:solidFill>
                <a:latin typeface="SFMono-Regular"/>
              </a:rPr>
              <a:t>) .</a:t>
            </a:r>
            <a:r>
              <a:rPr lang="en-US" altLang="en-US" sz="2667" dirty="0">
                <a:solidFill>
                  <a:srgbClr val="005CC5"/>
                </a:solidFill>
                <a:latin typeface="SFMono-Regular"/>
              </a:rPr>
              <a:t>then</a:t>
            </a:r>
            <a:r>
              <a:rPr lang="en-US" altLang="en-US" sz="2667" dirty="0">
                <a:solidFill>
                  <a:srgbClr val="24292E"/>
                </a:solidFill>
                <a:latin typeface="SFMono-Regular"/>
              </a:rPr>
              <a:t>(</a:t>
            </a:r>
            <a:r>
              <a:rPr lang="en-US" altLang="en-US" sz="2667" dirty="0" err="1">
                <a:solidFill>
                  <a:srgbClr val="24292E"/>
                </a:solidFill>
                <a:latin typeface="SFMono-Regular"/>
              </a:rPr>
              <a:t>doOtherWork</a:t>
            </a:r>
            <a:r>
              <a:rPr lang="en-US" altLang="en-US" sz="2667" dirty="0">
                <a:solidFill>
                  <a:srgbClr val="24292E"/>
                </a:solidFill>
                <a:latin typeface="SFMono-Regular"/>
              </a:rPr>
              <a:t>) .</a:t>
            </a:r>
            <a:r>
              <a:rPr lang="en-US" altLang="en-US" sz="2667" dirty="0">
                <a:solidFill>
                  <a:srgbClr val="005CC5"/>
                </a:solidFill>
                <a:latin typeface="SFMono-Regular"/>
              </a:rPr>
              <a:t>then</a:t>
            </a:r>
            <a:r>
              <a:rPr lang="en-US" altLang="en-US" sz="2667" dirty="0">
                <a:solidFill>
                  <a:srgbClr val="24292E"/>
                </a:solidFill>
                <a:latin typeface="SFMono-Regular"/>
              </a:rPr>
              <a:t>((result) </a:t>
            </a:r>
            <a:r>
              <a:rPr lang="en-US" altLang="en-US" sz="2667" dirty="0">
                <a:solidFill>
                  <a:srgbClr val="D73A49"/>
                </a:solidFill>
                <a:latin typeface="SFMono-Regular"/>
              </a:rPr>
              <a:t>=&gt;</a:t>
            </a:r>
            <a:r>
              <a:rPr lang="en-US" altLang="en-US" sz="2667" dirty="0">
                <a:solidFill>
                  <a:srgbClr val="24292E"/>
                </a:solidFill>
                <a:latin typeface="SFMono-Regular"/>
              </a:rPr>
              <a:t> </a:t>
            </a:r>
            <a:r>
              <a:rPr lang="en-US" altLang="en-US" sz="2667" dirty="0" err="1">
                <a:solidFill>
                  <a:srgbClr val="24292E"/>
                </a:solidFill>
                <a:latin typeface="SFMono-Regular"/>
              </a:rPr>
              <a:t>doWork</a:t>
            </a:r>
            <a:r>
              <a:rPr lang="en-US" altLang="en-US" sz="2667" dirty="0">
                <a:solidFill>
                  <a:srgbClr val="24292E"/>
                </a:solidFill>
                <a:latin typeface="SFMono-Regular"/>
              </a:rPr>
              <a:t>) .</a:t>
            </a:r>
            <a:r>
              <a:rPr lang="en-US" altLang="en-US" sz="2667" dirty="0">
                <a:solidFill>
                  <a:srgbClr val="005CC5"/>
                </a:solidFill>
                <a:latin typeface="SFMono-Regular"/>
              </a:rPr>
              <a:t>catch</a:t>
            </a:r>
            <a:r>
              <a:rPr lang="en-US" altLang="en-US" sz="2667" dirty="0">
                <a:solidFill>
                  <a:srgbClr val="24292E"/>
                </a:solidFill>
                <a:latin typeface="SFMono-Regular"/>
              </a:rPr>
              <a:t>((error) </a:t>
            </a:r>
            <a:r>
              <a:rPr lang="en-US" altLang="en-US" sz="2667" dirty="0">
                <a:solidFill>
                  <a:srgbClr val="D73A49"/>
                </a:solidFill>
                <a:latin typeface="SFMono-Regular"/>
              </a:rPr>
              <a:t>=&gt;</a:t>
            </a:r>
            <a:r>
              <a:rPr lang="en-US" altLang="en-US" sz="2667" dirty="0">
                <a:solidFill>
                  <a:srgbClr val="24292E"/>
                </a:solidFill>
                <a:latin typeface="SFMono-Regular"/>
              </a:rPr>
              <a:t> {</a:t>
            </a:r>
            <a:r>
              <a:rPr lang="en-US" altLang="en-US" sz="2667" dirty="0">
                <a:solidFill>
                  <a:srgbClr val="D73A49"/>
                </a:solidFill>
                <a:latin typeface="SFMono-Regular"/>
              </a:rPr>
              <a:t>throw</a:t>
            </a:r>
            <a:r>
              <a:rPr lang="en-US" altLang="en-US" sz="2667" dirty="0">
                <a:solidFill>
                  <a:srgbClr val="24292E"/>
                </a:solidFill>
                <a:latin typeface="SFMono-Regular"/>
              </a:rPr>
              <a:t> error;}) .</a:t>
            </a:r>
            <a:r>
              <a:rPr lang="en-US" altLang="en-US" sz="2667" dirty="0">
                <a:solidFill>
                  <a:srgbClr val="005CC5"/>
                </a:solidFill>
                <a:latin typeface="SFMono-Regular"/>
              </a:rPr>
              <a:t>then</a:t>
            </a:r>
            <a:r>
              <a:rPr lang="en-US" altLang="en-US" sz="2667" dirty="0">
                <a:solidFill>
                  <a:srgbClr val="24292E"/>
                </a:solidFill>
                <a:latin typeface="SFMono-Regular"/>
              </a:rPr>
              <a:t>(verify);</a:t>
            </a:r>
            <a:r>
              <a:rPr lang="en-US" altLang="en-US" sz="2667" dirty="0">
                <a:solidFill>
                  <a:srgbClr val="0A091B"/>
                </a:solidFill>
                <a:latin typeface="Roboto"/>
              </a:rPr>
              <a:t> </a:t>
            </a:r>
            <a:endParaRPr lang="en-US" altLang="en-US" sz="2667" dirty="0">
              <a:solidFill>
                <a:srgbClr val="0A091B"/>
              </a:solidFill>
              <a:latin typeface="Arial" panose="020B0604020202020204" pitchFamily="34" charset="0"/>
            </a:endParaRPr>
          </a:p>
        </p:txBody>
      </p:sp>
    </p:spTree>
    <p:extLst>
      <p:ext uri="{BB962C8B-B14F-4D97-AF65-F5344CB8AC3E}">
        <p14:creationId xmlns:p14="http://schemas.microsoft.com/office/powerpoint/2010/main" val="3727826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GENARAL LAYOUTS">
  <a:themeElements>
    <a:clrScheme name="SIMPLICITY - Bright Blue">
      <a:dk1>
        <a:srgbClr val="0A091B"/>
      </a:dk1>
      <a:lt1>
        <a:srgbClr val="F2F2F5"/>
      </a:lt1>
      <a:dk2>
        <a:srgbClr val="858591"/>
      </a:dk2>
      <a:lt2>
        <a:srgbClr val="FFFFFF"/>
      </a:lt2>
      <a:accent1>
        <a:srgbClr val="00B0F0"/>
      </a:accent1>
      <a:accent2>
        <a:srgbClr val="C0C0C8"/>
      </a:accent2>
      <a:accent3>
        <a:srgbClr val="00B0F0"/>
      </a:accent3>
      <a:accent4>
        <a:srgbClr val="00B0F0"/>
      </a:accent4>
      <a:accent5>
        <a:srgbClr val="00B0F0"/>
      </a:accent5>
      <a:accent6>
        <a:srgbClr val="00B0F0"/>
      </a:accent6>
      <a:hlink>
        <a:srgbClr val="0084B4"/>
      </a:hlink>
      <a:folHlink>
        <a:srgbClr val="5CD3FF"/>
      </a:folHlink>
    </a:clrScheme>
    <a:fontScheme name="Simplicity - Roboto">
      <a:majorFont>
        <a:latin typeface="Roboto Condensed"/>
        <a:ea typeface=""/>
        <a:cs typeface=""/>
      </a:majorFont>
      <a:minorFont>
        <a:latin typeface="Robo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5400" cap="sq">
          <a:solidFill>
            <a:schemeClr val="accent2"/>
          </a:solidFill>
          <a:beve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a:solidFill>
              <a:schemeClr val="tx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776</Words>
  <Application>Microsoft Office PowerPoint</Application>
  <PresentationFormat>Widescreen</PresentationFormat>
  <Paragraphs>96</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Lato Semibold</vt:lpstr>
      <vt:lpstr>Roboto</vt:lpstr>
      <vt:lpstr>Roboto Condensed</vt:lpstr>
      <vt:lpstr>SFMono-Regular</vt:lpstr>
      <vt:lpstr>GENARAL LAYOUTS</vt:lpstr>
      <vt:lpstr>PowerPoint Presentation</vt:lpstr>
      <vt:lpstr>PowerPoint Presentation</vt:lpstr>
      <vt:lpstr>2.1 [Title]</vt:lpstr>
      <vt:lpstr>2.1 Use Async-Await or promises for async error handling</vt:lpstr>
      <vt:lpstr>2.1 Use Async-Await or promises for async error handling</vt:lpstr>
      <vt:lpstr> Code Example – using promises to catch errors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Yonii Goold</dc:creator>
  <cp:lastModifiedBy>Yonii Goold</cp:lastModifiedBy>
  <cp:revision>2</cp:revision>
  <dcterms:created xsi:type="dcterms:W3CDTF">2018-06-10T09:04:25Z</dcterms:created>
  <dcterms:modified xsi:type="dcterms:W3CDTF">2018-06-10T09:05:46Z</dcterms:modified>
</cp:coreProperties>
</file>