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475" r:id="rId2"/>
    <p:sldId id="476" r:id="rId3"/>
    <p:sldId id="477" r:id="rId4"/>
    <p:sldId id="547" r:id="rId5"/>
    <p:sldId id="548" r:id="rId6"/>
    <p:sldId id="549" r:id="rId7"/>
    <p:sldId id="550" r:id="rId8"/>
    <p:sldId id="551" r:id="rId9"/>
    <p:sldId id="552" r:id="rId10"/>
    <p:sldId id="554" r:id="rId11"/>
    <p:sldId id="553" r:id="rId12"/>
    <p:sldId id="555" r:id="rId13"/>
    <p:sldId id="556" r:id="rId14"/>
    <p:sldId id="559" r:id="rId15"/>
    <p:sldId id="557" r:id="rId16"/>
    <p:sldId id="558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>
        <p:scale>
          <a:sx n="80" d="100"/>
          <a:sy n="80" d="100"/>
        </p:scale>
        <p:origin x="-138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2490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0"/>
            <a:r>
              <a:rPr lang="en-US" noProof="0" smtClean="0"/>
              <a:t>Segundo nível</a:t>
            </a:r>
          </a:p>
          <a:p>
            <a:pPr lvl="0"/>
            <a:r>
              <a:rPr lang="en-US" noProof="0" smtClean="0"/>
              <a:t>Terceiro nível</a:t>
            </a:r>
          </a:p>
          <a:p>
            <a:pPr lvl="0"/>
            <a:r>
              <a:rPr lang="en-US" noProof="0" smtClean="0"/>
              <a:t>Quarto nível</a:t>
            </a:r>
          </a:p>
          <a:p>
            <a:pPr lvl="0"/>
            <a:r>
              <a:rPr lang="en-US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19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UNIFACS – Universidade Salvador	      Prof. Carlos Helano	Email:carloshelano@unifacs.br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379650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Quarto nível</a:t>
            </a:r>
          </a:p>
          <a:p>
            <a:pPr lvl="3"/>
            <a:endParaRPr lang="pt-BR" dirty="0" smtClean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 smtClean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www.unifacs.br</a:t>
            </a: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552" y="188640"/>
            <a:ext cx="864096" cy="91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c.ufmg.br/algoritmo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Estrutura de Dados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5" y="1382713"/>
            <a:ext cx="8354194" cy="1110183"/>
          </a:xfrm>
        </p:spPr>
        <p:txBody>
          <a:bodyPr/>
          <a:lstStyle/>
          <a:p>
            <a:r>
              <a:rPr lang="pt-BR" sz="2200" dirty="0" smtClean="0"/>
              <a:t>Uma árvore estritamente binária é uma árvore em que todos os nós têm 0 ou 2 filhos.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10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– Exemplos e Definições</a:t>
            </a:r>
            <a:endParaRPr lang="pt-BR" dirty="0"/>
          </a:p>
        </p:txBody>
      </p:sp>
      <p:grpSp>
        <p:nvGrpSpPr>
          <p:cNvPr id="6" name="Grupo 35"/>
          <p:cNvGrpSpPr/>
          <p:nvPr/>
        </p:nvGrpSpPr>
        <p:grpSpPr>
          <a:xfrm>
            <a:off x="3822106" y="2328920"/>
            <a:ext cx="2376264" cy="2592288"/>
            <a:chOff x="539552" y="2348880"/>
            <a:chExt cx="2376264" cy="2592288"/>
          </a:xfrm>
        </p:grpSpPr>
        <p:grpSp>
          <p:nvGrpSpPr>
            <p:cNvPr id="7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28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8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26" name="Elipse 2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9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24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10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22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11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20" name="Elipse 19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12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18" name="Elipse 17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13" name="Conector reto 12"/>
            <p:cNvCxnSpPr>
              <a:endCxn id="26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>
              <a:stCxn id="26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ector reto 15"/>
            <p:cNvCxnSpPr>
              <a:stCxn id="26" idx="5"/>
              <a:endCxn id="20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20" idx="3"/>
              <a:endCxn id="18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Elipse 29"/>
          <p:cNvSpPr/>
          <p:nvPr/>
        </p:nvSpPr>
        <p:spPr bwMode="auto">
          <a:xfrm>
            <a:off x="5358070" y="4487185"/>
            <a:ext cx="432048" cy="4320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30078" y="45473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  <p:cxnSp>
        <p:nvCxnSpPr>
          <p:cNvPr id="33" name="Conector reto 32"/>
          <p:cNvCxnSpPr>
            <a:stCxn id="20" idx="5"/>
            <a:endCxn id="30" idx="0"/>
          </p:cNvCxnSpPr>
          <p:nvPr/>
        </p:nvCxnSpPr>
        <p:spPr bwMode="auto">
          <a:xfrm>
            <a:off x="5198994" y="4137856"/>
            <a:ext cx="375100" cy="3493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aixaDeTexto 36"/>
          <p:cNvSpPr txBox="1"/>
          <p:nvPr/>
        </p:nvSpPr>
        <p:spPr>
          <a:xfrm>
            <a:off x="539552" y="5157192"/>
            <a:ext cx="7221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2n-1</a:t>
            </a:r>
            <a:r>
              <a:rPr lang="pt-BR" sz="2000" dirty="0" smtClean="0"/>
              <a:t> representa o número de nós em uma árvore estritamente binária</a:t>
            </a:r>
            <a:endParaRPr lang="pt-BR" sz="20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555776" y="5589240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Nós folha = 1,3,5,8       </a:t>
            </a:r>
          </a:p>
          <a:p>
            <a:r>
              <a:rPr lang="pt-BR" sz="2000" dirty="0" smtClean="0"/>
              <a:t>2.4 – 1 = 7 nós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678135"/>
          </a:xfrm>
        </p:spPr>
        <p:txBody>
          <a:bodyPr/>
          <a:lstStyle/>
          <a:p>
            <a:r>
              <a:rPr lang="pt-BR" dirty="0" smtClean="0"/>
              <a:t>Nível, Altura e Profundidade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11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– Exemplos e Definições</a:t>
            </a:r>
            <a:endParaRPr lang="pt-BR" dirty="0"/>
          </a:p>
        </p:txBody>
      </p:sp>
      <p:grpSp>
        <p:nvGrpSpPr>
          <p:cNvPr id="6" name="Grupo 35"/>
          <p:cNvGrpSpPr/>
          <p:nvPr/>
        </p:nvGrpSpPr>
        <p:grpSpPr>
          <a:xfrm>
            <a:off x="3390058" y="2750356"/>
            <a:ext cx="2376264" cy="2592288"/>
            <a:chOff x="539552" y="2348880"/>
            <a:chExt cx="2376264" cy="2592288"/>
          </a:xfrm>
        </p:grpSpPr>
        <p:grpSp>
          <p:nvGrpSpPr>
            <p:cNvPr id="7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28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8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26" name="Elipse 2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9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24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10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22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11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20" name="Elipse 19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12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18" name="Elipse 17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13" name="Conector reto 12"/>
            <p:cNvCxnSpPr>
              <a:endCxn id="26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>
              <a:stCxn id="26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ector reto 15"/>
            <p:cNvCxnSpPr>
              <a:stCxn id="26" idx="5"/>
              <a:endCxn id="20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20" idx="3"/>
              <a:endCxn id="18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Conector reto 30"/>
          <p:cNvCxnSpPr/>
          <p:nvPr/>
        </p:nvCxnSpPr>
        <p:spPr bwMode="auto">
          <a:xfrm>
            <a:off x="539552" y="3326420"/>
            <a:ext cx="669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/>
          <p:nvPr/>
        </p:nvCxnSpPr>
        <p:spPr bwMode="auto">
          <a:xfrm>
            <a:off x="549452" y="4096320"/>
            <a:ext cx="669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ctor reto 32"/>
          <p:cNvCxnSpPr/>
          <p:nvPr/>
        </p:nvCxnSpPr>
        <p:spPr bwMode="auto">
          <a:xfrm>
            <a:off x="559352" y="4794970"/>
            <a:ext cx="669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to 33"/>
          <p:cNvCxnSpPr/>
          <p:nvPr/>
        </p:nvCxnSpPr>
        <p:spPr bwMode="auto">
          <a:xfrm>
            <a:off x="547477" y="5459970"/>
            <a:ext cx="66967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CaixaDeTexto 34"/>
          <p:cNvSpPr txBox="1"/>
          <p:nvPr/>
        </p:nvSpPr>
        <p:spPr>
          <a:xfrm>
            <a:off x="539552" y="2956779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Nível 0        2</a:t>
            </a:r>
            <a:r>
              <a:rPr lang="pt-BR" sz="1800" baseline="30000" dirty="0" smtClean="0"/>
              <a:t>0</a:t>
            </a:r>
            <a:r>
              <a:rPr lang="pt-BR" sz="1800" dirty="0" smtClean="0"/>
              <a:t> = 1 nó  </a:t>
            </a:r>
            <a:endParaRPr lang="pt-BR" sz="1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37577" y="375042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Nível 1       2</a:t>
            </a:r>
            <a:r>
              <a:rPr lang="pt-BR" sz="1800" baseline="30000" dirty="0" smtClean="0"/>
              <a:t>1</a:t>
            </a:r>
            <a:r>
              <a:rPr lang="pt-BR" sz="1800" dirty="0" smtClean="0"/>
              <a:t> = 2 nós  </a:t>
            </a:r>
            <a:endParaRPr lang="pt-BR" sz="18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602" y="447282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Nível 2       2</a:t>
            </a:r>
            <a:r>
              <a:rPr lang="pt-BR" sz="1800" baseline="30000" dirty="0" smtClean="0"/>
              <a:t>2</a:t>
            </a:r>
            <a:r>
              <a:rPr lang="pt-BR" sz="1800" dirty="0" smtClean="0"/>
              <a:t> = 4 nós  </a:t>
            </a:r>
            <a:endParaRPr lang="pt-BR" sz="1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45502" y="515960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Nível 3      2</a:t>
            </a:r>
            <a:r>
              <a:rPr lang="pt-BR" sz="1800" baseline="30000" dirty="0" smtClean="0"/>
              <a:t>3</a:t>
            </a:r>
            <a:r>
              <a:rPr lang="pt-BR" sz="1800" dirty="0" smtClean="0"/>
              <a:t> = 8 nós  </a:t>
            </a:r>
            <a:endParaRPr lang="pt-BR" sz="18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1952" y="2076054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2</a:t>
            </a:r>
            <a:r>
              <a:rPr lang="pt-BR" sz="1800" baseline="30000" dirty="0" smtClean="0"/>
              <a:t>n</a:t>
            </a:r>
            <a:r>
              <a:rPr lang="pt-BR" sz="1800" dirty="0" smtClean="0"/>
              <a:t> , Representa o número máximo de nós em um determinado nível n </a:t>
            </a:r>
            <a:endParaRPr lang="pt-BR" sz="1800" dirty="0"/>
          </a:p>
        </p:txBody>
      </p:sp>
      <p:cxnSp>
        <p:nvCxnSpPr>
          <p:cNvPr id="41" name="Conector de seta reta 40"/>
          <p:cNvCxnSpPr/>
          <p:nvPr/>
        </p:nvCxnSpPr>
        <p:spPr bwMode="auto">
          <a:xfrm>
            <a:off x="6300192" y="2996952"/>
            <a:ext cx="0" cy="244827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CaixaDeTexto 41"/>
          <p:cNvSpPr txBox="1"/>
          <p:nvPr/>
        </p:nvSpPr>
        <p:spPr>
          <a:xfrm>
            <a:off x="5796136" y="261164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Altura = 3</a:t>
            </a:r>
            <a:endParaRPr lang="pt-BR" sz="1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39552" y="566124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Altura ou Profundidade de uma árvore é o nível do nó mais distante da raiz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2046287"/>
          </a:xfrm>
        </p:spPr>
        <p:txBody>
          <a:bodyPr/>
          <a:lstStyle/>
          <a:p>
            <a:r>
              <a:rPr lang="pt-BR" sz="2400" dirty="0" smtClean="0"/>
              <a:t>Uma árvore binária, cuja raiz armazena o elemento R, é denominada árvore de busca binária se :</a:t>
            </a:r>
          </a:p>
          <a:p>
            <a:pPr lvl="1"/>
            <a:r>
              <a:rPr lang="pt-BR" sz="1900" dirty="0" smtClean="0"/>
              <a:t>Todo elemento armazenado na sub-árvore esquerda é menor que R;</a:t>
            </a:r>
          </a:p>
          <a:p>
            <a:pPr lvl="1"/>
            <a:r>
              <a:rPr lang="pt-BR" sz="1900" dirty="0" smtClean="0"/>
              <a:t>Todo elemento armazenado na sub-árvore direita é maior que R;</a:t>
            </a:r>
          </a:p>
          <a:p>
            <a:pPr lvl="1"/>
            <a:r>
              <a:rPr lang="pt-BR" sz="1900" dirty="0" smtClean="0"/>
              <a:t>As sub-árvores direita e esquerda também são árvores de busca binária.</a:t>
            </a:r>
            <a:endParaRPr lang="pt-BR" sz="1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12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611560" y="3570742"/>
            <a:ext cx="2808312" cy="1872208"/>
            <a:chOff x="611560" y="3356992"/>
            <a:chExt cx="2808312" cy="1872208"/>
          </a:xfrm>
        </p:grpSpPr>
        <p:grpSp>
          <p:nvGrpSpPr>
            <p:cNvPr id="6" name="Grupo 35"/>
            <p:cNvGrpSpPr/>
            <p:nvPr/>
          </p:nvGrpSpPr>
          <p:grpSpPr>
            <a:xfrm>
              <a:off x="611560" y="3356992"/>
              <a:ext cx="2376264" cy="1872208"/>
              <a:chOff x="539552" y="2348880"/>
              <a:chExt cx="2376264" cy="1872208"/>
            </a:xfrm>
          </p:grpSpPr>
          <p:grpSp>
            <p:nvGrpSpPr>
              <p:cNvPr id="7" name="Grupo 7"/>
              <p:cNvGrpSpPr/>
              <p:nvPr/>
            </p:nvGrpSpPr>
            <p:grpSpPr>
              <a:xfrm>
                <a:off x="1691680" y="2348880"/>
                <a:ext cx="432048" cy="432048"/>
                <a:chOff x="3131840" y="2492896"/>
                <a:chExt cx="432048" cy="432048"/>
              </a:xfrm>
            </p:grpSpPr>
            <p:sp>
              <p:nvSpPr>
                <p:cNvPr id="28" name="Elipse 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9" name="CaixaDeTexto 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d</a:t>
                  </a:r>
                  <a:endParaRPr lang="pt-BR" sz="1400" dirty="0"/>
                </a:p>
              </p:txBody>
            </p:sp>
          </p:grpSp>
          <p:grpSp>
            <p:nvGrpSpPr>
              <p:cNvPr id="8" name="Grupo 8"/>
              <p:cNvGrpSpPr/>
              <p:nvPr/>
            </p:nvGrpSpPr>
            <p:grpSpPr>
              <a:xfrm>
                <a:off x="971600" y="2996952"/>
                <a:ext cx="432048" cy="432048"/>
                <a:chOff x="3131840" y="2492896"/>
                <a:chExt cx="432048" cy="432048"/>
              </a:xfrm>
            </p:grpSpPr>
            <p:sp>
              <p:nvSpPr>
                <p:cNvPr id="26" name="Elipse 2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7" name="CaixaDeTexto 2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b</a:t>
                  </a:r>
                  <a:endParaRPr lang="pt-BR" sz="1400" dirty="0"/>
                </a:p>
              </p:txBody>
            </p:sp>
          </p:grpSp>
          <p:grpSp>
            <p:nvGrpSpPr>
              <p:cNvPr id="9" name="Grupo 11"/>
              <p:cNvGrpSpPr/>
              <p:nvPr/>
            </p:nvGrpSpPr>
            <p:grpSpPr>
              <a:xfrm>
                <a:off x="2483768" y="3068960"/>
                <a:ext cx="432048" cy="432048"/>
                <a:chOff x="3131840" y="2492896"/>
                <a:chExt cx="432048" cy="432048"/>
              </a:xfrm>
            </p:grpSpPr>
            <p:sp>
              <p:nvSpPr>
                <p:cNvPr id="24" name="Elipse 12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5" name="CaixaDeTexto 13"/>
                <p:cNvSpPr txBox="1"/>
                <p:nvPr/>
              </p:nvSpPr>
              <p:spPr>
                <a:xfrm>
                  <a:off x="3203848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e</a:t>
                  </a:r>
                  <a:endParaRPr lang="pt-BR" sz="1400" dirty="0"/>
                </a:p>
              </p:txBody>
            </p:sp>
          </p:grpSp>
          <p:grpSp>
            <p:nvGrpSpPr>
              <p:cNvPr id="10" name="Grupo 14"/>
              <p:cNvGrpSpPr/>
              <p:nvPr/>
            </p:nvGrpSpPr>
            <p:grpSpPr>
              <a:xfrm>
                <a:off x="539552" y="3789040"/>
                <a:ext cx="432048" cy="432048"/>
                <a:chOff x="3131840" y="2492896"/>
                <a:chExt cx="432048" cy="432048"/>
              </a:xfrm>
            </p:grpSpPr>
            <p:sp>
              <p:nvSpPr>
                <p:cNvPr id="22" name="Elipse 1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3" name="CaixaDeTexto 16"/>
                <p:cNvSpPr txBox="1"/>
                <p:nvPr/>
              </p:nvSpPr>
              <p:spPr>
                <a:xfrm>
                  <a:off x="3203848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a</a:t>
                  </a:r>
                  <a:endParaRPr lang="pt-BR" sz="1400" dirty="0"/>
                </a:p>
              </p:txBody>
            </p:sp>
          </p:grpSp>
          <p:grpSp>
            <p:nvGrpSpPr>
              <p:cNvPr id="11" name="Grupo 17"/>
              <p:cNvGrpSpPr/>
              <p:nvPr/>
            </p:nvGrpSpPr>
            <p:grpSpPr>
              <a:xfrm>
                <a:off x="1286414" y="3789040"/>
                <a:ext cx="432048" cy="432048"/>
                <a:chOff x="2870590" y="2492896"/>
                <a:chExt cx="432048" cy="432048"/>
              </a:xfrm>
            </p:grpSpPr>
            <p:sp>
              <p:nvSpPr>
                <p:cNvPr id="20" name="Elipse 19"/>
                <p:cNvSpPr/>
                <p:nvPr/>
              </p:nvSpPr>
              <p:spPr bwMode="auto">
                <a:xfrm>
                  <a:off x="287059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1" name="CaixaDeTexto 20"/>
                <p:cNvSpPr txBox="1"/>
                <p:nvPr/>
              </p:nvSpPr>
              <p:spPr>
                <a:xfrm>
                  <a:off x="2954473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c</a:t>
                  </a:r>
                  <a:endParaRPr lang="pt-BR" sz="1400" dirty="0"/>
                </a:p>
              </p:txBody>
            </p:sp>
          </p:grpSp>
          <p:grpSp>
            <p:nvGrpSpPr>
              <p:cNvPr id="12" name="Grupo 20"/>
              <p:cNvGrpSpPr/>
              <p:nvPr/>
            </p:nvGrpSpPr>
            <p:grpSpPr>
              <a:xfrm>
                <a:off x="2041361" y="3789040"/>
                <a:ext cx="432048" cy="432048"/>
                <a:chOff x="4057585" y="1772816"/>
                <a:chExt cx="432048" cy="432048"/>
              </a:xfrm>
            </p:grpSpPr>
            <p:sp>
              <p:nvSpPr>
                <p:cNvPr id="18" name="Elipse 17"/>
                <p:cNvSpPr/>
                <p:nvPr/>
              </p:nvSpPr>
              <p:spPr bwMode="auto">
                <a:xfrm>
                  <a:off x="4057585" y="177281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9" name="CaixaDeTexto 18"/>
                <p:cNvSpPr txBox="1"/>
                <p:nvPr/>
              </p:nvSpPr>
              <p:spPr>
                <a:xfrm>
                  <a:off x="4129593" y="184482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d</a:t>
                  </a:r>
                  <a:endParaRPr lang="pt-BR" sz="1400" dirty="0"/>
                </a:p>
              </p:txBody>
            </p:sp>
          </p:grpSp>
          <p:cxnSp>
            <p:nvCxnSpPr>
              <p:cNvPr id="13" name="Conector reto 12"/>
              <p:cNvCxnSpPr>
                <a:endCxn id="26" idx="7"/>
              </p:cNvCxnSpPr>
              <p:nvPr/>
            </p:nvCxnSpPr>
            <p:spPr bwMode="auto">
              <a:xfrm flipH="1">
                <a:off x="1340376" y="2717656"/>
                <a:ext cx="414576" cy="3425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Conector reto 13"/>
              <p:cNvCxnSpPr/>
              <p:nvPr/>
            </p:nvCxnSpPr>
            <p:spPr bwMode="auto">
              <a:xfrm>
                <a:off x="2060456" y="2717656"/>
                <a:ext cx="486584" cy="41457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Conector reto 14"/>
              <p:cNvCxnSpPr>
                <a:stCxn id="26" idx="3"/>
              </p:cNvCxnSpPr>
              <p:nvPr/>
            </p:nvCxnSpPr>
            <p:spPr bwMode="auto">
              <a:xfrm flipH="1">
                <a:off x="755576" y="3365728"/>
                <a:ext cx="279296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Conector reto 15"/>
              <p:cNvCxnSpPr>
                <a:stCxn id="26" idx="5"/>
                <a:endCxn id="20" idx="0"/>
              </p:cNvCxnSpPr>
              <p:nvPr/>
            </p:nvCxnSpPr>
            <p:spPr bwMode="auto">
              <a:xfrm>
                <a:off x="1340376" y="3365728"/>
                <a:ext cx="162062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Conector reto 16"/>
              <p:cNvCxnSpPr>
                <a:stCxn id="24" idx="3"/>
                <a:endCxn id="18" idx="0"/>
              </p:cNvCxnSpPr>
              <p:nvPr/>
            </p:nvCxnSpPr>
            <p:spPr bwMode="auto">
              <a:xfrm flipH="1">
                <a:off x="2257385" y="3437736"/>
                <a:ext cx="289655" cy="3513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" name="Elipse 32"/>
            <p:cNvSpPr/>
            <p:nvPr/>
          </p:nvSpPr>
          <p:spPr bwMode="auto">
            <a:xfrm>
              <a:off x="2987824" y="4797152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5" name="Conector reto 34"/>
            <p:cNvCxnSpPr>
              <a:stCxn id="24" idx="5"/>
              <a:endCxn id="33" idx="0"/>
            </p:cNvCxnSpPr>
            <p:nvPr/>
          </p:nvCxnSpPr>
          <p:spPr bwMode="auto">
            <a:xfrm>
              <a:off x="2924552" y="4445848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3074027" y="485531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f</a:t>
              </a:r>
              <a:endParaRPr lang="pt-BR" sz="1400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409585" y="3580642"/>
            <a:ext cx="2808312" cy="1872208"/>
            <a:chOff x="611560" y="3356992"/>
            <a:chExt cx="2808312" cy="1872208"/>
          </a:xfrm>
        </p:grpSpPr>
        <p:grpSp>
          <p:nvGrpSpPr>
            <p:cNvPr id="39" name="Grupo 35"/>
            <p:cNvGrpSpPr/>
            <p:nvPr/>
          </p:nvGrpSpPr>
          <p:grpSpPr>
            <a:xfrm>
              <a:off x="611560" y="3356992"/>
              <a:ext cx="2376264" cy="1872208"/>
              <a:chOff x="539552" y="2348880"/>
              <a:chExt cx="2376264" cy="1872208"/>
            </a:xfrm>
          </p:grpSpPr>
          <p:grpSp>
            <p:nvGrpSpPr>
              <p:cNvPr id="43" name="Grupo 7"/>
              <p:cNvGrpSpPr/>
              <p:nvPr/>
            </p:nvGrpSpPr>
            <p:grpSpPr>
              <a:xfrm>
                <a:off x="1691680" y="2348880"/>
                <a:ext cx="432048" cy="432048"/>
                <a:chOff x="3131840" y="2492896"/>
                <a:chExt cx="432048" cy="432048"/>
              </a:xfrm>
            </p:grpSpPr>
            <p:sp>
              <p:nvSpPr>
                <p:cNvPr id="64" name="Elipse 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5" name="CaixaDeTexto 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d</a:t>
                  </a:r>
                  <a:endParaRPr lang="pt-BR" sz="1400" dirty="0"/>
                </a:p>
              </p:txBody>
            </p:sp>
          </p:grpSp>
          <p:grpSp>
            <p:nvGrpSpPr>
              <p:cNvPr id="44" name="Grupo 8"/>
              <p:cNvGrpSpPr/>
              <p:nvPr/>
            </p:nvGrpSpPr>
            <p:grpSpPr>
              <a:xfrm>
                <a:off x="971600" y="2996952"/>
                <a:ext cx="432048" cy="432048"/>
                <a:chOff x="3131840" y="2492896"/>
                <a:chExt cx="432048" cy="432048"/>
              </a:xfrm>
            </p:grpSpPr>
            <p:sp>
              <p:nvSpPr>
                <p:cNvPr id="62" name="Elipse 61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3203848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a</a:t>
                  </a:r>
                  <a:endParaRPr lang="pt-BR" sz="1400" dirty="0"/>
                </a:p>
              </p:txBody>
            </p:sp>
          </p:grpSp>
          <p:grpSp>
            <p:nvGrpSpPr>
              <p:cNvPr id="45" name="Grupo 11"/>
              <p:cNvGrpSpPr/>
              <p:nvPr/>
            </p:nvGrpSpPr>
            <p:grpSpPr>
              <a:xfrm>
                <a:off x="2483768" y="3068960"/>
                <a:ext cx="432048" cy="432048"/>
                <a:chOff x="3131840" y="2492896"/>
                <a:chExt cx="432048" cy="432048"/>
              </a:xfrm>
            </p:grpSpPr>
            <p:sp>
              <p:nvSpPr>
                <p:cNvPr id="60" name="Elipse 12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CaixaDeTexto 13"/>
                <p:cNvSpPr txBox="1"/>
                <p:nvPr/>
              </p:nvSpPr>
              <p:spPr>
                <a:xfrm>
                  <a:off x="3203848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e</a:t>
                  </a:r>
                  <a:endParaRPr lang="pt-BR" sz="1400" dirty="0"/>
                </a:p>
              </p:txBody>
            </p:sp>
          </p:grpSp>
          <p:grpSp>
            <p:nvGrpSpPr>
              <p:cNvPr id="46" name="Grupo 14"/>
              <p:cNvGrpSpPr/>
              <p:nvPr/>
            </p:nvGrpSpPr>
            <p:grpSpPr>
              <a:xfrm>
                <a:off x="539552" y="3789040"/>
                <a:ext cx="432048" cy="432048"/>
                <a:chOff x="3131840" y="2492896"/>
                <a:chExt cx="432048" cy="432048"/>
              </a:xfrm>
            </p:grpSpPr>
            <p:sp>
              <p:nvSpPr>
                <p:cNvPr id="58" name="Elipse 1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9" name="CaixaDeTexto 1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b</a:t>
                  </a:r>
                  <a:endParaRPr lang="pt-BR" sz="1400" dirty="0"/>
                </a:p>
              </p:txBody>
            </p:sp>
          </p:grpSp>
          <p:grpSp>
            <p:nvGrpSpPr>
              <p:cNvPr id="47" name="Grupo 17"/>
              <p:cNvGrpSpPr/>
              <p:nvPr/>
            </p:nvGrpSpPr>
            <p:grpSpPr>
              <a:xfrm>
                <a:off x="1286414" y="3789040"/>
                <a:ext cx="432048" cy="432048"/>
                <a:chOff x="2870590" y="2492896"/>
                <a:chExt cx="432048" cy="432048"/>
              </a:xfrm>
            </p:grpSpPr>
            <p:sp>
              <p:nvSpPr>
                <p:cNvPr id="56" name="Elipse 55"/>
                <p:cNvSpPr/>
                <p:nvPr/>
              </p:nvSpPr>
              <p:spPr bwMode="auto">
                <a:xfrm>
                  <a:off x="287059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" name="CaixaDeTexto 56"/>
                <p:cNvSpPr txBox="1"/>
                <p:nvPr/>
              </p:nvSpPr>
              <p:spPr>
                <a:xfrm>
                  <a:off x="2954473" y="2564904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c</a:t>
                  </a:r>
                  <a:endParaRPr lang="pt-BR" sz="1400" dirty="0"/>
                </a:p>
              </p:txBody>
            </p:sp>
          </p:grpSp>
          <p:grpSp>
            <p:nvGrpSpPr>
              <p:cNvPr id="48" name="Grupo 20"/>
              <p:cNvGrpSpPr/>
              <p:nvPr/>
            </p:nvGrpSpPr>
            <p:grpSpPr>
              <a:xfrm>
                <a:off x="2041361" y="3789040"/>
                <a:ext cx="432048" cy="432048"/>
                <a:chOff x="4057585" y="1772816"/>
                <a:chExt cx="432048" cy="432048"/>
              </a:xfrm>
            </p:grpSpPr>
            <p:sp>
              <p:nvSpPr>
                <p:cNvPr id="54" name="Elipse 53"/>
                <p:cNvSpPr/>
                <p:nvPr/>
              </p:nvSpPr>
              <p:spPr bwMode="auto">
                <a:xfrm>
                  <a:off x="4057585" y="177281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5" name="CaixaDeTexto 54"/>
                <p:cNvSpPr txBox="1"/>
                <p:nvPr/>
              </p:nvSpPr>
              <p:spPr>
                <a:xfrm>
                  <a:off x="4129593" y="184482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d</a:t>
                  </a:r>
                  <a:endParaRPr lang="pt-BR" sz="1400" dirty="0"/>
                </a:p>
              </p:txBody>
            </p:sp>
          </p:grpSp>
          <p:cxnSp>
            <p:nvCxnSpPr>
              <p:cNvPr id="49" name="Conector reto 48"/>
              <p:cNvCxnSpPr>
                <a:endCxn id="62" idx="7"/>
              </p:cNvCxnSpPr>
              <p:nvPr/>
            </p:nvCxnSpPr>
            <p:spPr bwMode="auto">
              <a:xfrm flipH="1">
                <a:off x="1340376" y="2717656"/>
                <a:ext cx="414576" cy="3425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Conector reto 49"/>
              <p:cNvCxnSpPr/>
              <p:nvPr/>
            </p:nvCxnSpPr>
            <p:spPr bwMode="auto">
              <a:xfrm>
                <a:off x="2060456" y="2717656"/>
                <a:ext cx="486584" cy="41457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Conector reto 50"/>
              <p:cNvCxnSpPr>
                <a:stCxn id="62" idx="3"/>
              </p:cNvCxnSpPr>
              <p:nvPr/>
            </p:nvCxnSpPr>
            <p:spPr bwMode="auto">
              <a:xfrm flipH="1">
                <a:off x="755576" y="3365728"/>
                <a:ext cx="279296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Conector reto 51"/>
              <p:cNvCxnSpPr>
                <a:stCxn id="62" idx="5"/>
                <a:endCxn id="56" idx="0"/>
              </p:cNvCxnSpPr>
              <p:nvPr/>
            </p:nvCxnSpPr>
            <p:spPr bwMode="auto">
              <a:xfrm>
                <a:off x="1340376" y="3365728"/>
                <a:ext cx="162062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Conector reto 52"/>
              <p:cNvCxnSpPr>
                <a:stCxn id="60" idx="3"/>
                <a:endCxn id="54" idx="0"/>
              </p:cNvCxnSpPr>
              <p:nvPr/>
            </p:nvCxnSpPr>
            <p:spPr bwMode="auto">
              <a:xfrm flipH="1">
                <a:off x="2257385" y="3437736"/>
                <a:ext cx="289655" cy="3513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Elipse 39"/>
            <p:cNvSpPr/>
            <p:nvPr/>
          </p:nvSpPr>
          <p:spPr bwMode="auto">
            <a:xfrm>
              <a:off x="2987824" y="4797152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Conector reto 40"/>
            <p:cNvCxnSpPr>
              <a:stCxn id="60" idx="5"/>
              <a:endCxn id="40" idx="0"/>
            </p:cNvCxnSpPr>
            <p:nvPr/>
          </p:nvCxnSpPr>
          <p:spPr bwMode="auto">
            <a:xfrm>
              <a:off x="2924552" y="4445848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3074027" y="485531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f</a:t>
              </a:r>
              <a:endParaRPr lang="pt-BR" sz="1400" dirty="0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1187624" y="5661248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ordenada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220072" y="5589240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ordenada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4516239" cy="4906962"/>
          </a:xfrm>
        </p:spPr>
        <p:txBody>
          <a:bodyPr/>
          <a:lstStyle/>
          <a:p>
            <a:r>
              <a:rPr lang="pt-BR" sz="2800" dirty="0" smtClean="0"/>
              <a:t>Algoritmos de Percurso</a:t>
            </a:r>
          </a:p>
          <a:p>
            <a:pPr lvl="1"/>
            <a:r>
              <a:rPr lang="pt-BR" sz="2300" dirty="0" smtClean="0"/>
              <a:t>Em Ordem</a:t>
            </a:r>
          </a:p>
          <a:p>
            <a:pPr lvl="2"/>
            <a:r>
              <a:rPr lang="pt-BR" sz="1800" dirty="0" smtClean="0"/>
              <a:t>Folha Esquerda	(E)</a:t>
            </a:r>
          </a:p>
          <a:p>
            <a:pPr lvl="2"/>
            <a:r>
              <a:rPr lang="pt-BR" sz="1800" dirty="0" smtClean="0"/>
              <a:t>Raiz		(R)</a:t>
            </a:r>
          </a:p>
          <a:p>
            <a:pPr lvl="2"/>
            <a:r>
              <a:rPr lang="pt-BR" sz="1800" dirty="0" smtClean="0"/>
              <a:t>Folha Direita	(D)</a:t>
            </a:r>
          </a:p>
          <a:p>
            <a:pPr lvl="1"/>
            <a:r>
              <a:rPr lang="pt-BR" sz="2300" dirty="0" smtClean="0"/>
              <a:t>Pré Ordem</a:t>
            </a:r>
          </a:p>
          <a:p>
            <a:pPr lvl="2"/>
            <a:r>
              <a:rPr lang="pt-BR" sz="1800" dirty="0" smtClean="0"/>
              <a:t>Raiz		(R)</a:t>
            </a:r>
          </a:p>
          <a:p>
            <a:pPr lvl="2"/>
            <a:r>
              <a:rPr lang="pt-BR" sz="1800" dirty="0" smtClean="0"/>
              <a:t>Folha Esquerda	(E)</a:t>
            </a:r>
          </a:p>
          <a:p>
            <a:pPr lvl="2"/>
            <a:r>
              <a:rPr lang="pt-BR" sz="1800" dirty="0" smtClean="0"/>
              <a:t>Folha Direita	(D)</a:t>
            </a:r>
          </a:p>
          <a:p>
            <a:pPr lvl="1"/>
            <a:r>
              <a:rPr lang="pt-BR" sz="2300" dirty="0" smtClean="0"/>
              <a:t>Pós Ordem</a:t>
            </a:r>
          </a:p>
          <a:p>
            <a:pPr lvl="2"/>
            <a:r>
              <a:rPr lang="pt-BR" sz="1800" dirty="0" smtClean="0"/>
              <a:t>Folha Esquerda	(E)</a:t>
            </a:r>
          </a:p>
          <a:p>
            <a:pPr lvl="2"/>
            <a:r>
              <a:rPr lang="pt-BR" sz="1800" dirty="0" smtClean="0"/>
              <a:t>Folha Direita	(D)</a:t>
            </a:r>
          </a:p>
          <a:p>
            <a:pPr lvl="2"/>
            <a:r>
              <a:rPr lang="pt-BR" sz="1800" dirty="0" smtClean="0"/>
              <a:t>Raiz		(R)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13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6804248" y="1484784"/>
            <a:ext cx="432048" cy="432048"/>
            <a:chOff x="6444208" y="1700808"/>
            <a:chExt cx="432048" cy="432048"/>
          </a:xfrm>
        </p:grpSpPr>
        <p:sp>
          <p:nvSpPr>
            <p:cNvPr id="6" name="Elipse 5"/>
            <p:cNvSpPr/>
            <p:nvPr/>
          </p:nvSpPr>
          <p:spPr bwMode="auto">
            <a:xfrm>
              <a:off x="6444208" y="1700808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528849" y="1774332"/>
              <a:ext cx="2808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b</a:t>
              </a:r>
              <a:endParaRPr lang="pt-BR" sz="15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300192" y="2132856"/>
            <a:ext cx="432048" cy="432048"/>
            <a:chOff x="6444208" y="1700808"/>
            <a:chExt cx="432048" cy="432048"/>
          </a:xfrm>
        </p:grpSpPr>
        <p:sp>
          <p:nvSpPr>
            <p:cNvPr id="10" name="Elipse 9"/>
            <p:cNvSpPr/>
            <p:nvPr/>
          </p:nvSpPr>
          <p:spPr bwMode="auto">
            <a:xfrm>
              <a:off x="6444208" y="1700808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528849" y="1774332"/>
              <a:ext cx="269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a</a:t>
              </a:r>
              <a:endParaRPr lang="pt-BR" sz="15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308304" y="2132856"/>
            <a:ext cx="432048" cy="432048"/>
            <a:chOff x="6444208" y="1700808"/>
            <a:chExt cx="432048" cy="432048"/>
          </a:xfrm>
        </p:grpSpPr>
        <p:sp>
          <p:nvSpPr>
            <p:cNvPr id="13" name="Elipse 12"/>
            <p:cNvSpPr/>
            <p:nvPr/>
          </p:nvSpPr>
          <p:spPr bwMode="auto">
            <a:xfrm>
              <a:off x="6444208" y="1700808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528849" y="1774332"/>
              <a:ext cx="269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" dirty="0" smtClean="0"/>
                <a:t>c</a:t>
              </a:r>
              <a:endParaRPr lang="pt-BR" sz="1500" dirty="0"/>
            </a:p>
          </p:txBody>
        </p:sp>
      </p:grpSp>
      <p:cxnSp>
        <p:nvCxnSpPr>
          <p:cNvPr id="16" name="Conector reto 15"/>
          <p:cNvCxnSpPr>
            <a:stCxn id="6" idx="3"/>
            <a:endCxn id="10" idx="7"/>
          </p:cNvCxnSpPr>
          <p:nvPr/>
        </p:nvCxnSpPr>
        <p:spPr bwMode="auto">
          <a:xfrm flipH="1">
            <a:off x="6668968" y="1853560"/>
            <a:ext cx="198552" cy="342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>
            <a:stCxn id="6" idx="5"/>
            <a:endCxn id="13" idx="1"/>
          </p:cNvCxnSpPr>
          <p:nvPr/>
        </p:nvCxnSpPr>
        <p:spPr bwMode="auto">
          <a:xfrm>
            <a:off x="7173024" y="1853560"/>
            <a:ext cx="198552" cy="342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4860032" y="2564904"/>
            <a:ext cx="918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a, b, c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3933056"/>
            <a:ext cx="918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b, a, c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32040" y="5229200"/>
            <a:ext cx="918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a, c, b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4804271" cy="822151"/>
          </a:xfrm>
        </p:spPr>
        <p:txBody>
          <a:bodyPr/>
          <a:lstStyle/>
          <a:p>
            <a:r>
              <a:rPr lang="pt-BR" sz="2500" dirty="0" smtClean="0"/>
              <a:t>Algoritmos de Percurso</a:t>
            </a:r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14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3395" y="1809957"/>
            <a:ext cx="4570613" cy="1763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exibirEmOrdem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(var Arvore 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T_arvore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(Arvore &lt;&gt;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exibirEmOrdem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.ESQ);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.Item.Campo, ' ');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exibirEmOrdem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.DIR);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145" y="3673322"/>
            <a:ext cx="4618871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exibirPreOrdem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(var Arvore 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T_arvore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(Arvore &lt;&gt;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.Item.Campo, ' ');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exibirPreOrdem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.ESQ);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exibirPreOrdem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.DIR);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11960" y="4437112"/>
            <a:ext cx="4608512" cy="18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exibirPosOrdem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(var Arvore 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T_arvore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(Arvore &lt;&gt;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begin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exibirPosOrdem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.ESQ);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exibirPosOrdem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.DIR);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Arvore^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.Item.Campo, ' ');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15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4355976" y="1556792"/>
            <a:ext cx="2808312" cy="2664296"/>
            <a:chOff x="2915816" y="1412776"/>
            <a:chExt cx="2808312" cy="2664296"/>
          </a:xfrm>
        </p:grpSpPr>
        <p:grpSp>
          <p:nvGrpSpPr>
            <p:cNvPr id="6" name="Grupo 5"/>
            <p:cNvGrpSpPr/>
            <p:nvPr/>
          </p:nvGrpSpPr>
          <p:grpSpPr>
            <a:xfrm>
              <a:off x="2915816" y="1412776"/>
              <a:ext cx="2808312" cy="1872208"/>
              <a:chOff x="611560" y="3356992"/>
              <a:chExt cx="2808312" cy="1872208"/>
            </a:xfrm>
          </p:grpSpPr>
          <p:grpSp>
            <p:nvGrpSpPr>
              <p:cNvPr id="7" name="Grupo 35"/>
              <p:cNvGrpSpPr/>
              <p:nvPr/>
            </p:nvGrpSpPr>
            <p:grpSpPr>
              <a:xfrm>
                <a:off x="611560" y="3356992"/>
                <a:ext cx="2376264" cy="1872208"/>
                <a:chOff x="539552" y="2348880"/>
                <a:chExt cx="2376264" cy="1872208"/>
              </a:xfrm>
            </p:grpSpPr>
            <p:grpSp>
              <p:nvGrpSpPr>
                <p:cNvPr id="11" name="Grupo 7"/>
                <p:cNvGrpSpPr/>
                <p:nvPr/>
              </p:nvGrpSpPr>
              <p:grpSpPr>
                <a:xfrm>
                  <a:off x="1691680" y="2348880"/>
                  <a:ext cx="432048" cy="432048"/>
                  <a:chOff x="3131840" y="2492896"/>
                  <a:chExt cx="432048" cy="432048"/>
                </a:xfrm>
              </p:grpSpPr>
              <p:sp>
                <p:nvSpPr>
                  <p:cNvPr id="32" name="Elipse 5"/>
                  <p:cNvSpPr/>
                  <p:nvPr/>
                </p:nvSpPr>
                <p:spPr bwMode="auto">
                  <a:xfrm>
                    <a:off x="3131840" y="249289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" name="CaixaDeTexto 6"/>
                  <p:cNvSpPr txBox="1"/>
                  <p:nvPr/>
                </p:nvSpPr>
                <p:spPr>
                  <a:xfrm>
                    <a:off x="3203848" y="2564904"/>
                    <a:ext cx="2648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a</a:t>
                    </a:r>
                    <a:endParaRPr lang="pt-BR" sz="1400" dirty="0"/>
                  </a:p>
                </p:txBody>
              </p:sp>
            </p:grpSp>
            <p:grpSp>
              <p:nvGrpSpPr>
                <p:cNvPr id="12" name="Grupo 8"/>
                <p:cNvGrpSpPr/>
                <p:nvPr/>
              </p:nvGrpSpPr>
              <p:grpSpPr>
                <a:xfrm>
                  <a:off x="971600" y="2996952"/>
                  <a:ext cx="432048" cy="432048"/>
                  <a:chOff x="3131840" y="2492896"/>
                  <a:chExt cx="432048" cy="432048"/>
                </a:xfrm>
              </p:grpSpPr>
              <p:sp>
                <p:nvSpPr>
                  <p:cNvPr id="30" name="Elipse 29"/>
                  <p:cNvSpPr/>
                  <p:nvPr/>
                </p:nvSpPr>
                <p:spPr bwMode="auto">
                  <a:xfrm>
                    <a:off x="3131840" y="249289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" name="CaixaDeTexto 30"/>
                  <p:cNvSpPr txBox="1"/>
                  <p:nvPr/>
                </p:nvSpPr>
                <p:spPr>
                  <a:xfrm>
                    <a:off x="3203848" y="2564904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b</a:t>
                    </a:r>
                    <a:endParaRPr lang="pt-BR" sz="1400" dirty="0"/>
                  </a:p>
                </p:txBody>
              </p:sp>
            </p:grpSp>
            <p:grpSp>
              <p:nvGrpSpPr>
                <p:cNvPr id="13" name="Grupo 11"/>
                <p:cNvGrpSpPr/>
                <p:nvPr/>
              </p:nvGrpSpPr>
              <p:grpSpPr>
                <a:xfrm>
                  <a:off x="2483768" y="3068960"/>
                  <a:ext cx="432048" cy="432048"/>
                  <a:chOff x="3131840" y="2492896"/>
                  <a:chExt cx="432048" cy="432048"/>
                </a:xfrm>
              </p:grpSpPr>
              <p:sp>
                <p:nvSpPr>
                  <p:cNvPr id="28" name="Elipse 12"/>
                  <p:cNvSpPr/>
                  <p:nvPr/>
                </p:nvSpPr>
                <p:spPr bwMode="auto">
                  <a:xfrm>
                    <a:off x="3131840" y="249289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CaixaDeTexto 13"/>
                  <p:cNvSpPr txBox="1"/>
                  <p:nvPr/>
                </p:nvSpPr>
                <p:spPr>
                  <a:xfrm>
                    <a:off x="3203848" y="2564904"/>
                    <a:ext cx="2648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c</a:t>
                    </a:r>
                    <a:endParaRPr lang="pt-BR" sz="1400" dirty="0"/>
                  </a:p>
                </p:txBody>
              </p:sp>
            </p:grpSp>
            <p:grpSp>
              <p:nvGrpSpPr>
                <p:cNvPr id="14" name="Grupo 14"/>
                <p:cNvGrpSpPr/>
                <p:nvPr/>
              </p:nvGrpSpPr>
              <p:grpSpPr>
                <a:xfrm>
                  <a:off x="539552" y="3789040"/>
                  <a:ext cx="432048" cy="432048"/>
                  <a:chOff x="3131840" y="2492896"/>
                  <a:chExt cx="432048" cy="432048"/>
                </a:xfrm>
              </p:grpSpPr>
              <p:sp>
                <p:nvSpPr>
                  <p:cNvPr id="26" name="Elipse 15"/>
                  <p:cNvSpPr/>
                  <p:nvPr/>
                </p:nvSpPr>
                <p:spPr bwMode="auto">
                  <a:xfrm>
                    <a:off x="3131840" y="249289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CaixaDeTexto 16"/>
                  <p:cNvSpPr txBox="1"/>
                  <p:nvPr/>
                </p:nvSpPr>
                <p:spPr>
                  <a:xfrm>
                    <a:off x="3203848" y="2564904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d</a:t>
                    </a:r>
                    <a:endParaRPr lang="pt-BR" sz="1400" dirty="0"/>
                  </a:p>
                </p:txBody>
              </p:sp>
            </p:grpSp>
            <p:grpSp>
              <p:nvGrpSpPr>
                <p:cNvPr id="15" name="Grupo 17"/>
                <p:cNvGrpSpPr/>
                <p:nvPr/>
              </p:nvGrpSpPr>
              <p:grpSpPr>
                <a:xfrm>
                  <a:off x="1286414" y="3789040"/>
                  <a:ext cx="432048" cy="432048"/>
                  <a:chOff x="2870590" y="2492896"/>
                  <a:chExt cx="432048" cy="432048"/>
                </a:xfrm>
              </p:grpSpPr>
              <p:sp>
                <p:nvSpPr>
                  <p:cNvPr id="24" name="Elipse 23"/>
                  <p:cNvSpPr/>
                  <p:nvPr/>
                </p:nvSpPr>
                <p:spPr bwMode="auto">
                  <a:xfrm>
                    <a:off x="2870590" y="249289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2954473" y="2564904"/>
                    <a:ext cx="2648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e</a:t>
                    </a:r>
                    <a:endParaRPr lang="pt-BR" sz="1400" dirty="0"/>
                  </a:p>
                </p:txBody>
              </p:sp>
            </p:grpSp>
            <p:grpSp>
              <p:nvGrpSpPr>
                <p:cNvPr id="16" name="Grupo 20"/>
                <p:cNvGrpSpPr/>
                <p:nvPr/>
              </p:nvGrpSpPr>
              <p:grpSpPr>
                <a:xfrm>
                  <a:off x="2041361" y="3789040"/>
                  <a:ext cx="432048" cy="432048"/>
                  <a:chOff x="4057585" y="1772816"/>
                  <a:chExt cx="432048" cy="432048"/>
                </a:xfrm>
              </p:grpSpPr>
              <p:sp>
                <p:nvSpPr>
                  <p:cNvPr id="22" name="Elipse 21"/>
                  <p:cNvSpPr/>
                  <p:nvPr/>
                </p:nvSpPr>
                <p:spPr bwMode="auto">
                  <a:xfrm>
                    <a:off x="4057585" y="1772816"/>
                    <a:ext cx="432048" cy="43204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3" name="CaixaDeTexto 22"/>
                  <p:cNvSpPr txBox="1"/>
                  <p:nvPr/>
                </p:nvSpPr>
                <p:spPr>
                  <a:xfrm>
                    <a:off x="4129593" y="1844824"/>
                    <a:ext cx="24397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400" dirty="0" smtClean="0"/>
                      <a:t>f</a:t>
                    </a:r>
                    <a:endParaRPr lang="pt-BR" sz="1400" dirty="0"/>
                  </a:p>
                </p:txBody>
              </p:sp>
            </p:grpSp>
            <p:cxnSp>
              <p:nvCxnSpPr>
                <p:cNvPr id="17" name="Conector reto 16"/>
                <p:cNvCxnSpPr>
                  <a:endCxn id="30" idx="7"/>
                </p:cNvCxnSpPr>
                <p:nvPr/>
              </p:nvCxnSpPr>
              <p:spPr bwMode="auto">
                <a:xfrm flipH="1">
                  <a:off x="1340376" y="2717656"/>
                  <a:ext cx="414576" cy="3425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Conector reto 17"/>
                <p:cNvCxnSpPr/>
                <p:nvPr/>
              </p:nvCxnSpPr>
              <p:spPr bwMode="auto">
                <a:xfrm>
                  <a:off x="2060456" y="2717656"/>
                  <a:ext cx="486584" cy="4145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Conector reto 18"/>
                <p:cNvCxnSpPr>
                  <a:stCxn id="30" idx="3"/>
                </p:cNvCxnSpPr>
                <p:nvPr/>
              </p:nvCxnSpPr>
              <p:spPr bwMode="auto">
                <a:xfrm flipH="1">
                  <a:off x="755576" y="3365728"/>
                  <a:ext cx="279296" cy="4233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Conector reto 19"/>
                <p:cNvCxnSpPr>
                  <a:stCxn id="30" idx="5"/>
                  <a:endCxn id="24" idx="0"/>
                </p:cNvCxnSpPr>
                <p:nvPr/>
              </p:nvCxnSpPr>
              <p:spPr bwMode="auto">
                <a:xfrm>
                  <a:off x="1340376" y="3365728"/>
                  <a:ext cx="162062" cy="4233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Conector reto 20"/>
                <p:cNvCxnSpPr>
                  <a:stCxn id="28" idx="3"/>
                  <a:endCxn id="22" idx="0"/>
                </p:cNvCxnSpPr>
                <p:nvPr/>
              </p:nvCxnSpPr>
              <p:spPr bwMode="auto">
                <a:xfrm flipH="1">
                  <a:off x="2257385" y="3437736"/>
                  <a:ext cx="289655" cy="3513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" name="Elipse 7"/>
              <p:cNvSpPr/>
              <p:nvPr/>
            </p:nvSpPr>
            <p:spPr bwMode="auto">
              <a:xfrm>
                <a:off x="2987824" y="4797152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9" name="Conector reto 8"/>
              <p:cNvCxnSpPr>
                <a:stCxn id="28" idx="5"/>
                <a:endCxn id="8" idx="0"/>
              </p:cNvCxnSpPr>
              <p:nvPr/>
            </p:nvCxnSpPr>
            <p:spPr bwMode="auto">
              <a:xfrm>
                <a:off x="2924552" y="4445848"/>
                <a:ext cx="279296" cy="3513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CaixaDeTexto 9"/>
              <p:cNvSpPr txBox="1"/>
              <p:nvPr/>
            </p:nvSpPr>
            <p:spPr>
              <a:xfrm>
                <a:off x="3074027" y="485531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g</a:t>
                </a:r>
                <a:endParaRPr lang="pt-BR" sz="1400" dirty="0"/>
              </a:p>
            </p:txBody>
          </p:sp>
        </p:grpSp>
        <p:sp>
          <p:nvSpPr>
            <p:cNvPr id="34" name="Elipse 33"/>
            <p:cNvSpPr/>
            <p:nvPr/>
          </p:nvSpPr>
          <p:spPr bwMode="auto">
            <a:xfrm>
              <a:off x="4067944" y="3645024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Elipse 34"/>
            <p:cNvSpPr/>
            <p:nvPr/>
          </p:nvSpPr>
          <p:spPr bwMode="auto">
            <a:xfrm>
              <a:off x="4716016" y="3645024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7" name="Conector reto 36"/>
            <p:cNvCxnSpPr>
              <a:stCxn id="22" idx="4"/>
              <a:endCxn id="34" idx="7"/>
            </p:cNvCxnSpPr>
            <p:nvPr/>
          </p:nvCxnSpPr>
          <p:spPr bwMode="auto">
            <a:xfrm flipH="1">
              <a:off x="4436720" y="3284984"/>
              <a:ext cx="196929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ector reto 38"/>
            <p:cNvCxnSpPr>
              <a:stCxn id="22" idx="4"/>
              <a:endCxn id="35" idx="1"/>
            </p:cNvCxnSpPr>
            <p:nvPr/>
          </p:nvCxnSpPr>
          <p:spPr bwMode="auto">
            <a:xfrm>
              <a:off x="4633649" y="3284984"/>
              <a:ext cx="145639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CaixaDeTexto 39"/>
            <p:cNvSpPr txBox="1"/>
            <p:nvPr/>
          </p:nvSpPr>
          <p:spPr>
            <a:xfrm>
              <a:off x="4166275" y="370747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h</a:t>
              </a:r>
              <a:endParaRPr lang="pt-BR" sz="14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795650" y="369560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i</a:t>
              </a:r>
              <a:endParaRPr lang="pt-BR" sz="1400" dirty="0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11560" y="4365104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 Ordem – (E,R,D) : d, b, e, a, h, f, i, c, g 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12318" y="4909379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Pré Ordem – (R,E,D) : a, b, d, e, c, f, h, i, g 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24193" y="5517232"/>
            <a:ext cx="562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Pós Ordem – (E,D,R) : d, e, b, h, i, f, g, c, a 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80835" y="167937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Algoritmos de Percurso</a:t>
            </a:r>
            <a:endParaRPr lang="pt-BR" sz="2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948264" y="170080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 smtClean="0"/>
              <a:t>Baseando-se na estrutura de dados em árvore “</a:t>
            </a:r>
            <a:r>
              <a:rPr lang="pt-BR" sz="3000" dirty="0" err="1" smtClean="0"/>
              <a:t>untArvore</a:t>
            </a:r>
            <a:r>
              <a:rPr lang="pt-BR" sz="3000" dirty="0" smtClean="0"/>
              <a:t>”, desenvolva as seguintes rotinas :</a:t>
            </a:r>
          </a:p>
          <a:p>
            <a:pPr lvl="1"/>
            <a:r>
              <a:rPr lang="pt-BR" sz="2500" dirty="0" smtClean="0"/>
              <a:t>Inserir : Conforme as regras de uma árvore binária de busca. (Elemento menor que a raiz deve ser inserido na </a:t>
            </a:r>
            <a:r>
              <a:rPr lang="pt-BR" sz="2500" dirty="0" err="1" smtClean="0"/>
              <a:t>sub-árvore</a:t>
            </a:r>
            <a:r>
              <a:rPr lang="pt-BR" sz="2500" dirty="0" smtClean="0"/>
              <a:t> esquerda; Elemento maior que a raiz deve ser inserido na </a:t>
            </a:r>
            <a:r>
              <a:rPr lang="pt-BR" sz="2500" dirty="0" err="1" smtClean="0"/>
              <a:t>sub-árvore</a:t>
            </a:r>
            <a:r>
              <a:rPr lang="pt-BR" sz="2500" dirty="0" smtClean="0"/>
              <a:t> direita).</a:t>
            </a:r>
          </a:p>
          <a:p>
            <a:pPr lvl="1"/>
            <a:r>
              <a:rPr lang="pt-BR" sz="2500" dirty="0" smtClean="0"/>
              <a:t>Remover : Conforme as regras de uma árvore binária de busca.</a:t>
            </a:r>
          </a:p>
          <a:p>
            <a:pPr lvl="1"/>
            <a:r>
              <a:rPr lang="pt-BR" sz="2500" dirty="0" smtClean="0"/>
              <a:t>Exibir Em nível: No exemplo da árvore A1, teríamos a seguinte exibição : a, b, c, d, f, g, h, i</a:t>
            </a:r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 smtClean="0"/>
              <a:t> –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 smtClean="0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 smtClean="0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z="2500" dirty="0" smtClean="0"/>
          </a:p>
          <a:p>
            <a:r>
              <a:rPr lang="pt-BR" sz="2600" dirty="0" smtClean="0"/>
              <a:t>Aprimorar a capacidade de abstração na implementação de algoritmos para resolver problemas complexos, utilizando formas adequadas de estruturas de dados.</a:t>
            </a:r>
          </a:p>
          <a:p>
            <a:endParaRPr lang="pt-BR" sz="2600" dirty="0" smtClean="0"/>
          </a:p>
          <a:p>
            <a:r>
              <a:rPr lang="pt-BR" sz="2600" dirty="0" smtClean="0"/>
              <a:t>Conhecer algumas das principais estruturas de dados utilizadas na computação, explorando os recursos computacionais disponíveis para resolução de problemas.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 smtClean="0"/>
          </a:p>
          <a:p>
            <a:r>
              <a:rPr lang="pt-BR" sz="2500" dirty="0" smtClean="0"/>
              <a:t>ZIVIANI, N. Projeto de Algoritmos com Implementações em Pascal e C. Pioneira Thompson, 2003. 2a. Ed. Material de Apoio: </a:t>
            </a:r>
            <a:r>
              <a:rPr lang="pt-BR" sz="2500" dirty="0" smtClean="0">
                <a:hlinkClick r:id="rId2"/>
              </a:rPr>
              <a:t>http://www.dcc.ufmg.br/algoritmos/</a:t>
            </a:r>
            <a:endParaRPr lang="pt-BR" sz="2500" dirty="0" smtClean="0"/>
          </a:p>
          <a:p>
            <a:endParaRPr lang="pt-BR" sz="2500" dirty="0" smtClean="0"/>
          </a:p>
          <a:p>
            <a:r>
              <a:rPr lang="pt-BR" sz="2500" dirty="0" err="1" smtClean="0"/>
              <a:t>Szwarcfiter</a:t>
            </a:r>
            <a:r>
              <a:rPr lang="pt-BR" sz="2500" dirty="0" smtClean="0"/>
              <a:t>, </a:t>
            </a:r>
            <a:r>
              <a:rPr lang="pt-BR" sz="2500" dirty="0" err="1" smtClean="0"/>
              <a:t>J.L.</a:t>
            </a:r>
            <a:r>
              <a:rPr lang="pt-BR" sz="2500" dirty="0" smtClean="0"/>
              <a:t>; </a:t>
            </a:r>
            <a:r>
              <a:rPr lang="pt-BR" sz="2500" dirty="0" err="1" smtClean="0"/>
              <a:t>Markenzon</a:t>
            </a:r>
            <a:r>
              <a:rPr lang="pt-BR" sz="2500" dirty="0" smtClean="0"/>
              <a:t>, L. Estruturas de Dados e Seus Algoritmos. Editora LTC, 1998. </a:t>
            </a:r>
          </a:p>
          <a:p>
            <a:endParaRPr lang="pt-BR" sz="2500" dirty="0" smtClean="0"/>
          </a:p>
          <a:p>
            <a:r>
              <a:rPr lang="pt-BR" sz="2500" dirty="0" smtClean="0"/>
              <a:t>CORMEN, T. H., </a:t>
            </a:r>
            <a:r>
              <a:rPr lang="pt-BR" sz="2500" dirty="0" err="1" smtClean="0"/>
              <a:t>et</a:t>
            </a:r>
            <a:r>
              <a:rPr lang="pt-BR" sz="2500" dirty="0" smtClean="0"/>
              <a:t> al. Algoritmos: Teoria e Prática. Campus, Rio de Janeiro, 2001.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 smtClean="0"/>
              <a:t> –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260655" cy="1254199"/>
          </a:xfrm>
        </p:spPr>
        <p:txBody>
          <a:bodyPr/>
          <a:lstStyle/>
          <a:p>
            <a:r>
              <a:rPr lang="pt-BR" sz="2500" dirty="0" smtClean="0"/>
              <a:t>As estruturas de dados do tipo árvore são </a:t>
            </a:r>
            <a:r>
              <a:rPr lang="pt-BR" sz="2500" b="1" dirty="0" smtClean="0"/>
              <a:t>não lineares</a:t>
            </a:r>
            <a:r>
              <a:rPr lang="pt-BR" sz="2500" dirty="0" smtClean="0"/>
              <a:t>, ou seja, os elementos que as compõem </a:t>
            </a:r>
            <a:r>
              <a:rPr lang="pt-BR" sz="2500" b="1" dirty="0" smtClean="0"/>
              <a:t>não são armazenados de forma sequencial</a:t>
            </a:r>
            <a:r>
              <a:rPr lang="pt-BR" sz="2500" dirty="0" smtClean="0"/>
              <a:t> e também </a:t>
            </a:r>
            <a:r>
              <a:rPr lang="pt-BR" sz="2500" b="1" dirty="0" smtClean="0"/>
              <a:t>não são todos encadeados</a:t>
            </a:r>
            <a:r>
              <a:rPr lang="pt-BR" sz="25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 smtClean="0"/>
              <a:t> –</a:t>
            </a:r>
            <a:endParaRPr lang="pt-B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36912"/>
            <a:ext cx="4248472" cy="17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552" y="4293096"/>
            <a:ext cx="8260655" cy="1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57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Uma lista pode ser chamada de árvore degenerada.</a:t>
            </a:r>
            <a:endParaRPr kumimoji="0" lang="pt-BR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694082"/>
            <a:ext cx="1474490" cy="159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9552" y="285293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Estrutura Hierárquica.</a:t>
            </a:r>
          </a:p>
          <a:p>
            <a:r>
              <a:rPr lang="pt-BR" sz="1800" dirty="0" smtClean="0"/>
              <a:t>Cada círculo da figura representa um nó, e deles derivam sub-árvores.</a:t>
            </a:r>
            <a:endParaRPr lang="pt-BR" sz="1800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 flipV="1">
            <a:off x="5220072" y="2768295"/>
            <a:ext cx="2232248" cy="12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have direita 10"/>
          <p:cNvSpPr/>
          <p:nvPr/>
        </p:nvSpPr>
        <p:spPr bwMode="auto">
          <a:xfrm>
            <a:off x="7164288" y="3933056"/>
            <a:ext cx="360040" cy="50405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668344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Nó Raiz</a:t>
            </a:r>
            <a:endParaRPr lang="pt-BR" sz="1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96336" y="40050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Nó Folha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82713"/>
            <a:ext cx="8784977" cy="4906962"/>
          </a:xfrm>
        </p:spPr>
        <p:txBody>
          <a:bodyPr/>
          <a:lstStyle/>
          <a:p>
            <a:r>
              <a:rPr lang="pt-BR" dirty="0" smtClean="0"/>
              <a:t>Uma árvore é uma coleção finita de n ≥ 0 nós. </a:t>
            </a:r>
          </a:p>
          <a:p>
            <a:pPr lvl="1"/>
            <a:r>
              <a:rPr lang="pt-BR" dirty="0" smtClean="0"/>
              <a:t>Se n = 0, dizemos que a árvore é nula ou vazia.</a:t>
            </a:r>
          </a:p>
          <a:p>
            <a:pPr lvl="1"/>
            <a:r>
              <a:rPr lang="pt-BR" dirty="0" smtClean="0"/>
              <a:t>Se n &gt; 0 :</a:t>
            </a:r>
          </a:p>
          <a:p>
            <a:pPr lvl="2"/>
            <a:r>
              <a:rPr lang="pt-BR" dirty="0" smtClean="0"/>
              <a:t>Existe um nó especial denominado raiz;</a:t>
            </a:r>
          </a:p>
          <a:p>
            <a:pPr lvl="2"/>
            <a:r>
              <a:rPr lang="pt-BR" dirty="0" smtClean="0"/>
              <a:t>Os demais são </a:t>
            </a:r>
            <a:r>
              <a:rPr lang="pt-BR" dirty="0" err="1" smtClean="0"/>
              <a:t>particionados</a:t>
            </a:r>
            <a:r>
              <a:rPr lang="pt-BR" dirty="0" smtClean="0"/>
              <a:t> em T</a:t>
            </a:r>
            <a:r>
              <a:rPr lang="pt-BR" sz="1800" dirty="0" smtClean="0"/>
              <a:t>1</a:t>
            </a:r>
            <a:r>
              <a:rPr lang="pt-BR" dirty="0" smtClean="0"/>
              <a:t>, T</a:t>
            </a:r>
            <a:r>
              <a:rPr lang="pt-BR" sz="1800" dirty="0" smtClean="0"/>
              <a:t>2</a:t>
            </a:r>
            <a:r>
              <a:rPr lang="pt-BR" dirty="0" smtClean="0"/>
              <a:t>, ... </a:t>
            </a:r>
            <a:r>
              <a:rPr lang="pt-BR" dirty="0" err="1" smtClean="0"/>
              <a:t>T</a:t>
            </a:r>
            <a:r>
              <a:rPr lang="pt-BR" sz="1800" dirty="0" err="1" smtClean="0"/>
              <a:t>k</a:t>
            </a:r>
            <a:r>
              <a:rPr lang="pt-BR" dirty="0" smtClean="0"/>
              <a:t> estruturas disjuntas de árvores;</a:t>
            </a:r>
          </a:p>
          <a:p>
            <a:pPr lvl="2"/>
            <a:r>
              <a:rPr lang="pt-BR" dirty="0" smtClean="0"/>
              <a:t>As estruturas T</a:t>
            </a:r>
            <a:r>
              <a:rPr lang="pt-BR" sz="1400" dirty="0" smtClean="0"/>
              <a:t>1</a:t>
            </a:r>
            <a:r>
              <a:rPr lang="pt-BR" dirty="0" smtClean="0"/>
              <a:t>, T</a:t>
            </a:r>
            <a:r>
              <a:rPr lang="pt-BR" sz="1400" dirty="0" smtClean="0"/>
              <a:t>2</a:t>
            </a:r>
            <a:r>
              <a:rPr lang="pt-BR" dirty="0" smtClean="0"/>
              <a:t>, ... </a:t>
            </a:r>
            <a:r>
              <a:rPr lang="pt-BR" dirty="0" err="1" smtClean="0"/>
              <a:t>T</a:t>
            </a:r>
            <a:r>
              <a:rPr lang="pt-BR" sz="1400" dirty="0" err="1" smtClean="0"/>
              <a:t>k</a:t>
            </a:r>
            <a:r>
              <a:rPr lang="pt-BR" dirty="0" smtClean="0"/>
              <a:t> denominam-se sub-árvores. 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2014538" y="4460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9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Árvore</a:t>
            </a:r>
            <a:endParaRPr kumimoji="0" lang="pt-BR" sz="39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404671" cy="1902271"/>
          </a:xfrm>
        </p:spPr>
        <p:txBody>
          <a:bodyPr/>
          <a:lstStyle/>
          <a:p>
            <a:r>
              <a:rPr lang="pt-BR" sz="2500" dirty="0" smtClean="0"/>
              <a:t>Seja a árvore T = {A,B,C,D,E,F,G,H,I}, dizemos que ela possui duas sub-árvores : </a:t>
            </a:r>
          </a:p>
          <a:p>
            <a:pPr>
              <a:buNone/>
            </a:pPr>
            <a:r>
              <a:rPr lang="pt-BR" sz="2500" dirty="0" smtClean="0"/>
              <a:t>T</a:t>
            </a:r>
            <a:r>
              <a:rPr lang="pt-BR" sz="1800" dirty="0" smtClean="0"/>
              <a:t>B</a:t>
            </a:r>
            <a:r>
              <a:rPr lang="pt-BR" sz="2500" dirty="0" smtClean="0"/>
              <a:t> = {B}</a:t>
            </a:r>
          </a:p>
          <a:p>
            <a:pPr>
              <a:buNone/>
            </a:pPr>
            <a:r>
              <a:rPr lang="pt-BR" sz="2500" dirty="0" smtClean="0"/>
              <a:t>T</a:t>
            </a:r>
            <a:r>
              <a:rPr lang="pt-BR" sz="1800" dirty="0" smtClean="0"/>
              <a:t>C</a:t>
            </a:r>
            <a:r>
              <a:rPr lang="pt-BR" sz="2500" dirty="0" smtClean="0"/>
              <a:t> = {C,D, E, F, G, H, I}</a:t>
            </a:r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 smtClean="0"/>
              <a:t> –</a:t>
            </a:r>
            <a:endParaRPr lang="pt-B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80928"/>
            <a:ext cx="2680518" cy="292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39552" y="4221088"/>
            <a:ext cx="4566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r>
              <a:rPr lang="pt-BR" sz="1600" dirty="0" smtClean="0"/>
              <a:t>C</a:t>
            </a:r>
            <a:r>
              <a:rPr lang="pt-BR" dirty="0" smtClean="0"/>
              <a:t> possui 3 sub-árvores : T</a:t>
            </a:r>
            <a:r>
              <a:rPr lang="pt-BR" sz="1600" dirty="0" smtClean="0"/>
              <a:t>D</a:t>
            </a:r>
            <a:r>
              <a:rPr lang="pt-BR" dirty="0" smtClean="0"/>
              <a:t>, T</a:t>
            </a:r>
            <a:r>
              <a:rPr lang="pt-BR" sz="1600" dirty="0" smtClean="0"/>
              <a:t>E</a:t>
            </a:r>
            <a:r>
              <a:rPr lang="pt-BR" dirty="0" smtClean="0"/>
              <a:t>, T</a:t>
            </a:r>
            <a:r>
              <a:rPr lang="pt-BR" sz="1600" dirty="0" smtClean="0"/>
              <a:t>F</a:t>
            </a:r>
            <a:endParaRPr lang="pt-BR" dirty="0" smtClean="0"/>
          </a:p>
          <a:p>
            <a:r>
              <a:rPr lang="pt-BR" dirty="0" smtClean="0"/>
              <a:t>T</a:t>
            </a:r>
            <a:r>
              <a:rPr lang="pt-BR" sz="1600" dirty="0" smtClean="0"/>
              <a:t>D</a:t>
            </a:r>
            <a:r>
              <a:rPr lang="pt-BR" dirty="0" smtClean="0"/>
              <a:t> = {D, G, H}</a:t>
            </a:r>
          </a:p>
          <a:p>
            <a:r>
              <a:rPr lang="pt-BR" dirty="0" smtClean="0"/>
              <a:t>T</a:t>
            </a:r>
            <a:r>
              <a:rPr lang="pt-BR" sz="1600" dirty="0" smtClean="0"/>
              <a:t>E</a:t>
            </a:r>
            <a:r>
              <a:rPr lang="pt-BR" dirty="0" smtClean="0"/>
              <a:t> = {E}</a:t>
            </a:r>
          </a:p>
          <a:p>
            <a:r>
              <a:rPr lang="pt-BR" dirty="0" smtClean="0"/>
              <a:t>T</a:t>
            </a:r>
            <a:r>
              <a:rPr lang="pt-BR" sz="1600" dirty="0" smtClean="0"/>
              <a:t>F</a:t>
            </a:r>
            <a:r>
              <a:rPr lang="pt-BR" dirty="0" smtClean="0"/>
              <a:t> = {F, I}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– Exemplos e Definições</a:t>
            </a:r>
            <a:endParaRPr lang="pt-BR" dirty="0"/>
          </a:p>
        </p:txBody>
      </p:sp>
      <p:grpSp>
        <p:nvGrpSpPr>
          <p:cNvPr id="48" name="Grupo 47"/>
          <p:cNvGrpSpPr/>
          <p:nvPr/>
        </p:nvGrpSpPr>
        <p:grpSpPr>
          <a:xfrm>
            <a:off x="539552" y="2276872"/>
            <a:ext cx="7954477" cy="2797195"/>
            <a:chOff x="323528" y="2252364"/>
            <a:chExt cx="7954477" cy="2797195"/>
          </a:xfrm>
        </p:grpSpPr>
        <p:sp>
          <p:nvSpPr>
            <p:cNvPr id="39" name="Retângulo 38"/>
            <p:cNvSpPr/>
            <p:nvPr/>
          </p:nvSpPr>
          <p:spPr bwMode="auto">
            <a:xfrm>
              <a:off x="323528" y="2961327"/>
              <a:ext cx="1800200" cy="20882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2339752" y="2996952"/>
              <a:ext cx="720080" cy="648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1547664" y="2252364"/>
              <a:ext cx="720080" cy="64807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539552" y="2348880"/>
              <a:ext cx="2376264" cy="2592288"/>
              <a:chOff x="539552" y="2348880"/>
              <a:chExt cx="2376264" cy="259228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91680" y="2348880"/>
                <a:ext cx="432048" cy="432048"/>
                <a:chOff x="3131840" y="2492896"/>
                <a:chExt cx="432048" cy="432048"/>
              </a:xfrm>
            </p:grpSpPr>
            <p:sp>
              <p:nvSpPr>
                <p:cNvPr id="6" name="Elipse 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" name="CaixaDeTexto 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6</a:t>
                  </a:r>
                  <a:endParaRPr lang="pt-BR" sz="1400" dirty="0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>
                <a:off x="971600" y="2996952"/>
                <a:ext cx="432048" cy="432048"/>
                <a:chOff x="3131840" y="2492896"/>
                <a:chExt cx="432048" cy="432048"/>
              </a:xfrm>
            </p:grpSpPr>
            <p:sp>
              <p:nvSpPr>
                <p:cNvPr id="10" name="Elipse 9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2</a:t>
                  </a:r>
                  <a:endParaRPr lang="pt-BR" sz="1400" dirty="0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2483768" y="3068960"/>
                <a:ext cx="432048" cy="432048"/>
                <a:chOff x="3131840" y="2492896"/>
                <a:chExt cx="432048" cy="432048"/>
              </a:xfrm>
            </p:grpSpPr>
            <p:sp>
              <p:nvSpPr>
                <p:cNvPr id="13" name="Elipse 12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CaixaDeTexto 13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8</a:t>
                  </a:r>
                  <a:endParaRPr lang="pt-BR" sz="1400" dirty="0"/>
                </a:p>
              </p:txBody>
            </p:sp>
          </p:grpSp>
          <p:grpSp>
            <p:nvGrpSpPr>
              <p:cNvPr id="15" name="Grupo 14"/>
              <p:cNvGrpSpPr/>
              <p:nvPr/>
            </p:nvGrpSpPr>
            <p:grpSpPr>
              <a:xfrm>
                <a:off x="539552" y="3789040"/>
                <a:ext cx="432048" cy="432048"/>
                <a:chOff x="3131840" y="2492896"/>
                <a:chExt cx="432048" cy="432048"/>
              </a:xfrm>
            </p:grpSpPr>
            <p:sp>
              <p:nvSpPr>
                <p:cNvPr id="16" name="Elipse 15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7" name="CaixaDeTexto 16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1</a:t>
                  </a:r>
                  <a:endParaRPr lang="pt-BR" sz="1400" dirty="0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1547664" y="3789040"/>
                <a:ext cx="432048" cy="432048"/>
                <a:chOff x="3131840" y="2492896"/>
                <a:chExt cx="432048" cy="432048"/>
              </a:xfrm>
            </p:grpSpPr>
            <p:sp>
              <p:nvSpPr>
                <p:cNvPr id="19" name="Elipse 18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0" name="CaixaDeTexto 19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4</a:t>
                  </a:r>
                  <a:endParaRPr lang="pt-BR" sz="1400" dirty="0"/>
                </a:p>
              </p:txBody>
            </p:sp>
          </p:grpSp>
          <p:grpSp>
            <p:nvGrpSpPr>
              <p:cNvPr id="21" name="Grupo 20"/>
              <p:cNvGrpSpPr/>
              <p:nvPr/>
            </p:nvGrpSpPr>
            <p:grpSpPr>
              <a:xfrm>
                <a:off x="1115616" y="4509120"/>
                <a:ext cx="432048" cy="432048"/>
                <a:chOff x="3131840" y="2492896"/>
                <a:chExt cx="432048" cy="432048"/>
              </a:xfrm>
            </p:grpSpPr>
            <p:sp>
              <p:nvSpPr>
                <p:cNvPr id="22" name="Elipse 21"/>
                <p:cNvSpPr/>
                <p:nvPr/>
              </p:nvSpPr>
              <p:spPr bwMode="auto">
                <a:xfrm>
                  <a:off x="3131840" y="2492896"/>
                  <a:ext cx="432048" cy="4320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3" name="CaixaDeTexto 22"/>
                <p:cNvSpPr txBox="1"/>
                <p:nvPr/>
              </p:nvSpPr>
              <p:spPr>
                <a:xfrm>
                  <a:off x="3203848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dirty="0" smtClean="0"/>
                    <a:t>3</a:t>
                  </a:r>
                  <a:endParaRPr lang="pt-BR" sz="1400" dirty="0"/>
                </a:p>
              </p:txBody>
            </p:sp>
          </p:grpSp>
          <p:cxnSp>
            <p:nvCxnSpPr>
              <p:cNvPr id="25" name="Conector reto 24"/>
              <p:cNvCxnSpPr>
                <a:stCxn id="6" idx="3"/>
                <a:endCxn id="10" idx="7"/>
              </p:cNvCxnSpPr>
              <p:nvPr/>
            </p:nvCxnSpPr>
            <p:spPr bwMode="auto">
              <a:xfrm flipH="1">
                <a:off x="1340376" y="2717656"/>
                <a:ext cx="414576" cy="3425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Conector reto 26"/>
              <p:cNvCxnSpPr>
                <a:stCxn id="6" idx="5"/>
                <a:endCxn id="13" idx="1"/>
              </p:cNvCxnSpPr>
              <p:nvPr/>
            </p:nvCxnSpPr>
            <p:spPr bwMode="auto">
              <a:xfrm>
                <a:off x="2060456" y="2717656"/>
                <a:ext cx="486584" cy="41457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Conector reto 28"/>
              <p:cNvCxnSpPr>
                <a:stCxn id="10" idx="3"/>
                <a:endCxn id="16" idx="0"/>
              </p:cNvCxnSpPr>
              <p:nvPr/>
            </p:nvCxnSpPr>
            <p:spPr bwMode="auto">
              <a:xfrm flipH="1">
                <a:off x="755576" y="3365728"/>
                <a:ext cx="279296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Conector reto 31"/>
              <p:cNvCxnSpPr>
                <a:stCxn id="10" idx="5"/>
                <a:endCxn id="19" idx="0"/>
              </p:cNvCxnSpPr>
              <p:nvPr/>
            </p:nvCxnSpPr>
            <p:spPr bwMode="auto">
              <a:xfrm>
                <a:off x="1340376" y="3365728"/>
                <a:ext cx="423312" cy="423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Conector reto 34"/>
              <p:cNvCxnSpPr>
                <a:stCxn id="19" idx="3"/>
                <a:endCxn id="22" idx="0"/>
              </p:cNvCxnSpPr>
              <p:nvPr/>
            </p:nvCxnSpPr>
            <p:spPr bwMode="auto">
              <a:xfrm flipH="1">
                <a:off x="1331640" y="4157816"/>
                <a:ext cx="279296" cy="3513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1" name="Conector de seta reta 40"/>
            <p:cNvCxnSpPr/>
            <p:nvPr/>
          </p:nvCxnSpPr>
          <p:spPr bwMode="auto">
            <a:xfrm>
              <a:off x="2411760" y="2564904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Conector de seta reta 41"/>
            <p:cNvCxnSpPr/>
            <p:nvPr/>
          </p:nvCxnSpPr>
          <p:spPr bwMode="auto">
            <a:xfrm>
              <a:off x="3131840" y="335699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Conector de seta reta 43"/>
            <p:cNvCxnSpPr/>
            <p:nvPr/>
          </p:nvCxnSpPr>
          <p:spPr bwMode="auto">
            <a:xfrm>
              <a:off x="2339752" y="4293096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CaixaDeTexto 44"/>
            <p:cNvSpPr txBox="1"/>
            <p:nvPr/>
          </p:nvSpPr>
          <p:spPr>
            <a:xfrm>
              <a:off x="3635896" y="2348880"/>
              <a:ext cx="3124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1º subconjunto: nó Raiz</a:t>
              </a:r>
              <a:endParaRPr lang="pt-BR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23928" y="3068960"/>
              <a:ext cx="435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2º subconjunto: sub-árvore direita</a:t>
              </a:r>
              <a:endParaRPr lang="pt-BR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63888" y="4005064"/>
              <a:ext cx="4663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3º subconjunto: sub-árvore esquerda</a:t>
              </a:r>
              <a:endParaRPr lang="pt-BR" dirty="0"/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1547664" y="1412776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Árvore Binária – Particionada em 2 sub-árvores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822151"/>
          </a:xfrm>
        </p:spPr>
        <p:txBody>
          <a:bodyPr/>
          <a:lstStyle/>
          <a:p>
            <a:r>
              <a:rPr lang="pt-BR" dirty="0" smtClean="0"/>
              <a:t>O grau de um nó representa o seu número de sub-árvores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8</a:t>
            </a:fld>
            <a:r>
              <a:rPr lang="pt-BR" smtClean="0"/>
              <a:t> –</a:t>
            </a:r>
            <a:endParaRPr lang="pt-BR"/>
          </a:p>
        </p:txBody>
      </p:sp>
      <p:grpSp>
        <p:nvGrpSpPr>
          <p:cNvPr id="5" name="Grupo 35"/>
          <p:cNvGrpSpPr/>
          <p:nvPr/>
        </p:nvGrpSpPr>
        <p:grpSpPr>
          <a:xfrm>
            <a:off x="3822106" y="2328920"/>
            <a:ext cx="2376264" cy="2592288"/>
            <a:chOff x="539552" y="2348880"/>
            <a:chExt cx="2376264" cy="2592288"/>
          </a:xfrm>
        </p:grpSpPr>
        <p:grpSp>
          <p:nvGrpSpPr>
            <p:cNvPr id="6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27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7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25" name="Elipse 24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8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23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9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21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10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19" name="Elipse 18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11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17" name="Elipse 16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12" name="Conector reto 11"/>
            <p:cNvCxnSpPr>
              <a:endCxn id="25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>
              <a:stCxn id="25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>
              <a:stCxn id="25" idx="5"/>
              <a:endCxn id="19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ector reto 15"/>
            <p:cNvCxnSpPr>
              <a:stCxn id="19" idx="3"/>
              <a:endCxn id="17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– Exemplos e Definições</a:t>
            </a:r>
            <a:endParaRPr lang="pt-BR" dirty="0"/>
          </a:p>
        </p:txBody>
      </p:sp>
      <p:cxnSp>
        <p:nvCxnSpPr>
          <p:cNvPr id="31" name="Conector de seta reta 30"/>
          <p:cNvCxnSpPr/>
          <p:nvPr/>
        </p:nvCxnSpPr>
        <p:spPr bwMode="auto">
          <a:xfrm>
            <a:off x="5550298" y="2544944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de seta reta 32"/>
          <p:cNvCxnSpPr/>
          <p:nvPr/>
        </p:nvCxnSpPr>
        <p:spPr bwMode="auto">
          <a:xfrm>
            <a:off x="6270378" y="326502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onector de seta reta 34"/>
          <p:cNvCxnSpPr/>
          <p:nvPr/>
        </p:nvCxnSpPr>
        <p:spPr bwMode="auto">
          <a:xfrm>
            <a:off x="5406282" y="3985104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ector de seta reta 36"/>
          <p:cNvCxnSpPr/>
          <p:nvPr/>
        </p:nvCxnSpPr>
        <p:spPr bwMode="auto">
          <a:xfrm>
            <a:off x="4974234" y="4705184"/>
            <a:ext cx="12241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onector de seta reta 38"/>
          <p:cNvCxnSpPr/>
          <p:nvPr/>
        </p:nvCxnSpPr>
        <p:spPr bwMode="auto">
          <a:xfrm flipH="1">
            <a:off x="3246042" y="3193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ctor de seta reta 40"/>
          <p:cNvCxnSpPr/>
          <p:nvPr/>
        </p:nvCxnSpPr>
        <p:spPr bwMode="auto">
          <a:xfrm flipH="1">
            <a:off x="3030018" y="3985104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CaixaDeTexto 41"/>
          <p:cNvSpPr txBox="1"/>
          <p:nvPr/>
        </p:nvSpPr>
        <p:spPr>
          <a:xfrm>
            <a:off x="6774434" y="23289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2</a:t>
            </a:r>
            <a:endParaRPr lang="pt-BR" sz="18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846442" y="31210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0</a:t>
            </a:r>
            <a:endParaRPr lang="pt-BR" sz="1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414394" y="384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1</a:t>
            </a:r>
            <a:endParaRPr lang="pt-BR" sz="1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342386" y="44891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0</a:t>
            </a:r>
            <a:endParaRPr lang="pt-BR" sz="18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309938" y="297699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2</a:t>
            </a:r>
            <a:endParaRPr lang="pt-BR" sz="18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093914" y="384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Grau 0</a:t>
            </a:r>
            <a:endParaRPr lang="pt-BR" sz="18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123728" y="5301208"/>
            <a:ext cx="5067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Os nós com Grau 0 são chamados de nós </a:t>
            </a:r>
            <a:r>
              <a:rPr lang="pt-BR" sz="2000" b="1" dirty="0" smtClean="0"/>
              <a:t>folha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894159"/>
          </a:xfrm>
        </p:spPr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 smtClean="0"/>
              <a:t> –</a:t>
            </a:r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 smtClean="0"/>
              <a:t>Árvore – Exemplos e Definições</a:t>
            </a:r>
            <a:endParaRPr lang="pt-BR" dirty="0"/>
          </a:p>
        </p:txBody>
      </p:sp>
      <p:grpSp>
        <p:nvGrpSpPr>
          <p:cNvPr id="6" name="Grupo 35"/>
          <p:cNvGrpSpPr/>
          <p:nvPr/>
        </p:nvGrpSpPr>
        <p:grpSpPr>
          <a:xfrm>
            <a:off x="2647997" y="1426167"/>
            <a:ext cx="2376264" cy="2592288"/>
            <a:chOff x="539552" y="2348880"/>
            <a:chExt cx="2376264" cy="2592288"/>
          </a:xfrm>
        </p:grpSpPr>
        <p:grpSp>
          <p:nvGrpSpPr>
            <p:cNvPr id="7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28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8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26" name="Elipse 2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9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24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10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22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11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20" name="Elipse 19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12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18" name="Elipse 17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13" name="Conector reto 12"/>
            <p:cNvCxnSpPr>
              <a:endCxn id="26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>
              <a:stCxn id="26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onector reto 15"/>
            <p:cNvCxnSpPr>
              <a:stCxn id="26" idx="5"/>
              <a:endCxn id="20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20" idx="3"/>
              <a:endCxn id="18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Conector de seta reta 30"/>
          <p:cNvCxnSpPr/>
          <p:nvPr/>
        </p:nvCxnSpPr>
        <p:spPr bwMode="auto">
          <a:xfrm>
            <a:off x="4376189" y="163031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aixaDeTexto 31"/>
          <p:cNvSpPr txBox="1"/>
          <p:nvPr/>
        </p:nvSpPr>
        <p:spPr>
          <a:xfrm>
            <a:off x="4784487" y="2699319"/>
            <a:ext cx="1871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Nó pai do nó 3.</a:t>
            </a:r>
          </a:p>
          <a:p>
            <a:r>
              <a:rPr lang="pt-BR" sz="1800" dirty="0" smtClean="0"/>
              <a:t>Nó filho do nó 2.</a:t>
            </a:r>
          </a:p>
          <a:p>
            <a:r>
              <a:rPr lang="pt-BR" sz="1800" dirty="0" smtClean="0"/>
              <a:t>Nó irmão do nó 1.</a:t>
            </a:r>
            <a:endParaRPr lang="pt-BR" sz="1800" dirty="0"/>
          </a:p>
        </p:txBody>
      </p:sp>
      <p:cxnSp>
        <p:nvCxnSpPr>
          <p:cNvPr id="34" name="Conector de seta reta 33"/>
          <p:cNvCxnSpPr/>
          <p:nvPr/>
        </p:nvCxnSpPr>
        <p:spPr bwMode="auto">
          <a:xfrm>
            <a:off x="4160165" y="3129851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CaixaDeTexto 34"/>
          <p:cNvSpPr txBox="1"/>
          <p:nvPr/>
        </p:nvSpPr>
        <p:spPr>
          <a:xfrm>
            <a:off x="4989394" y="144991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Nó raiz - Nó pai dos nós 2 e 8.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179512" y="3429000"/>
            <a:ext cx="2376264" cy="2592288"/>
            <a:chOff x="539552" y="2348880"/>
            <a:chExt cx="2376264" cy="2592288"/>
          </a:xfrm>
        </p:grpSpPr>
        <p:grpSp>
          <p:nvGrpSpPr>
            <p:cNvPr id="37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58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9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38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56" name="Elipse 5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39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54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5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40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52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41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50" name="Elipse 49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42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48" name="Elipse 47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43" name="Conector reto 42"/>
            <p:cNvCxnSpPr>
              <a:endCxn id="56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ector reto 44"/>
            <p:cNvCxnSpPr>
              <a:stCxn id="56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ector reto 45"/>
            <p:cNvCxnSpPr>
              <a:stCxn id="56" idx="5"/>
              <a:endCxn id="50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>
              <a:stCxn id="50" idx="3"/>
              <a:endCxn id="48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0" name="Conector de seta reta 59"/>
          <p:cNvCxnSpPr/>
          <p:nvPr/>
        </p:nvCxnSpPr>
        <p:spPr bwMode="auto">
          <a:xfrm>
            <a:off x="1259632" y="587727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CaixaDeTexto 61"/>
          <p:cNvSpPr txBox="1"/>
          <p:nvPr/>
        </p:nvSpPr>
        <p:spPr>
          <a:xfrm>
            <a:off x="1691680" y="5661248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Os nós 4,2 e 6 são </a:t>
            </a:r>
          </a:p>
          <a:p>
            <a:r>
              <a:rPr lang="pt-BR" sz="1800" dirty="0" smtClean="0"/>
              <a:t>ancestrais do nó 3.</a:t>
            </a:r>
          </a:p>
        </p:txBody>
      </p:sp>
      <p:grpSp>
        <p:nvGrpSpPr>
          <p:cNvPr id="63" name="Grupo 35"/>
          <p:cNvGrpSpPr/>
          <p:nvPr/>
        </p:nvGrpSpPr>
        <p:grpSpPr>
          <a:xfrm>
            <a:off x="6606415" y="3645024"/>
            <a:ext cx="2376264" cy="2592288"/>
            <a:chOff x="539552" y="2348880"/>
            <a:chExt cx="2376264" cy="2592288"/>
          </a:xfrm>
        </p:grpSpPr>
        <p:grpSp>
          <p:nvGrpSpPr>
            <p:cNvPr id="64" name="Grupo 7"/>
            <p:cNvGrpSpPr/>
            <p:nvPr/>
          </p:nvGrpSpPr>
          <p:grpSpPr>
            <a:xfrm>
              <a:off x="1691680" y="2348880"/>
              <a:ext cx="432048" cy="432048"/>
              <a:chOff x="3131840" y="2492896"/>
              <a:chExt cx="432048" cy="432048"/>
            </a:xfrm>
          </p:grpSpPr>
          <p:sp>
            <p:nvSpPr>
              <p:cNvPr id="85" name="Elipse 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6" name="CaixaDeTexto 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grpSp>
          <p:nvGrpSpPr>
            <p:cNvPr id="65" name="Grupo 8"/>
            <p:cNvGrpSpPr/>
            <p:nvPr/>
          </p:nvGrpSpPr>
          <p:grpSpPr>
            <a:xfrm>
              <a:off x="971600" y="2996952"/>
              <a:ext cx="432048" cy="432048"/>
              <a:chOff x="3131840" y="2492896"/>
              <a:chExt cx="432048" cy="432048"/>
            </a:xfrm>
          </p:grpSpPr>
          <p:sp>
            <p:nvSpPr>
              <p:cNvPr id="83" name="Elipse 8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</p:grpSp>
        <p:grpSp>
          <p:nvGrpSpPr>
            <p:cNvPr id="66" name="Grupo 11"/>
            <p:cNvGrpSpPr/>
            <p:nvPr/>
          </p:nvGrpSpPr>
          <p:grpSpPr>
            <a:xfrm>
              <a:off x="2483768" y="3068960"/>
              <a:ext cx="432048" cy="432048"/>
              <a:chOff x="3131840" y="2492896"/>
              <a:chExt cx="432048" cy="432048"/>
            </a:xfrm>
          </p:grpSpPr>
          <p:sp>
            <p:nvSpPr>
              <p:cNvPr id="81" name="Elipse 12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2" name="CaixaDeTexto 13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8</a:t>
                </a:r>
                <a:endParaRPr lang="pt-BR" sz="1400" dirty="0"/>
              </a:p>
            </p:txBody>
          </p:sp>
        </p:grpSp>
        <p:grpSp>
          <p:nvGrpSpPr>
            <p:cNvPr id="67" name="Grupo 14"/>
            <p:cNvGrpSpPr/>
            <p:nvPr/>
          </p:nvGrpSpPr>
          <p:grpSpPr>
            <a:xfrm>
              <a:off x="539552" y="3789040"/>
              <a:ext cx="432048" cy="432048"/>
              <a:chOff x="3131840" y="2492896"/>
              <a:chExt cx="432048" cy="432048"/>
            </a:xfrm>
          </p:grpSpPr>
          <p:sp>
            <p:nvSpPr>
              <p:cNvPr id="79" name="Elipse 15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0" name="CaixaDeTexto 16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p:grpSp>
        <p:grpSp>
          <p:nvGrpSpPr>
            <p:cNvPr id="68" name="Grupo 17"/>
            <p:cNvGrpSpPr/>
            <p:nvPr/>
          </p:nvGrpSpPr>
          <p:grpSpPr>
            <a:xfrm>
              <a:off x="1547664" y="3789040"/>
              <a:ext cx="432048" cy="432048"/>
              <a:chOff x="3131840" y="2492896"/>
              <a:chExt cx="432048" cy="432048"/>
            </a:xfrm>
          </p:grpSpPr>
          <p:sp>
            <p:nvSpPr>
              <p:cNvPr id="77" name="Elipse 76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69" name="Grupo 20"/>
            <p:cNvGrpSpPr/>
            <p:nvPr/>
          </p:nvGrpSpPr>
          <p:grpSpPr>
            <a:xfrm>
              <a:off x="1115616" y="4509120"/>
              <a:ext cx="432048" cy="432048"/>
              <a:chOff x="3131840" y="2492896"/>
              <a:chExt cx="432048" cy="432048"/>
            </a:xfrm>
          </p:grpSpPr>
          <p:sp>
            <p:nvSpPr>
              <p:cNvPr id="75" name="Elipse 74"/>
              <p:cNvSpPr/>
              <p:nvPr/>
            </p:nvSpPr>
            <p:spPr bwMode="auto">
              <a:xfrm>
                <a:off x="3131840" y="2492896"/>
                <a:ext cx="432048" cy="43204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>
                <a:off x="3203848" y="256490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</p:grpSp>
        <p:cxnSp>
          <p:nvCxnSpPr>
            <p:cNvPr id="70" name="Conector reto 69"/>
            <p:cNvCxnSpPr>
              <a:endCxn id="83" idx="7"/>
            </p:cNvCxnSpPr>
            <p:nvPr/>
          </p:nvCxnSpPr>
          <p:spPr bwMode="auto">
            <a:xfrm flipH="1">
              <a:off x="1340376" y="2717656"/>
              <a:ext cx="414576" cy="342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/>
            <p:nvPr/>
          </p:nvCxnSpPr>
          <p:spPr bwMode="auto">
            <a:xfrm>
              <a:off x="2060456" y="2717656"/>
              <a:ext cx="486584" cy="4145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83" idx="3"/>
            </p:cNvCxnSpPr>
            <p:nvPr/>
          </p:nvCxnSpPr>
          <p:spPr bwMode="auto">
            <a:xfrm flipH="1">
              <a:off x="755576" y="3365728"/>
              <a:ext cx="279296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ector reto 72"/>
            <p:cNvCxnSpPr>
              <a:stCxn id="83" idx="5"/>
              <a:endCxn id="77" idx="0"/>
            </p:cNvCxnSpPr>
            <p:nvPr/>
          </p:nvCxnSpPr>
          <p:spPr bwMode="auto">
            <a:xfrm>
              <a:off x="1340376" y="3365728"/>
              <a:ext cx="423312" cy="423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Conector reto 73"/>
            <p:cNvCxnSpPr>
              <a:stCxn id="77" idx="3"/>
              <a:endCxn id="75" idx="0"/>
            </p:cNvCxnSpPr>
            <p:nvPr/>
          </p:nvCxnSpPr>
          <p:spPr bwMode="auto">
            <a:xfrm flipH="1">
              <a:off x="1331640" y="4157816"/>
              <a:ext cx="279296" cy="351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8" name="Conector de seta reta 87"/>
          <p:cNvCxnSpPr/>
          <p:nvPr/>
        </p:nvCxnSpPr>
        <p:spPr bwMode="auto">
          <a:xfrm flipH="1">
            <a:off x="6444208" y="450912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CaixaDeTexto 88"/>
          <p:cNvSpPr txBox="1"/>
          <p:nvPr/>
        </p:nvSpPr>
        <p:spPr>
          <a:xfrm>
            <a:off x="4499992" y="42210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Os nós 1,4 e 3 são </a:t>
            </a:r>
          </a:p>
          <a:p>
            <a:r>
              <a:rPr lang="pt-BR" sz="1800" dirty="0" smtClean="0"/>
              <a:t>descendentes do nó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9815</TotalTime>
  <Words>1049</Words>
  <Application>Microsoft Office PowerPoint</Application>
  <PresentationFormat>Apresentação na tela (4:3)</PresentationFormat>
  <Paragraphs>222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ApresentaçãoGrafos</vt:lpstr>
      <vt:lpstr>Estrutura de Dados</vt:lpstr>
      <vt:lpstr>Objetivo</vt:lpstr>
      <vt:lpstr>Bibliografia</vt:lpstr>
      <vt:lpstr>Árvore</vt:lpstr>
      <vt:lpstr>Slide 5</vt:lpstr>
      <vt:lpstr>Árvore</vt:lpstr>
      <vt:lpstr>Árvore – Exemplos e Definições</vt:lpstr>
      <vt:lpstr>Árvore – Exemplos e Definições</vt:lpstr>
      <vt:lpstr>Árvore – Exemplos e Definições</vt:lpstr>
      <vt:lpstr>Árvore – Exemplos e Definições</vt:lpstr>
      <vt:lpstr>Árvore – Exemplos e Definições</vt:lpstr>
      <vt:lpstr>Árvore de Busca Binária</vt:lpstr>
      <vt:lpstr>Árvore de Busca Binária</vt:lpstr>
      <vt:lpstr>Árvore de Busca Binária</vt:lpstr>
      <vt:lpstr>Árvore de Busca Binária</vt:lpstr>
      <vt:lpstr>Atividade</vt:lpstr>
    </vt:vector>
  </TitlesOfParts>
  <Company>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Carlos</dc:creator>
  <cp:lastModifiedBy>Carlos</cp:lastModifiedBy>
  <cp:revision>480</cp:revision>
  <cp:lastPrinted>2001-03-30T16:47:24Z</cp:lastPrinted>
  <dcterms:created xsi:type="dcterms:W3CDTF">2011-07-24T13:09:15Z</dcterms:created>
  <dcterms:modified xsi:type="dcterms:W3CDTF">2012-11-19T20:18:17Z</dcterms:modified>
</cp:coreProperties>
</file>