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175200" cy="2139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D"/>
    <a:srgbClr val="607782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" d="100"/>
          <a:sy n="20" d="100"/>
        </p:scale>
        <p:origin x="66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3501669"/>
            <a:ext cx="25648920" cy="7449091"/>
          </a:xfrm>
        </p:spPr>
        <p:txBody>
          <a:bodyPr anchor="b"/>
          <a:lstStyle>
            <a:lvl1pPr algn="ctr">
              <a:defRPr sz="18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11238025"/>
            <a:ext cx="22631400" cy="5165824"/>
          </a:xfrm>
        </p:spPr>
        <p:txBody>
          <a:bodyPr/>
          <a:lstStyle>
            <a:lvl1pPr marL="0" indent="0" algn="ctr">
              <a:buNone/>
              <a:defRPr sz="7488"/>
            </a:lvl1pPr>
            <a:lvl2pPr marL="1426418" indent="0" algn="ctr">
              <a:buNone/>
              <a:defRPr sz="6240"/>
            </a:lvl2pPr>
            <a:lvl3pPr marL="2852837" indent="0" algn="ctr">
              <a:buNone/>
              <a:defRPr sz="5616"/>
            </a:lvl3pPr>
            <a:lvl4pPr marL="4279255" indent="0" algn="ctr">
              <a:buNone/>
              <a:defRPr sz="4992"/>
            </a:lvl4pPr>
            <a:lvl5pPr marL="5705673" indent="0" algn="ctr">
              <a:buNone/>
              <a:defRPr sz="4992"/>
            </a:lvl5pPr>
            <a:lvl6pPr marL="7132091" indent="0" algn="ctr">
              <a:buNone/>
              <a:defRPr sz="4992"/>
            </a:lvl6pPr>
            <a:lvl7pPr marL="8558510" indent="0" algn="ctr">
              <a:buNone/>
              <a:defRPr sz="4992"/>
            </a:lvl7pPr>
            <a:lvl8pPr marL="9984928" indent="0" algn="ctr">
              <a:buNone/>
              <a:defRPr sz="4992"/>
            </a:lvl8pPr>
            <a:lvl9pPr marL="11411346" indent="0" algn="ctr">
              <a:buNone/>
              <a:defRPr sz="49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382A-864A-422F-A265-DE0CDB43682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AEE4-2E46-450E-ABDF-6A621526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382A-864A-422F-A265-DE0CDB43682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AEE4-2E46-450E-ABDF-6A621526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9" y="1139156"/>
            <a:ext cx="6506528" cy="181323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6" y="1139156"/>
            <a:ext cx="19142393" cy="181323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382A-864A-422F-A265-DE0CDB43682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AEE4-2E46-450E-ABDF-6A621526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382A-864A-422F-A265-DE0CDB43682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AEE4-2E46-450E-ABDF-6A621526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30" y="5334229"/>
            <a:ext cx="26026110" cy="8900275"/>
          </a:xfrm>
        </p:spPr>
        <p:txBody>
          <a:bodyPr anchor="b"/>
          <a:lstStyle>
            <a:lvl1pPr>
              <a:defRPr sz="18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30" y="14318704"/>
            <a:ext cx="26026110" cy="4680445"/>
          </a:xfrm>
        </p:spPr>
        <p:txBody>
          <a:bodyPr/>
          <a:lstStyle>
            <a:lvl1pPr marL="0" indent="0">
              <a:buNone/>
              <a:defRPr sz="7488">
                <a:solidFill>
                  <a:schemeClr val="tx1"/>
                </a:solidFill>
              </a:defRPr>
            </a:lvl1pPr>
            <a:lvl2pPr marL="1426418" indent="0">
              <a:buNone/>
              <a:defRPr sz="6240">
                <a:solidFill>
                  <a:schemeClr val="tx1">
                    <a:tint val="75000"/>
                  </a:schemeClr>
                </a:solidFill>
              </a:defRPr>
            </a:lvl2pPr>
            <a:lvl3pPr marL="2852837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3pPr>
            <a:lvl4pPr marL="4279255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4pPr>
            <a:lvl5pPr marL="5705673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5pPr>
            <a:lvl6pPr marL="7132091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6pPr>
            <a:lvl7pPr marL="8558510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7pPr>
            <a:lvl8pPr marL="9984928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8pPr>
            <a:lvl9pPr marL="11411346" indent="0">
              <a:buNone/>
              <a:defRPr sz="4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382A-864A-422F-A265-DE0CDB43682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AEE4-2E46-450E-ABDF-6A621526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1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5695781"/>
            <a:ext cx="12824460" cy="13575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5695781"/>
            <a:ext cx="12824460" cy="13575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382A-864A-422F-A265-DE0CDB43682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AEE4-2E46-450E-ABDF-6A621526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1139161"/>
            <a:ext cx="26026110" cy="4135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9" y="5245073"/>
            <a:ext cx="12765522" cy="2570529"/>
          </a:xfrm>
        </p:spPr>
        <p:txBody>
          <a:bodyPr anchor="b"/>
          <a:lstStyle>
            <a:lvl1pPr marL="0" indent="0">
              <a:buNone/>
              <a:defRPr sz="7488" b="1"/>
            </a:lvl1pPr>
            <a:lvl2pPr marL="1426418" indent="0">
              <a:buNone/>
              <a:defRPr sz="6240" b="1"/>
            </a:lvl2pPr>
            <a:lvl3pPr marL="2852837" indent="0">
              <a:buNone/>
              <a:defRPr sz="5616" b="1"/>
            </a:lvl3pPr>
            <a:lvl4pPr marL="4279255" indent="0">
              <a:buNone/>
              <a:defRPr sz="4992" b="1"/>
            </a:lvl4pPr>
            <a:lvl5pPr marL="5705673" indent="0">
              <a:buNone/>
              <a:defRPr sz="4992" b="1"/>
            </a:lvl5pPr>
            <a:lvl6pPr marL="7132091" indent="0">
              <a:buNone/>
              <a:defRPr sz="4992" b="1"/>
            </a:lvl6pPr>
            <a:lvl7pPr marL="8558510" indent="0">
              <a:buNone/>
              <a:defRPr sz="4992" b="1"/>
            </a:lvl7pPr>
            <a:lvl8pPr marL="9984928" indent="0">
              <a:buNone/>
              <a:defRPr sz="4992" b="1"/>
            </a:lvl8pPr>
            <a:lvl9pPr marL="11411346" indent="0">
              <a:buNone/>
              <a:defRPr sz="49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9" y="7815602"/>
            <a:ext cx="12765522" cy="114955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7" y="5245073"/>
            <a:ext cx="12828390" cy="2570529"/>
          </a:xfrm>
        </p:spPr>
        <p:txBody>
          <a:bodyPr anchor="b"/>
          <a:lstStyle>
            <a:lvl1pPr marL="0" indent="0">
              <a:buNone/>
              <a:defRPr sz="7488" b="1"/>
            </a:lvl1pPr>
            <a:lvl2pPr marL="1426418" indent="0">
              <a:buNone/>
              <a:defRPr sz="6240" b="1"/>
            </a:lvl2pPr>
            <a:lvl3pPr marL="2852837" indent="0">
              <a:buNone/>
              <a:defRPr sz="5616" b="1"/>
            </a:lvl3pPr>
            <a:lvl4pPr marL="4279255" indent="0">
              <a:buNone/>
              <a:defRPr sz="4992" b="1"/>
            </a:lvl4pPr>
            <a:lvl5pPr marL="5705673" indent="0">
              <a:buNone/>
              <a:defRPr sz="4992" b="1"/>
            </a:lvl5pPr>
            <a:lvl6pPr marL="7132091" indent="0">
              <a:buNone/>
              <a:defRPr sz="4992" b="1"/>
            </a:lvl6pPr>
            <a:lvl7pPr marL="8558510" indent="0">
              <a:buNone/>
              <a:defRPr sz="4992" b="1"/>
            </a:lvl7pPr>
            <a:lvl8pPr marL="9984928" indent="0">
              <a:buNone/>
              <a:defRPr sz="4992" b="1"/>
            </a:lvl8pPr>
            <a:lvl9pPr marL="11411346" indent="0">
              <a:buNone/>
              <a:defRPr sz="49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7" y="7815602"/>
            <a:ext cx="12828390" cy="114955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382A-864A-422F-A265-DE0CDB43682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AEE4-2E46-450E-ABDF-6A621526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382A-864A-422F-A265-DE0CDB43682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AEE4-2E46-450E-ABDF-6A621526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382A-864A-422F-A265-DE0CDB43682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AEE4-2E46-450E-ABDF-6A621526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426422"/>
            <a:ext cx="9732287" cy="4992476"/>
          </a:xfrm>
        </p:spPr>
        <p:txBody>
          <a:bodyPr anchor="b"/>
          <a:lstStyle>
            <a:lvl1pPr>
              <a:defRPr sz="9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3080679"/>
            <a:ext cx="15276195" cy="15205259"/>
          </a:xfrm>
        </p:spPr>
        <p:txBody>
          <a:bodyPr/>
          <a:lstStyle>
            <a:lvl1pPr>
              <a:defRPr sz="9984"/>
            </a:lvl1pPr>
            <a:lvl2pPr>
              <a:defRPr sz="8736"/>
            </a:lvl2pPr>
            <a:lvl3pPr>
              <a:defRPr sz="7488"/>
            </a:lvl3pPr>
            <a:lvl4pPr>
              <a:defRPr sz="6240"/>
            </a:lvl4pPr>
            <a:lvl5pPr>
              <a:defRPr sz="6240"/>
            </a:lvl5pPr>
            <a:lvl6pPr>
              <a:defRPr sz="6240"/>
            </a:lvl6pPr>
            <a:lvl7pPr>
              <a:defRPr sz="6240"/>
            </a:lvl7pPr>
            <a:lvl8pPr>
              <a:defRPr sz="6240"/>
            </a:lvl8pPr>
            <a:lvl9pPr>
              <a:defRPr sz="62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6418897"/>
            <a:ext cx="9732287" cy="11891802"/>
          </a:xfrm>
        </p:spPr>
        <p:txBody>
          <a:bodyPr/>
          <a:lstStyle>
            <a:lvl1pPr marL="0" indent="0">
              <a:buNone/>
              <a:defRPr sz="4992"/>
            </a:lvl1pPr>
            <a:lvl2pPr marL="1426418" indent="0">
              <a:buNone/>
              <a:defRPr sz="4368"/>
            </a:lvl2pPr>
            <a:lvl3pPr marL="2852837" indent="0">
              <a:buNone/>
              <a:defRPr sz="3744"/>
            </a:lvl3pPr>
            <a:lvl4pPr marL="4279255" indent="0">
              <a:buNone/>
              <a:defRPr sz="3120"/>
            </a:lvl4pPr>
            <a:lvl5pPr marL="5705673" indent="0">
              <a:buNone/>
              <a:defRPr sz="3120"/>
            </a:lvl5pPr>
            <a:lvl6pPr marL="7132091" indent="0">
              <a:buNone/>
              <a:defRPr sz="3120"/>
            </a:lvl6pPr>
            <a:lvl7pPr marL="8558510" indent="0">
              <a:buNone/>
              <a:defRPr sz="3120"/>
            </a:lvl7pPr>
            <a:lvl8pPr marL="9984928" indent="0">
              <a:buNone/>
              <a:defRPr sz="3120"/>
            </a:lvl8pPr>
            <a:lvl9pPr marL="11411346" indent="0">
              <a:buNone/>
              <a:defRPr sz="31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382A-864A-422F-A265-DE0CDB43682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AEE4-2E46-450E-ABDF-6A621526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426422"/>
            <a:ext cx="9732287" cy="4992476"/>
          </a:xfrm>
        </p:spPr>
        <p:txBody>
          <a:bodyPr anchor="b"/>
          <a:lstStyle>
            <a:lvl1pPr>
              <a:defRPr sz="9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3080679"/>
            <a:ext cx="15276195" cy="15205259"/>
          </a:xfrm>
        </p:spPr>
        <p:txBody>
          <a:bodyPr anchor="t"/>
          <a:lstStyle>
            <a:lvl1pPr marL="0" indent="0">
              <a:buNone/>
              <a:defRPr sz="9984"/>
            </a:lvl1pPr>
            <a:lvl2pPr marL="1426418" indent="0">
              <a:buNone/>
              <a:defRPr sz="8736"/>
            </a:lvl2pPr>
            <a:lvl3pPr marL="2852837" indent="0">
              <a:buNone/>
              <a:defRPr sz="7488"/>
            </a:lvl3pPr>
            <a:lvl4pPr marL="4279255" indent="0">
              <a:buNone/>
              <a:defRPr sz="6240"/>
            </a:lvl4pPr>
            <a:lvl5pPr marL="5705673" indent="0">
              <a:buNone/>
              <a:defRPr sz="6240"/>
            </a:lvl5pPr>
            <a:lvl6pPr marL="7132091" indent="0">
              <a:buNone/>
              <a:defRPr sz="6240"/>
            </a:lvl6pPr>
            <a:lvl7pPr marL="8558510" indent="0">
              <a:buNone/>
              <a:defRPr sz="6240"/>
            </a:lvl7pPr>
            <a:lvl8pPr marL="9984928" indent="0">
              <a:buNone/>
              <a:defRPr sz="6240"/>
            </a:lvl8pPr>
            <a:lvl9pPr marL="11411346" indent="0">
              <a:buNone/>
              <a:defRPr sz="62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6418897"/>
            <a:ext cx="9732287" cy="11891802"/>
          </a:xfrm>
        </p:spPr>
        <p:txBody>
          <a:bodyPr/>
          <a:lstStyle>
            <a:lvl1pPr marL="0" indent="0">
              <a:buNone/>
              <a:defRPr sz="4992"/>
            </a:lvl1pPr>
            <a:lvl2pPr marL="1426418" indent="0">
              <a:buNone/>
              <a:defRPr sz="4368"/>
            </a:lvl2pPr>
            <a:lvl3pPr marL="2852837" indent="0">
              <a:buNone/>
              <a:defRPr sz="3744"/>
            </a:lvl3pPr>
            <a:lvl4pPr marL="4279255" indent="0">
              <a:buNone/>
              <a:defRPr sz="3120"/>
            </a:lvl4pPr>
            <a:lvl5pPr marL="5705673" indent="0">
              <a:buNone/>
              <a:defRPr sz="3120"/>
            </a:lvl5pPr>
            <a:lvl6pPr marL="7132091" indent="0">
              <a:buNone/>
              <a:defRPr sz="3120"/>
            </a:lvl6pPr>
            <a:lvl7pPr marL="8558510" indent="0">
              <a:buNone/>
              <a:defRPr sz="3120"/>
            </a:lvl7pPr>
            <a:lvl8pPr marL="9984928" indent="0">
              <a:buNone/>
              <a:defRPr sz="3120"/>
            </a:lvl8pPr>
            <a:lvl9pPr marL="11411346" indent="0">
              <a:buNone/>
              <a:defRPr sz="31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382A-864A-422F-A265-DE0CDB43682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AEE4-2E46-450E-ABDF-6A621526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1139161"/>
            <a:ext cx="26026110" cy="4135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5695781"/>
            <a:ext cx="26026110" cy="1357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9831228"/>
            <a:ext cx="6789420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382A-864A-422F-A265-DE0CDB43682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9831228"/>
            <a:ext cx="10184130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9831228"/>
            <a:ext cx="6789420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3AEE4-2E46-450E-ABDF-6A6215262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7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52837" rtl="0" eaLnBrk="1" latinLnBrk="0" hangingPunct="1">
        <a:lnSpc>
          <a:spcPct val="90000"/>
        </a:lnSpc>
        <a:spcBef>
          <a:spcPct val="0"/>
        </a:spcBef>
        <a:buNone/>
        <a:defRPr sz="13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3209" indent="-713209" algn="l" defTabSz="2852837" rtl="0" eaLnBrk="1" latinLnBrk="0" hangingPunct="1">
        <a:lnSpc>
          <a:spcPct val="90000"/>
        </a:lnSpc>
        <a:spcBef>
          <a:spcPts val="3120"/>
        </a:spcBef>
        <a:buFont typeface="Arial" panose="020B0604020202020204" pitchFamily="34" charset="0"/>
        <a:buChar char="•"/>
        <a:defRPr sz="8736" kern="1200">
          <a:solidFill>
            <a:schemeClr val="tx1"/>
          </a:solidFill>
          <a:latin typeface="+mn-lt"/>
          <a:ea typeface="+mn-ea"/>
          <a:cs typeface="+mn-cs"/>
        </a:defRPr>
      </a:lvl1pPr>
      <a:lvl2pPr marL="2139627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7488" kern="1200">
          <a:solidFill>
            <a:schemeClr val="tx1"/>
          </a:solidFill>
          <a:latin typeface="+mn-lt"/>
          <a:ea typeface="+mn-ea"/>
          <a:cs typeface="+mn-cs"/>
        </a:defRPr>
      </a:lvl2pPr>
      <a:lvl3pPr marL="3566046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3pPr>
      <a:lvl4pPr marL="4992464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4pPr>
      <a:lvl5pPr marL="6418882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5pPr>
      <a:lvl6pPr marL="7845301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6pPr>
      <a:lvl7pPr marL="9271719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7pPr>
      <a:lvl8pPr marL="10698137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8pPr>
      <a:lvl9pPr marL="12124555" indent="-713209" algn="l" defTabSz="2852837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1pPr>
      <a:lvl2pPr marL="1426418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852837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3pPr>
      <a:lvl4pPr marL="4279255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4pPr>
      <a:lvl5pPr marL="5705673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5pPr>
      <a:lvl6pPr marL="7132091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6pPr>
      <a:lvl7pPr marL="8558510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7pPr>
      <a:lvl8pPr marL="9984928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8pPr>
      <a:lvl9pPr marL="11411346" algn="l" defTabSz="2852837" rtl="0" eaLnBrk="1" latinLnBrk="0" hangingPunct="1">
        <a:defRPr sz="5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"/>
            <a:ext cx="30175200" cy="18977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5400000" algn="t" rotWithShape="0">
              <a:prstClr val="black">
                <a:alpha val="30000"/>
              </a:prstClr>
            </a:outerShdw>
          </a:effectLst>
          <a:ex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29527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 dirty="0" smtClean="0">
              <a:ln>
                <a:noFill/>
              </a:ln>
              <a:solidFill>
                <a:srgbClr val="1D1D1D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486" y="131735"/>
            <a:ext cx="1663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1D1D1D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Run </a:t>
            </a:r>
            <a:r>
              <a:rPr lang="en-US" sz="6000" smtClean="0">
                <a:solidFill>
                  <a:srgbClr val="1D1D1D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Jerry, Run </a:t>
            </a:r>
            <a:r>
              <a:rPr lang="en-US" sz="6000" dirty="0" smtClean="0">
                <a:solidFill>
                  <a:srgbClr val="1D1D1D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! </a:t>
            </a:r>
            <a:endParaRPr lang="en-US" sz="6000" dirty="0" smtClean="0">
              <a:solidFill>
                <a:srgbClr val="1D1D1D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510" y="1027883"/>
            <a:ext cx="17723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Khatia </a:t>
            </a:r>
            <a:r>
              <a:rPr lang="en-US" sz="4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Kilanava</a:t>
            </a:r>
            <a:r>
              <a:rPr lang="en-US" sz="4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4000" dirty="0" err="1" smtClean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Margus</a:t>
            </a:r>
            <a:r>
              <a:rPr lang="en-US" sz="4000" dirty="0" smtClean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dirty="0" err="1" smtClean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Sellin</a:t>
            </a:r>
            <a:r>
              <a:rPr lang="en-US" sz="4000" dirty="0" smtClean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Simon Wu</a:t>
            </a:r>
            <a:endParaRPr lang="en-US" sz="4000" dirty="0">
              <a:solidFill>
                <a:srgbClr val="1D1D1D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0140" y="2042418"/>
            <a:ext cx="14537938" cy="35135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sx="101000" sy="101000" algn="ctr" rotWithShape="0">
              <a:prstClr val="black">
                <a:alpha val="10000"/>
              </a:prstClr>
            </a:outerShdw>
            <a:softEdge rad="12700"/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2952750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985" y="2147241"/>
            <a:ext cx="5386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607782"/>
                </a:solidFill>
              </a:rPr>
              <a:t>Introduction</a:t>
            </a:r>
            <a:endParaRPr lang="en-US" sz="3200" dirty="0">
              <a:solidFill>
                <a:srgbClr val="60778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985" y="2732016"/>
            <a:ext cx="137317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52750"/>
            <a:r>
              <a:rPr lang="en-US" sz="3200" b="1" dirty="0"/>
              <a:t>A</a:t>
            </a:r>
            <a:r>
              <a:rPr lang="en-US" sz="3200" b="1" dirty="0" smtClean="0"/>
              <a:t>*</a:t>
            </a:r>
            <a:r>
              <a:rPr lang="en-US" sz="3200" dirty="0" smtClean="0"/>
              <a:t> </a:t>
            </a:r>
            <a:r>
              <a:rPr lang="en-US" sz="3200" dirty="0"/>
              <a:t>is </a:t>
            </a:r>
            <a:r>
              <a:rPr lang="en-US" sz="3200" dirty="0" smtClean="0"/>
              <a:t>a computer algorithm</a:t>
            </a:r>
            <a:r>
              <a:rPr lang="en-US" sz="3200" u="sng" dirty="0"/>
              <a:t> </a:t>
            </a:r>
            <a:r>
              <a:rPr lang="en-US" sz="3200" dirty="0" smtClean="0"/>
              <a:t>that </a:t>
            </a:r>
            <a:r>
              <a:rPr lang="en-US" sz="3200" dirty="0"/>
              <a:t>is widely used in </a:t>
            </a:r>
            <a:r>
              <a:rPr lang="en-US" sz="3200" dirty="0" smtClean="0"/>
              <a:t>pathfinding </a:t>
            </a:r>
            <a:r>
              <a:rPr lang="en-US" sz="3200" dirty="0"/>
              <a:t>and graph traversal, the process of plotting an efficiently directed path between multiple points, called </a:t>
            </a:r>
            <a:r>
              <a:rPr lang="en-US" sz="3200" dirty="0" smtClean="0"/>
              <a:t>nodes. </a:t>
            </a:r>
            <a:r>
              <a:rPr lang="en-US" sz="3200" dirty="0" smtClean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implemented A* algorithm to help Tom get the shortest path to Jerry, whereas He </a:t>
            </a:r>
            <a:r>
              <a:rPr lang="en-US" sz="3200" dirty="0" smtClean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will have to get rid of many obstacles…</a:t>
            </a:r>
            <a:endParaRPr lang="en-US" sz="2900" dirty="0">
              <a:solidFill>
                <a:srgbClr val="1D1D1D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80140" y="5660784"/>
            <a:ext cx="14537938" cy="79997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sx="101000" sy="101000" algn="ctr" rotWithShape="0">
              <a:prstClr val="black">
                <a:alpha val="10000"/>
              </a:prstClr>
            </a:outerShdw>
            <a:softEdge rad="12700"/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2952750"/>
            <a:endParaRPr lang="en-US" sz="6000" dirty="0">
              <a:solidFill>
                <a:srgbClr val="1D1D1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303" y="5760448"/>
            <a:ext cx="1330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607782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0140" y="13918153"/>
            <a:ext cx="14537938" cy="57561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sx="101000" sy="101000" algn="ctr" rotWithShape="0">
              <a:prstClr val="black">
                <a:alpha val="10000"/>
              </a:prstClr>
            </a:outerShdw>
            <a:softEdge rad="12700"/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2952750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19845273"/>
            <a:ext cx="30175200" cy="15510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556934" y="20324066"/>
            <a:ext cx="6046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Institute of Compute Science, University of Tartu</a:t>
            </a:r>
            <a:b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Institute of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Robotics and Computer Engineering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University of </a:t>
            </a:r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Tartu.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571" y="19963670"/>
            <a:ext cx="1314255" cy="131425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 bwMode="auto">
          <a:xfrm>
            <a:off x="14963357" y="2041570"/>
            <a:ext cx="14989468" cy="116189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r="3000000" sx="101000" sy="101000" algn="ctr" rotWithShape="0">
              <a:prstClr val="black">
                <a:alpha val="10000"/>
              </a:prstClr>
            </a:outerShdw>
            <a:softEdge rad="12700"/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2952750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5459673" y="5641661"/>
            <a:ext cx="5086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80140" y="19860610"/>
            <a:ext cx="21419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6077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Aknowledgemnts</a:t>
            </a:r>
            <a:endParaRPr lang="en-US" sz="2400" dirty="0" smtClean="0">
              <a:solidFill>
                <a:srgbClr val="60778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authors would like to </a:t>
            </a:r>
            <a:r>
              <a:rPr lang="en-US" sz="2000" dirty="0" smtClean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thank </a:t>
            </a:r>
            <a:r>
              <a:rPr lang="en-US" sz="2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course instructors for the great experience</a:t>
            </a:r>
            <a:r>
              <a:rPr lang="en-US" sz="2000" dirty="0" smtClean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077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Bibliography</a:t>
            </a:r>
          </a:p>
          <a:p>
            <a:endParaRPr lang="en-US" sz="2000" dirty="0">
              <a:solidFill>
                <a:srgbClr val="1D1D1D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000" dirty="0">
              <a:solidFill>
                <a:srgbClr val="60778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963357" y="13879178"/>
            <a:ext cx="14989468" cy="57951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sx="101000" sy="101000" algn="ctr" rotWithShape="0">
              <a:prstClr val="black">
                <a:alpha val="10000"/>
              </a:prstClr>
            </a:outerShdw>
            <a:softEdge rad="12700"/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2952750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087600" y="14055464"/>
            <a:ext cx="13827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607782"/>
                </a:solidFill>
              </a:rPr>
              <a:t>Conclusions</a:t>
            </a:r>
            <a:endParaRPr lang="en-US" sz="3200" dirty="0">
              <a:solidFill>
                <a:srgbClr val="60778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91" y="38517"/>
            <a:ext cx="2664909" cy="18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96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 Black</vt:lpstr>
      <vt:lpstr>Segoe UI Semibold</vt:lpstr>
      <vt:lpstr>Segoe UI Semilight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Swed</dc:creator>
  <cp:lastModifiedBy>khatia</cp:lastModifiedBy>
  <cp:revision>29</cp:revision>
  <dcterms:created xsi:type="dcterms:W3CDTF">2018-01-03T20:03:23Z</dcterms:created>
  <dcterms:modified xsi:type="dcterms:W3CDTF">2018-01-09T12:44:06Z</dcterms:modified>
</cp:coreProperties>
</file>