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39eee5375_8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439eee5375_8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39eee5375_8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439eee5375_8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39eee5375_8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2439eee5375_8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39eee5375_8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2439eee5375_8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39eee5375_8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2439eee5375_8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39eee5375_8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2439eee5375_8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39eee5375_8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439eee5375_8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39eee5375_8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439eee5375_8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39eee5375_8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439eee5375_8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39eee5375_8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2439eee5375_8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714375"/>
            <a:ext cx="9512303" cy="6143625"/>
          </a:xfrm>
          <a:prstGeom prst="rtTriangle">
            <a:avLst/>
          </a:prstGeom>
          <a:solidFill>
            <a:srgbClr val="E1DA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/>
          <p:nvPr/>
        </p:nvSpPr>
        <p:spPr>
          <a:xfrm rot="-5400000">
            <a:off x="9609139" y="4275138"/>
            <a:ext cx="2486025" cy="2679697"/>
          </a:xfrm>
          <a:prstGeom prst="rtTriangle">
            <a:avLst/>
          </a:prstGeom>
          <a:solidFill>
            <a:srgbClr val="6469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3"/>
          <p:cNvSpPr/>
          <p:nvPr/>
        </p:nvSpPr>
        <p:spPr>
          <a:xfrm rot="5400000">
            <a:off x="28984" y="-28984"/>
            <a:ext cx="2161357" cy="2219324"/>
          </a:xfrm>
          <a:prstGeom prst="rtTriangle">
            <a:avLst/>
          </a:prstGeom>
          <a:solidFill>
            <a:srgbClr val="B8B3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3"/>
          <p:cNvSpPr/>
          <p:nvPr/>
        </p:nvSpPr>
        <p:spPr>
          <a:xfrm rot="5400000">
            <a:off x="18137" y="-18139"/>
            <a:ext cx="1352555" cy="1388830"/>
          </a:xfrm>
          <a:prstGeom prst="rtTriangle">
            <a:avLst/>
          </a:prstGeom>
          <a:solidFill>
            <a:srgbClr val="BFBF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8" name="Google Shape;88;p13"/>
          <p:cNvCxnSpPr/>
          <p:nvPr/>
        </p:nvCxnSpPr>
        <p:spPr>
          <a:xfrm>
            <a:off x="9480551" y="3327693"/>
            <a:ext cx="0" cy="864000"/>
          </a:xfrm>
          <a:prstGeom prst="straightConnector1">
            <a:avLst/>
          </a:prstGeom>
          <a:noFill/>
          <a:ln w="9525" cap="flat" cmpd="sng">
            <a:solidFill>
              <a:srgbClr val="64696D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9" name="Google Shape;89;p13"/>
          <p:cNvCxnSpPr/>
          <p:nvPr/>
        </p:nvCxnSpPr>
        <p:spPr>
          <a:xfrm>
            <a:off x="9493249" y="666354"/>
            <a:ext cx="0" cy="864000"/>
          </a:xfrm>
          <a:prstGeom prst="straightConnector1">
            <a:avLst/>
          </a:prstGeom>
          <a:noFill/>
          <a:ln w="9525" cap="flat" cmpd="sng">
            <a:solidFill>
              <a:srgbClr val="64696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0" name="Google Shape;90;p13"/>
          <p:cNvSpPr/>
          <p:nvPr/>
        </p:nvSpPr>
        <p:spPr>
          <a:xfrm>
            <a:off x="397275" y="5598050"/>
            <a:ext cx="36072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12181584 김세진</a:t>
            </a:r>
            <a:endParaRPr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12181592 김종학</a:t>
            </a:r>
            <a:endParaRPr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12181</a:t>
            </a:r>
            <a:r>
              <a:rPr lang="en-US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662</a:t>
            </a:r>
            <a:r>
              <a:rPr lang="en-US" sz="14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이주호</a:t>
            </a:r>
            <a:endParaRPr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4004325" y="1575100"/>
            <a:ext cx="6949500" cy="14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CSE Capstone Design</a:t>
            </a:r>
            <a:endParaRPr/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딥러닝 기술을 활용한 기자재 관리 시스템</a:t>
            </a:r>
            <a:endParaRPr sz="79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/>
            <a:ahLst/>
            <a:cxnLst/>
            <a:rect l="l" t="t" r="r" b="b"/>
            <a:pathLst>
              <a:path w="7497377" h="4533901" extrusionOk="0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22"/>
          <p:cNvSpPr/>
          <p:nvPr/>
        </p:nvSpPr>
        <p:spPr>
          <a:xfrm rot="5400000">
            <a:off x="61273" y="-61350"/>
            <a:ext cx="4572000" cy="4694700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292100" y="1524000"/>
            <a:ext cx="11633100" cy="5095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64696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3074126" y="245233"/>
            <a:ext cx="60960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 요구사항</a:t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226423" y="1219203"/>
            <a:ext cx="11791500" cy="49500"/>
          </a:xfrm>
          <a:prstGeom prst="rect">
            <a:avLst/>
          </a:prstGeom>
          <a:solidFill>
            <a:srgbClr val="B878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22"/>
          <p:cNvSpPr txBox="1">
            <a:spLocks noGrp="1"/>
          </p:cNvSpPr>
          <p:nvPr>
            <p:ph type="body" idx="1"/>
          </p:nvPr>
        </p:nvSpPr>
        <p:spPr>
          <a:xfrm>
            <a:off x="838200" y="1950719"/>
            <a:ext cx="10515600" cy="42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* 기자재 상태 분석에 있어서의 정확성, 빠른 응답 시간을 제공하는 성능, 기자재 데이터에 대한 보안 조치, UI에 있어서의 친화성과 직관성, 새로운 기능의 통합에 있어서의 확장성 등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/>
            <a:ahLst/>
            <a:cxnLst/>
            <a:rect l="l" t="t" r="r" b="b"/>
            <a:pathLst>
              <a:path w="7497377" h="4533901" extrusionOk="0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23"/>
          <p:cNvSpPr/>
          <p:nvPr/>
        </p:nvSpPr>
        <p:spPr>
          <a:xfrm rot="5400000">
            <a:off x="61273" y="-61350"/>
            <a:ext cx="4572000" cy="4694700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23"/>
          <p:cNvSpPr/>
          <p:nvPr/>
        </p:nvSpPr>
        <p:spPr>
          <a:xfrm>
            <a:off x="292100" y="1524000"/>
            <a:ext cx="11633100" cy="5095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64696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23"/>
          <p:cNvSpPr/>
          <p:nvPr/>
        </p:nvSpPr>
        <p:spPr>
          <a:xfrm>
            <a:off x="3074126" y="245233"/>
            <a:ext cx="60960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제약사항</a:t>
            </a:r>
            <a:endParaRPr/>
          </a:p>
        </p:txBody>
      </p:sp>
      <p:sp>
        <p:nvSpPr>
          <p:cNvPr id="190" name="Google Shape;190;p23"/>
          <p:cNvSpPr/>
          <p:nvPr/>
        </p:nvSpPr>
        <p:spPr>
          <a:xfrm>
            <a:off x="226423" y="1219203"/>
            <a:ext cx="11791500" cy="49500"/>
          </a:xfrm>
          <a:prstGeom prst="rect">
            <a:avLst/>
          </a:prstGeom>
          <a:solidFill>
            <a:srgbClr val="B878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23"/>
          <p:cNvSpPr txBox="1">
            <a:spLocks noGrp="1"/>
          </p:cNvSpPr>
          <p:nvPr>
            <p:ph type="body" idx="1"/>
          </p:nvPr>
        </p:nvSpPr>
        <p:spPr>
          <a:xfrm>
            <a:off x="838200" y="1950719"/>
            <a:ext cx="10515600" cy="42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* 부적절한 사진 등록 시도 시 서버 측에서 업로드 금지해야 함</a:t>
            </a:r>
            <a:endParaRPr sz="24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* 신규 기자재는 관리자의 승인을 받아야만 등록이 가능하도록 관리</a:t>
            </a:r>
            <a:endParaRPr sz="24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* 모델의 정확성을 위해 낮은 품질과 부정확한 사진 데이터는 지양하도록 관리 </a:t>
            </a:r>
            <a:endParaRPr sz="24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* 재고가 없는 기자재의 대여는 불가하도록 관리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/>
            <a:ahLst/>
            <a:cxnLst/>
            <a:rect l="l" t="t" r="r" b="b"/>
            <a:pathLst>
              <a:path w="7497377" h="4533901" extrusionOk="0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24"/>
          <p:cNvSpPr/>
          <p:nvPr/>
        </p:nvSpPr>
        <p:spPr>
          <a:xfrm rot="5400000">
            <a:off x="61273" y="-61350"/>
            <a:ext cx="4572000" cy="4694700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292100" y="1524000"/>
            <a:ext cx="11633100" cy="5095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64696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3074126" y="245233"/>
            <a:ext cx="60960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관리 요구사항</a:t>
            </a:r>
            <a:endParaRPr/>
          </a:p>
        </p:txBody>
      </p:sp>
      <p:sp>
        <p:nvSpPr>
          <p:cNvPr id="200" name="Google Shape;200;p24"/>
          <p:cNvSpPr/>
          <p:nvPr/>
        </p:nvSpPr>
        <p:spPr>
          <a:xfrm>
            <a:off x="226423" y="1219203"/>
            <a:ext cx="11791500" cy="49500"/>
          </a:xfrm>
          <a:prstGeom prst="rect">
            <a:avLst/>
          </a:prstGeom>
          <a:solidFill>
            <a:srgbClr val="B878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24"/>
          <p:cNvSpPr txBox="1">
            <a:spLocks noGrp="1"/>
          </p:cNvSpPr>
          <p:nvPr>
            <p:ph type="body" idx="1"/>
          </p:nvPr>
        </p:nvSpPr>
        <p:spPr>
          <a:xfrm>
            <a:off x="838200" y="1950719"/>
            <a:ext cx="10515600" cy="42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* 프로젝트의 범위를 정확히 정의하고 구현할 기능의 범주를 명확하게 설정하기</a:t>
            </a:r>
            <a:endParaRPr sz="24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* 매주 프로젝트의 진행 사항을 문서화하여 미비한 부분 체크하기</a:t>
            </a:r>
            <a:endParaRPr sz="24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* 사진의 딥러닝 과정이 올바르게 진행되고 있는지 체크하기</a:t>
            </a:r>
            <a:endParaRPr sz="24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* 프로젝트 중 발생하는 변경 사항을 관리하고 회의를 통해 승인 절차를 수행하기</a:t>
            </a:r>
            <a:endParaRPr sz="24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* 문제점이 발생했을 때 멘토님과의 빠른 소통을 통한 해결을 목표로 하기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/>
          <p:nvPr/>
        </p:nvSpPr>
        <p:spPr>
          <a:xfrm>
            <a:off x="0" y="714375"/>
            <a:ext cx="9512400" cy="6143700"/>
          </a:xfrm>
          <a:prstGeom prst="rtTriangle">
            <a:avLst/>
          </a:prstGeom>
          <a:solidFill>
            <a:srgbClr val="E1DA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25"/>
          <p:cNvSpPr/>
          <p:nvPr/>
        </p:nvSpPr>
        <p:spPr>
          <a:xfrm rot="-5400000">
            <a:off x="9609139" y="4275138"/>
            <a:ext cx="2486025" cy="2679697"/>
          </a:xfrm>
          <a:prstGeom prst="rtTriangle">
            <a:avLst/>
          </a:prstGeom>
          <a:solidFill>
            <a:srgbClr val="6469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25"/>
          <p:cNvSpPr/>
          <p:nvPr/>
        </p:nvSpPr>
        <p:spPr>
          <a:xfrm rot="5400000">
            <a:off x="28984" y="-28984"/>
            <a:ext cx="2161357" cy="2219324"/>
          </a:xfrm>
          <a:prstGeom prst="rtTriangle">
            <a:avLst/>
          </a:prstGeom>
          <a:solidFill>
            <a:srgbClr val="B8B3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25"/>
          <p:cNvSpPr/>
          <p:nvPr/>
        </p:nvSpPr>
        <p:spPr>
          <a:xfrm rot="5400000">
            <a:off x="18137" y="-18139"/>
            <a:ext cx="1352555" cy="1388830"/>
          </a:xfrm>
          <a:prstGeom prst="rtTriangle">
            <a:avLst/>
          </a:prstGeom>
          <a:solidFill>
            <a:srgbClr val="BFBF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618309" y="2402058"/>
            <a:ext cx="10955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발표를 들어주셔서 감사합니다.</a:t>
            </a:r>
            <a:endParaRPr sz="6000" b="1" i="1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/>
            <a:ahLst/>
            <a:cxnLst/>
            <a:rect l="l" t="t" r="r" b="b"/>
            <a:pathLst>
              <a:path w="7497377" h="4533901" extrusionOk="0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14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292100" y="1524000"/>
            <a:ext cx="11633200" cy="50958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64696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3074126" y="245233"/>
            <a:ext cx="6096000" cy="73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Project Planning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226423" y="1219203"/>
            <a:ext cx="11791406" cy="49432"/>
          </a:xfrm>
          <a:prstGeom prst="rect">
            <a:avLst/>
          </a:prstGeom>
          <a:solidFill>
            <a:srgbClr val="B878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838200" y="1950725"/>
            <a:ext cx="4455900" cy="42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rgbClr val="555555"/>
                </a:solidFill>
              </a:rPr>
              <a:t>  </a:t>
            </a:r>
            <a:endParaRPr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>
                <a:solidFill>
                  <a:srgbClr val="555555"/>
                </a:solidFill>
              </a:rPr>
              <a:t>  팀명:</a:t>
            </a:r>
            <a:r>
              <a:rPr lang="en-US">
                <a:solidFill>
                  <a:srgbClr val="555555"/>
                </a:solidFill>
              </a:rPr>
              <a:t> LKK-99</a:t>
            </a:r>
            <a:endParaRPr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rgbClr val="555555"/>
                </a:solidFill>
              </a:rPr>
              <a:t>  </a:t>
            </a:r>
            <a:r>
              <a:rPr lang="en-US" b="1">
                <a:solidFill>
                  <a:srgbClr val="555555"/>
                </a:solidFill>
              </a:rPr>
              <a:t>주제:</a:t>
            </a:r>
            <a:r>
              <a:rPr lang="en-US">
                <a:solidFill>
                  <a:srgbClr val="555555"/>
                </a:solidFill>
              </a:rPr>
              <a:t> 딥러닝/앱/웹 서버</a:t>
            </a:r>
            <a:endParaRPr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rgbClr val="555555"/>
                </a:solidFill>
              </a:rPr>
              <a:t>  </a:t>
            </a:r>
            <a:r>
              <a:rPr lang="en-US" b="1">
                <a:solidFill>
                  <a:srgbClr val="555555"/>
                </a:solidFill>
              </a:rPr>
              <a:t>환경:</a:t>
            </a:r>
            <a:r>
              <a:rPr lang="en-US">
                <a:solidFill>
                  <a:srgbClr val="555555"/>
                </a:solidFill>
              </a:rPr>
              <a:t> PC/Mobile</a:t>
            </a:r>
            <a:endParaRPr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rgbClr val="555555"/>
                </a:solidFill>
              </a:rPr>
              <a:t>  </a:t>
            </a:r>
            <a:r>
              <a:rPr lang="en-US" b="1">
                <a:solidFill>
                  <a:srgbClr val="555555"/>
                </a:solidFill>
              </a:rPr>
              <a:t>기간:</a:t>
            </a:r>
            <a:r>
              <a:rPr lang="en-US">
                <a:solidFill>
                  <a:srgbClr val="555555"/>
                </a:solidFill>
              </a:rPr>
              <a:t> 9/4 ~ 12/8</a:t>
            </a:r>
            <a:endParaRPr>
              <a:solidFill>
                <a:srgbClr val="555555"/>
              </a:solidFill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9676" y="2025901"/>
            <a:ext cx="5787249" cy="38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0" y="714375"/>
            <a:ext cx="9512400" cy="6143700"/>
          </a:xfrm>
          <a:prstGeom prst="rtTriangle">
            <a:avLst/>
          </a:prstGeom>
          <a:solidFill>
            <a:srgbClr val="E1DA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15"/>
          <p:cNvSpPr/>
          <p:nvPr/>
        </p:nvSpPr>
        <p:spPr>
          <a:xfrm rot="-5400000">
            <a:off x="9609053" y="4275149"/>
            <a:ext cx="2486100" cy="2679600"/>
          </a:xfrm>
          <a:prstGeom prst="rtTriangle">
            <a:avLst/>
          </a:prstGeom>
          <a:solidFill>
            <a:srgbClr val="6469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15"/>
          <p:cNvSpPr/>
          <p:nvPr/>
        </p:nvSpPr>
        <p:spPr>
          <a:xfrm rot="5400000">
            <a:off x="28874" y="-28950"/>
            <a:ext cx="2161500" cy="2219400"/>
          </a:xfrm>
          <a:prstGeom prst="rtTriangle">
            <a:avLst/>
          </a:prstGeom>
          <a:solidFill>
            <a:srgbClr val="B8B3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15"/>
          <p:cNvSpPr/>
          <p:nvPr/>
        </p:nvSpPr>
        <p:spPr>
          <a:xfrm rot="5400000">
            <a:off x="18130" y="-18002"/>
            <a:ext cx="1352700" cy="1388700"/>
          </a:xfrm>
          <a:prstGeom prst="rtTriangle">
            <a:avLst/>
          </a:prstGeom>
          <a:solidFill>
            <a:srgbClr val="BFBF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618309" y="2402058"/>
            <a:ext cx="10955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60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</a:t>
            </a:r>
            <a:endParaRPr sz="6000" b="1" i="1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/>
            <a:ahLst/>
            <a:cxnLst/>
            <a:rect l="l" t="t" r="r" b="b"/>
            <a:pathLst>
              <a:path w="7497377" h="4533901" extrusionOk="0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16"/>
          <p:cNvSpPr/>
          <p:nvPr/>
        </p:nvSpPr>
        <p:spPr>
          <a:xfrm rot="5400000">
            <a:off x="61273" y="-61350"/>
            <a:ext cx="4572000" cy="4694700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292100" y="1524000"/>
            <a:ext cx="11633100" cy="5095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64696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3074126" y="245233"/>
            <a:ext cx="60960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요구사항</a:t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226423" y="1219203"/>
            <a:ext cx="11791500" cy="49500"/>
          </a:xfrm>
          <a:prstGeom prst="rect">
            <a:avLst/>
          </a:prstGeom>
          <a:solidFill>
            <a:srgbClr val="B878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838200" y="1950719"/>
            <a:ext cx="10515600" cy="42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* 카메라 어플리케이션을 통한 기자재 인식 및 딥러닝을 통한 구별</a:t>
            </a:r>
            <a:endParaRPr sz="24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* 기자재에 대한 기본 정보들을 웹 서버에서 확인 가능</a:t>
            </a:r>
            <a:endParaRPr sz="24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* 데이터베이스에서 보유 기자재 재고 확인 및 검색 목록 조회</a:t>
            </a:r>
            <a:endParaRPr sz="24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* 어플리케이션에서의 QR코드 인식을 통한 기자재 대여 및 반납 관리</a:t>
            </a:r>
            <a:endParaRPr sz="24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* 게시판 기능을 통해 유저의 피드백을 받아 틀린 예측을 수정하고 모델의 정확성 증진</a:t>
            </a:r>
            <a:endParaRPr sz="4200">
              <a:solidFill>
                <a:srgbClr val="55555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/>
            <a:ahLst/>
            <a:cxnLst/>
            <a:rect l="l" t="t" r="r" b="b"/>
            <a:pathLst>
              <a:path w="7497377" h="4533901" extrusionOk="0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17"/>
          <p:cNvSpPr/>
          <p:nvPr/>
        </p:nvSpPr>
        <p:spPr>
          <a:xfrm rot="5400000">
            <a:off x="61273" y="-61350"/>
            <a:ext cx="4572000" cy="4694700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292100" y="1524000"/>
            <a:ext cx="11633100" cy="5095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64696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3074126" y="245233"/>
            <a:ext cx="60960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성능 요구사항</a:t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226423" y="1219203"/>
            <a:ext cx="11791500" cy="49500"/>
          </a:xfrm>
          <a:prstGeom prst="rect">
            <a:avLst/>
          </a:prstGeom>
          <a:solidFill>
            <a:srgbClr val="B878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838200" y="1950719"/>
            <a:ext cx="10515600" cy="42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* 서버에서 기자재 사진에 대한 정확한 예측 및 분석 필수</a:t>
            </a:r>
            <a:endParaRPr sz="24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* 클라이언트와 서버 간 사진과 정보의 교류가 빠른 시간에 처리되어야 함</a:t>
            </a:r>
            <a:endParaRPr sz="24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* 대용량 데이터셋이 적용되었을 때에도 처리하고 저장할 수 있어야 함</a:t>
            </a:r>
            <a:endParaRPr sz="24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* 클라우드 서비스 사용 시 사용된 리소스에 대한 비용을 효과적으로 관리할 수 있어야 함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/>
            <a:ahLst/>
            <a:cxnLst/>
            <a:rect l="l" t="t" r="r" b="b"/>
            <a:pathLst>
              <a:path w="7497377" h="4533901" extrusionOk="0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18"/>
          <p:cNvSpPr/>
          <p:nvPr/>
        </p:nvSpPr>
        <p:spPr>
          <a:xfrm rot="5400000">
            <a:off x="61273" y="-61350"/>
            <a:ext cx="4572000" cy="4694700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292100" y="1524000"/>
            <a:ext cx="11633100" cy="5095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64696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3074126" y="245233"/>
            <a:ext cx="60960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요구사항</a:t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226423" y="1219203"/>
            <a:ext cx="11791500" cy="49500"/>
          </a:xfrm>
          <a:prstGeom prst="rect">
            <a:avLst/>
          </a:prstGeom>
          <a:solidFill>
            <a:srgbClr val="B878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18"/>
          <p:cNvSpPr txBox="1">
            <a:spLocks noGrp="1"/>
          </p:cNvSpPr>
          <p:nvPr>
            <p:ph type="body" idx="1"/>
          </p:nvPr>
        </p:nvSpPr>
        <p:spPr>
          <a:xfrm>
            <a:off x="838200" y="1950719"/>
            <a:ext cx="10515600" cy="42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* 기자재에 관한 정보(모델명 등)</a:t>
            </a:r>
            <a:endParaRPr sz="24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* 기자재의 대여, 반납 이력</a:t>
            </a:r>
            <a:endParaRPr sz="24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* 사용 가능한 기자재 재고 데이터</a:t>
            </a:r>
            <a:endParaRPr sz="24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* 사용자 데이터(ID, 비밀번호, 이름, 연락처)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/>
            <a:ahLst/>
            <a:cxnLst/>
            <a:rect l="l" t="t" r="r" b="b"/>
            <a:pathLst>
              <a:path w="7497377" h="4533901" extrusionOk="0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19"/>
          <p:cNvSpPr/>
          <p:nvPr/>
        </p:nvSpPr>
        <p:spPr>
          <a:xfrm rot="5400000">
            <a:off x="61273" y="-61350"/>
            <a:ext cx="4572000" cy="4694700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92100" y="1524000"/>
            <a:ext cx="11633100" cy="5095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64696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3074126" y="245233"/>
            <a:ext cx="60960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인터페이스 요구사항</a:t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226423" y="1219203"/>
            <a:ext cx="11791500" cy="49500"/>
          </a:xfrm>
          <a:prstGeom prst="rect">
            <a:avLst/>
          </a:prstGeom>
          <a:solidFill>
            <a:srgbClr val="B878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1"/>
          </p:nvPr>
        </p:nvSpPr>
        <p:spPr>
          <a:xfrm>
            <a:off x="838200" y="1950719"/>
            <a:ext cx="10515600" cy="42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* 직관적이고 사용자 친화적인 디자인으로, 사용자가 쉽게 시스템을 이해하고 상호 작용할 수 있어야 함.</a:t>
            </a:r>
            <a:endParaRPr sz="24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* 사용자는 기자재 이상이나 재고 부족에 대해 알림 및 알람을 받을 수 있어야 함.</a:t>
            </a:r>
            <a:endParaRPr sz="24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* 사용자는 특정 기자재를 검색하거나 필터링할 수 있어야 함. </a:t>
            </a:r>
            <a:endParaRPr sz="24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* 프로그램에 대한 사용자 도움말이 있어야 함.</a:t>
            </a:r>
            <a:endParaRPr sz="24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* 각종 기자재의 상태나 재고 현황을 시각적으로 제공받을 수 있는 대시보드가 있어야 함.</a:t>
            </a:r>
            <a:endParaRPr sz="24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* 현재 사용자가 대여중인 기자재 반납기한을 표시하는 대시보드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/>
            <a:ahLst/>
            <a:cxnLst/>
            <a:rect l="l" t="t" r="r" b="b"/>
            <a:pathLst>
              <a:path w="7497377" h="4533901" extrusionOk="0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20"/>
          <p:cNvSpPr/>
          <p:nvPr/>
        </p:nvSpPr>
        <p:spPr>
          <a:xfrm rot="5400000">
            <a:off x="61273" y="-61350"/>
            <a:ext cx="4572000" cy="4694700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292100" y="1524000"/>
            <a:ext cx="11633100" cy="5095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64696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3074126" y="245233"/>
            <a:ext cx="60960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 요구사항</a:t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226423" y="1219203"/>
            <a:ext cx="11791500" cy="49500"/>
          </a:xfrm>
          <a:prstGeom prst="rect">
            <a:avLst/>
          </a:prstGeom>
          <a:solidFill>
            <a:srgbClr val="B878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1"/>
          </p:nvPr>
        </p:nvSpPr>
        <p:spPr>
          <a:xfrm>
            <a:off x="838200" y="1950719"/>
            <a:ext cx="10515600" cy="42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* 서버에서 관리하는 사진이 정확하게 인식되는지 확인</a:t>
            </a:r>
            <a:endParaRPr sz="24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* 웹 서버에서 데이터베이스 입/출력에 오류가 없는지 확인</a:t>
            </a:r>
            <a:endParaRPr sz="24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* 물품의 대여/반납 시 서버에 기재되는 정보가 정확한지 확인</a:t>
            </a:r>
            <a:endParaRPr sz="24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* 딥러닝을 통해 예측 및 분석 작업을 얼마나 빠르게 수행하는지 확인.</a:t>
            </a:r>
            <a:endParaRPr sz="24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* 사용자의 비밀번호에 관한 보안성 확인</a:t>
            </a:r>
            <a:endParaRPr sz="24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* UI가 직관적이고 편의성이 좋은지 주변인 테스트를 통해 확인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/>
            <a:ahLst/>
            <a:cxnLst/>
            <a:rect l="l" t="t" r="r" b="b"/>
            <a:pathLst>
              <a:path w="7497377" h="4533901" extrusionOk="0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21"/>
          <p:cNvSpPr/>
          <p:nvPr/>
        </p:nvSpPr>
        <p:spPr>
          <a:xfrm rot="5400000">
            <a:off x="61273" y="-61350"/>
            <a:ext cx="4572000" cy="4694700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292100" y="1524000"/>
            <a:ext cx="11633100" cy="5095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64696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3074126" y="245233"/>
            <a:ext cx="60960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보안 요구사항</a:t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226423" y="1219203"/>
            <a:ext cx="11791500" cy="49500"/>
          </a:xfrm>
          <a:prstGeom prst="rect">
            <a:avLst/>
          </a:prstGeom>
          <a:solidFill>
            <a:srgbClr val="B878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838200" y="1950719"/>
            <a:ext cx="10515600" cy="42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* 유저가 찍은 사진과 서버에 저장된 사진이 외부로 유출되면 안 됨</a:t>
            </a:r>
            <a:endParaRPr sz="24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* 유저의 로그인 정보의 철저한 관리 필요</a:t>
            </a:r>
            <a:endParaRPr sz="24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* 권한 관리 시스템을 통해 인가되지 않은 기자재의 등록이나 기능에 대한 접근 권한을 관리 필요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Microsoft Office PowerPoint</Application>
  <PresentationFormat>와이드스크린</PresentationFormat>
  <Paragraphs>61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Malgun Gothic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김종학</cp:lastModifiedBy>
  <cp:revision>1</cp:revision>
  <dcterms:modified xsi:type="dcterms:W3CDTF">2023-09-08T17:20:42Z</dcterms:modified>
</cp:coreProperties>
</file>