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06" r:id="rId4"/>
    <p:sldId id="305" r:id="rId5"/>
    <p:sldId id="317" r:id="rId6"/>
    <p:sldId id="318" r:id="rId7"/>
    <p:sldId id="320" r:id="rId8"/>
    <p:sldId id="319" r:id="rId9"/>
    <p:sldId id="323" r:id="rId10"/>
    <p:sldId id="262" r:id="rId11"/>
    <p:sldId id="321" r:id="rId12"/>
    <p:sldId id="315" r:id="rId13"/>
    <p:sldId id="316" r:id="rId14"/>
    <p:sldId id="322" r:id="rId15"/>
    <p:sldId id="25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7E6E6"/>
    <a:srgbClr val="152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9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01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6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2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4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1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2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0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4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0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9D6-79B1-4CC8-A3E6-4BDC2E4555B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8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668619" y="2815651"/>
            <a:ext cx="6854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딥러닝 기술을 활용한 기자재 관리 시스템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19513" y="3552825"/>
            <a:ext cx="4752975" cy="432376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876243" y="3584347"/>
            <a:ext cx="243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CSE Capstone project</a:t>
            </a:r>
            <a:endParaRPr lang="ko-KR" altLang="en-US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69500" y="635688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152B39"/>
                </a:solidFill>
              </a:rPr>
              <a:t>LKK-99</a:t>
            </a:r>
            <a:endParaRPr lang="ko-KR" altLang="en-US" dirty="0">
              <a:solidFill>
                <a:srgbClr val="152B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74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7031"/>
          <a:stretch/>
        </p:blipFill>
        <p:spPr>
          <a:xfrm>
            <a:off x="0" y="869950"/>
            <a:ext cx="12192000" cy="51181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869950"/>
            <a:ext cx="12192000" cy="5124450"/>
          </a:xfrm>
          <a:prstGeom prst="rect">
            <a:avLst/>
          </a:prstGeom>
          <a:solidFill>
            <a:srgbClr val="152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35222" y="2946826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4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2385" y="2946826"/>
            <a:ext cx="2510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기능 설명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358149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4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1959" y="81975"/>
            <a:ext cx="2448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데이터 베이스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73D1A7A-5AA0-42CB-6009-39AC70E6798B}"/>
              </a:ext>
            </a:extLst>
          </p:cNvPr>
          <p:cNvGrpSpPr/>
          <p:nvPr/>
        </p:nvGrpSpPr>
        <p:grpSpPr>
          <a:xfrm>
            <a:off x="304664" y="1038830"/>
            <a:ext cx="11582672" cy="5570976"/>
            <a:chOff x="-540204" y="882075"/>
            <a:chExt cx="10119633" cy="454336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7AE61A5-16AF-0B51-A586-A4C74BC3EE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432" r="12678" b="19319"/>
            <a:stretch/>
          </p:blipFill>
          <p:spPr>
            <a:xfrm>
              <a:off x="4405990" y="882075"/>
              <a:ext cx="5173439" cy="454336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FE81AEB-BF64-06D7-9452-617F15615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862" b="20889"/>
            <a:stretch/>
          </p:blipFill>
          <p:spPr>
            <a:xfrm>
              <a:off x="-540204" y="882075"/>
              <a:ext cx="5086350" cy="4543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5423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7031"/>
          <a:stretch/>
        </p:blipFill>
        <p:spPr>
          <a:xfrm>
            <a:off x="0" y="869950"/>
            <a:ext cx="12192000" cy="51181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869950"/>
            <a:ext cx="12192000" cy="5124450"/>
          </a:xfrm>
          <a:prstGeom prst="rect">
            <a:avLst/>
          </a:prstGeom>
          <a:solidFill>
            <a:srgbClr val="152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3211" y="2946826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03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0374" y="2946826"/>
            <a:ext cx="2510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진행 상황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358149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550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9428" y="81975"/>
            <a:ext cx="1733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데이터 셋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53214EC-4808-19CB-4BEC-603D84280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459375"/>
              </p:ext>
            </p:extLst>
          </p:nvPr>
        </p:nvGraphicFramePr>
        <p:xfrm>
          <a:off x="513807" y="1232983"/>
          <a:ext cx="11260184" cy="27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204">
                  <a:extLst>
                    <a:ext uri="{9D8B030D-6E8A-4147-A177-3AD203B41FA5}">
                      <a16:colId xmlns:a16="http://schemas.microsoft.com/office/drawing/2014/main" val="680800246"/>
                    </a:ext>
                  </a:extLst>
                </a:gridCol>
                <a:gridCol w="1750423">
                  <a:extLst>
                    <a:ext uri="{9D8B030D-6E8A-4147-A177-3AD203B41FA5}">
                      <a16:colId xmlns:a16="http://schemas.microsoft.com/office/drawing/2014/main" val="2793220038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3483841596"/>
                    </a:ext>
                  </a:extLst>
                </a:gridCol>
                <a:gridCol w="949235">
                  <a:extLst>
                    <a:ext uri="{9D8B030D-6E8A-4147-A177-3AD203B41FA5}">
                      <a16:colId xmlns:a16="http://schemas.microsoft.com/office/drawing/2014/main" val="1934872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878541326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4212898855"/>
                    </a:ext>
                  </a:extLst>
                </a:gridCol>
                <a:gridCol w="896983">
                  <a:extLst>
                    <a:ext uri="{9D8B030D-6E8A-4147-A177-3AD203B41FA5}">
                      <a16:colId xmlns:a16="http://schemas.microsoft.com/office/drawing/2014/main" val="4032086992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3558334991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4080162990"/>
                    </a:ext>
                  </a:extLst>
                </a:gridCol>
                <a:gridCol w="1323705">
                  <a:extLst>
                    <a:ext uri="{9D8B030D-6E8A-4147-A177-3AD203B41FA5}">
                      <a16:colId xmlns:a16="http://schemas.microsoft.com/office/drawing/2014/main" val="34125374"/>
                    </a:ext>
                  </a:extLst>
                </a:gridCol>
              </a:tblGrid>
              <a:tr h="676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모델명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보관소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총 대여 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검색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재고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제조사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019232"/>
                  </a:ext>
                </a:extLst>
              </a:tr>
              <a:tr h="676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MQD83KH/A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에어팟</a:t>
                      </a:r>
                      <a:r>
                        <a:rPr lang="ko-KR" altLang="en-US" sz="1600" dirty="0"/>
                        <a:t> 프로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블루투스 이어폰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하</a:t>
                      </a:r>
                      <a:r>
                        <a:rPr lang="en-US" altLang="ko-KR" sz="1600" dirty="0"/>
                        <a:t>-220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Apple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305229"/>
                  </a:ext>
                </a:extLst>
              </a:tr>
              <a:tr h="676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BLUEBIRD SL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블루버드</a:t>
                      </a:r>
                      <a:r>
                        <a:rPr lang="ko-KR" altLang="en-US" sz="1600" dirty="0"/>
                        <a:t> 마이크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마이크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하</a:t>
                      </a:r>
                      <a:r>
                        <a:rPr lang="en-US" altLang="ko-KR" sz="1600" dirty="0"/>
                        <a:t>-324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193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BLUE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04642"/>
                  </a:ext>
                </a:extLst>
              </a:tr>
              <a:tr h="676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SM-T530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갤럭시 탭 </a:t>
                      </a:r>
                      <a:r>
                        <a:rPr lang="en-US" altLang="ko-KR" sz="1600" dirty="0"/>
                        <a:t>4 10.1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태블릿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하</a:t>
                      </a:r>
                      <a:r>
                        <a:rPr lang="en-US" altLang="ko-KR" sz="1600" dirty="0"/>
                        <a:t>-220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230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1145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SAMSUNG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49040"/>
                  </a:ext>
                </a:extLst>
              </a:tr>
            </a:tbl>
          </a:graphicData>
        </a:graphic>
      </p:graphicFrame>
      <p:pic>
        <p:nvPicPr>
          <p:cNvPr id="1026" name="Picture 2" descr="Blue Bluebird SL | Ringo Shop">
            <a:extLst>
              <a:ext uri="{FF2B5EF4-FFF2-40B4-BE49-F238E27FC236}">
                <a16:creationId xmlns:a16="http://schemas.microsoft.com/office/drawing/2014/main" id="{E2D7EC3F-017B-2F38-E7CD-7BB6741DD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303" y="4816687"/>
            <a:ext cx="1767840" cy="17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7F87E1-3ABF-2539-91B3-9A55A45A4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053" y="4739552"/>
            <a:ext cx="1677250" cy="1844975"/>
          </a:xfrm>
          <a:prstGeom prst="rect">
            <a:avLst/>
          </a:prstGeom>
        </p:spPr>
      </p:pic>
      <p:pic>
        <p:nvPicPr>
          <p:cNvPr id="1036" name="Picture 12" descr="Amazon.com : Samsung Galaxy Tab 4 (10.1-Inch 16GB, White) : Electronics">
            <a:extLst>
              <a:ext uri="{FF2B5EF4-FFF2-40B4-BE49-F238E27FC236}">
                <a16:creationId xmlns:a16="http://schemas.microsoft.com/office/drawing/2014/main" id="{225C804A-2FF4-E122-63E3-F122D8E8D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90" y="4690360"/>
            <a:ext cx="2840813" cy="189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C096A42-8B7C-6292-F8DF-80408470C977}"/>
              </a:ext>
            </a:extLst>
          </p:cNvPr>
          <p:cNvSpPr/>
          <p:nvPr/>
        </p:nvSpPr>
        <p:spPr>
          <a:xfrm>
            <a:off x="6060000" y="407561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2D74B55-DCD9-029C-7115-9C06A0DBDF73}"/>
              </a:ext>
            </a:extLst>
          </p:cNvPr>
          <p:cNvSpPr/>
          <p:nvPr/>
        </p:nvSpPr>
        <p:spPr>
          <a:xfrm>
            <a:off x="6060000" y="417665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4A9C063-2088-B80E-00F5-D81ED1B26043}"/>
              </a:ext>
            </a:extLst>
          </p:cNvPr>
          <p:cNvSpPr/>
          <p:nvPr/>
        </p:nvSpPr>
        <p:spPr>
          <a:xfrm>
            <a:off x="6060000" y="427769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995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9429" y="81975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예산 집행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A172DF-28B3-944F-821D-D51B107FA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992221"/>
            <a:ext cx="97250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54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89489" y="2815651"/>
            <a:ext cx="2613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YOU!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179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85875"/>
            <a:ext cx="12192000" cy="5572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11264" y="331144"/>
            <a:ext cx="138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87500" y="1513022"/>
            <a:ext cx="9060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5000" dirty="0">
              <a:solidFill>
                <a:srgbClr val="152B3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81126" y="1863820"/>
            <a:ext cx="7194394" cy="31442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2741" y="1834292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진행 계획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0855" y="2240295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계획 설정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50855" y="2487864"/>
            <a:ext cx="98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Gantt Chart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7500" y="2731026"/>
            <a:ext cx="9060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5000">
              <a:solidFill>
                <a:srgbClr val="152B3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681126" y="3081824"/>
            <a:ext cx="7194394" cy="31442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852741" y="3052296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기능</a:t>
            </a:r>
            <a:r>
              <a:rPr lang="en-US" altLang="ko-KR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설명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50855" y="3458299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데이터베이스 구축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87500" y="3952818"/>
            <a:ext cx="9060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5000">
              <a:solidFill>
                <a:srgbClr val="152B3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681126" y="4303616"/>
            <a:ext cx="7194394" cy="31442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852741" y="4274088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진행 상황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50855" y="4680091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진행 상황 발표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23AD3-6D62-7CAE-4045-B6157B285DC3}"/>
              </a:ext>
            </a:extLst>
          </p:cNvPr>
          <p:cNvSpPr txBox="1"/>
          <p:nvPr/>
        </p:nvSpPr>
        <p:spPr>
          <a:xfrm>
            <a:off x="1587500" y="5174595"/>
            <a:ext cx="9060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5000" dirty="0">
              <a:solidFill>
                <a:srgbClr val="152B3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6914F6-D971-C7DF-BB9F-4DAF6BBBE68B}"/>
              </a:ext>
            </a:extLst>
          </p:cNvPr>
          <p:cNvSpPr/>
          <p:nvPr/>
        </p:nvSpPr>
        <p:spPr>
          <a:xfrm>
            <a:off x="2681126" y="5525393"/>
            <a:ext cx="7194394" cy="31442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37C1F-B46F-7B0F-17AB-7820B4A5AE74}"/>
              </a:ext>
            </a:extLst>
          </p:cNvPr>
          <p:cNvSpPr txBox="1"/>
          <p:nvPr/>
        </p:nvSpPr>
        <p:spPr>
          <a:xfrm>
            <a:off x="2852741" y="5495865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예산 집행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B31C1-026A-2351-26DE-EF9BC104A944}"/>
              </a:ext>
            </a:extLst>
          </p:cNvPr>
          <p:cNvSpPr txBox="1"/>
          <p:nvPr/>
        </p:nvSpPr>
        <p:spPr>
          <a:xfrm>
            <a:off x="2850855" y="5901868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예산 집행 계획서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30F41D-3E2F-6567-0420-AF27B424DE7B}"/>
              </a:ext>
            </a:extLst>
          </p:cNvPr>
          <p:cNvSpPr txBox="1"/>
          <p:nvPr/>
        </p:nvSpPr>
        <p:spPr>
          <a:xfrm>
            <a:off x="2850855" y="4982598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셋 수집 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97C6E2-3F43-B9AA-85A2-BF7AF2A43300}"/>
              </a:ext>
            </a:extLst>
          </p:cNvPr>
          <p:cNvSpPr txBox="1"/>
          <p:nvPr/>
        </p:nvSpPr>
        <p:spPr>
          <a:xfrm>
            <a:off x="2850855" y="3744764"/>
            <a:ext cx="891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ERD Table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805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7031"/>
          <a:stretch/>
        </p:blipFill>
        <p:spPr>
          <a:xfrm>
            <a:off x="0" y="869950"/>
            <a:ext cx="12192000" cy="51181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869950"/>
            <a:ext cx="12192000" cy="5124450"/>
          </a:xfrm>
          <a:prstGeom prst="rect">
            <a:avLst/>
          </a:prstGeom>
          <a:solidFill>
            <a:srgbClr val="152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67090" y="2946826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01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44253" y="2946826"/>
            <a:ext cx="2510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진행 계획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358149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31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49330" y="81975"/>
            <a:ext cx="2693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진행 계획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(9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월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)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6527DC-1CEE-F188-FB87-65C852337173}"/>
              </a:ext>
            </a:extLst>
          </p:cNvPr>
          <p:cNvSpPr txBox="1"/>
          <p:nvPr/>
        </p:nvSpPr>
        <p:spPr>
          <a:xfrm>
            <a:off x="588137" y="1462761"/>
            <a:ext cx="11090057" cy="1468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9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월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1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~2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주 계획서 작성 및 제안서 작성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프로젝트 기획</a:t>
            </a:r>
          </a:p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9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월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3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~4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주 기능명세서 작성 및 데이터 종류 선정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데이터셋 수집</a:t>
            </a:r>
          </a:p>
        </p:txBody>
      </p:sp>
    </p:spTree>
    <p:extLst>
      <p:ext uri="{BB962C8B-B14F-4D97-AF65-F5344CB8AC3E}">
        <p14:creationId xmlns:p14="http://schemas.microsoft.com/office/powerpoint/2010/main" val="136774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3913" y="8197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진행 계획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(10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월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)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6527DC-1CEE-F188-FB87-65C852337173}"/>
              </a:ext>
            </a:extLst>
          </p:cNvPr>
          <p:cNvSpPr txBox="1"/>
          <p:nvPr/>
        </p:nvSpPr>
        <p:spPr>
          <a:xfrm>
            <a:off x="588137" y="1462761"/>
            <a:ext cx="11090057" cy="368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10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월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1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~2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주 데이터베이스 구축 및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ERD Table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작성</a:t>
            </a:r>
          </a:p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10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월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3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~4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주 </a:t>
            </a:r>
          </a:p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웹 프론트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메인 페이지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UI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구축 및 구현</a:t>
            </a:r>
          </a:p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웹 백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: DB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구현 및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API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명세서 작성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기자재 수정 및 목록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통계 표시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API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구현 </a:t>
            </a:r>
          </a:p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앱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메인 페이지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UI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178646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5868" y="81975"/>
            <a:ext cx="3400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진행 계획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(11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월 上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)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6527DC-1CEE-F188-FB87-65C852337173}"/>
              </a:ext>
            </a:extLst>
          </p:cNvPr>
          <p:cNvSpPr txBox="1"/>
          <p:nvPr/>
        </p:nvSpPr>
        <p:spPr>
          <a:xfrm>
            <a:off x="588137" y="1462761"/>
            <a:ext cx="11090057" cy="2946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11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월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1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~2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:</a:t>
            </a:r>
          </a:p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웹 프론트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유저 페이지 중 대여 및 반납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대시보드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UI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구축 및 구현</a:t>
            </a:r>
          </a:p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웹 백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대여 및 반납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즐겨찾기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게시판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대시보드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API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개발</a:t>
            </a:r>
          </a:p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앱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카메라 및 알림 기능 구현</a:t>
            </a:r>
          </a:p>
        </p:txBody>
      </p:sp>
    </p:spTree>
    <p:extLst>
      <p:ext uri="{BB962C8B-B14F-4D97-AF65-F5344CB8AC3E}">
        <p14:creationId xmlns:p14="http://schemas.microsoft.com/office/powerpoint/2010/main" val="35399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5868" y="81975"/>
            <a:ext cx="3400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진행 계획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(11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월 下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)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6527DC-1CEE-F188-FB87-65C852337173}"/>
              </a:ext>
            </a:extLst>
          </p:cNvPr>
          <p:cNvSpPr txBox="1"/>
          <p:nvPr/>
        </p:nvSpPr>
        <p:spPr>
          <a:xfrm>
            <a:off x="588137" y="1462761"/>
            <a:ext cx="11090057" cy="2946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11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월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3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~4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:</a:t>
            </a:r>
          </a:p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웹 프론트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게시판 페이지 및 관리자 페이지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UI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구축 및 구현</a:t>
            </a:r>
          </a:p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웹 백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서버 구축 및 프론트와의 데이터 연동 진행</a:t>
            </a:r>
          </a:p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앱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대여 및 반납 페이지 개발 및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UI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구축 </a:t>
            </a:r>
          </a:p>
        </p:txBody>
      </p:sp>
    </p:spTree>
    <p:extLst>
      <p:ext uri="{BB962C8B-B14F-4D97-AF65-F5344CB8AC3E}">
        <p14:creationId xmlns:p14="http://schemas.microsoft.com/office/powerpoint/2010/main" val="364570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3913" y="8197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진행 계획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(12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월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)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6527DC-1CEE-F188-FB87-65C852337173}"/>
              </a:ext>
            </a:extLst>
          </p:cNvPr>
          <p:cNvSpPr txBox="1"/>
          <p:nvPr/>
        </p:nvSpPr>
        <p:spPr>
          <a:xfrm>
            <a:off x="588137" y="1462761"/>
            <a:ext cx="11090057" cy="73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12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월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1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~2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시연 준비 및 각 기능 테스트 </a:t>
            </a:r>
          </a:p>
        </p:txBody>
      </p:sp>
    </p:spTree>
    <p:extLst>
      <p:ext uri="{BB962C8B-B14F-4D97-AF65-F5344CB8AC3E}">
        <p14:creationId xmlns:p14="http://schemas.microsoft.com/office/powerpoint/2010/main" val="163667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4096" y="81975"/>
            <a:ext cx="2303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Gantt Chart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FCA77DB-EBE5-86F9-4BC3-2E3FD37D1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4" r="1286"/>
          <a:stretch/>
        </p:blipFill>
        <p:spPr>
          <a:xfrm>
            <a:off x="209006" y="1863040"/>
            <a:ext cx="11826240" cy="386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6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Words>334</Words>
  <Application>Microsoft Office PowerPoint</Application>
  <PresentationFormat>와이드스크린</PresentationFormat>
  <Paragraphs>91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KoPub돋움체 Bold</vt:lpstr>
      <vt:lpstr>KoPub돋움체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세진 김</cp:lastModifiedBy>
  <cp:revision>63</cp:revision>
  <dcterms:created xsi:type="dcterms:W3CDTF">2018-12-02T10:25:36Z</dcterms:created>
  <dcterms:modified xsi:type="dcterms:W3CDTF">2023-10-04T15:27:14Z</dcterms:modified>
</cp:coreProperties>
</file>