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9.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743120"/>
            <a:ext cx="9143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743120"/>
            <a:ext cx="9143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743120"/>
            <a:ext cx="914328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743120"/>
            <a:ext cx="91432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76" name="CustomShape 1"/>
          <p:cNvSpPr/>
          <p:nvPr/>
        </p:nvSpPr>
        <p:spPr>
          <a:xfrm>
            <a:off x="-483120" y="1131480"/>
            <a:ext cx="9143280" cy="119736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Bootstrap: Week 2</a:t>
            </a:r>
            <a:endParaRPr b="0" lang="en-US" sz="6000" spc="-1" strike="noStrike">
              <a:latin typeface="Arial"/>
            </a:endParaRPr>
          </a:p>
        </p:txBody>
      </p:sp>
      <p:sp>
        <p:nvSpPr>
          <p:cNvPr id="77" name="CustomShape 2"/>
          <p:cNvSpPr/>
          <p:nvPr/>
        </p:nvSpPr>
        <p:spPr>
          <a:xfrm>
            <a:off x="-223200" y="2552040"/>
            <a:ext cx="9143280" cy="16549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4000" spc="-1" strike="noStrike">
                <a:solidFill>
                  <a:srgbClr val="000000"/>
                </a:solidFill>
                <a:latin typeface="Calibri"/>
              </a:rPr>
              <a:t>Workshop Presentation</a:t>
            </a:r>
            <a:endParaRPr b="0" lang="en-US" sz="4000" spc="-1" strike="noStrike">
              <a:latin typeface="Arial"/>
            </a:endParaRPr>
          </a:p>
        </p:txBody>
      </p:sp>
      <p:pic>
        <p:nvPicPr>
          <p:cNvPr id="78" name="Picture 4" descr="A close up of a logo&#10;&#10;Description generated with very high confidence"/>
          <p:cNvPicPr/>
          <p:nvPr/>
        </p:nvPicPr>
        <p:blipFill>
          <a:blip r:embed="rId1"/>
          <a:stretch/>
        </p:blipFill>
        <p:spPr>
          <a:xfrm>
            <a:off x="2401200" y="3291480"/>
            <a:ext cx="7147080" cy="2365200"/>
          </a:xfrm>
          <a:prstGeom prst="rect">
            <a:avLst/>
          </a:prstGeom>
          <a:ln>
            <a:noFill/>
          </a:ln>
        </p:spPr>
      </p:pic>
      <p:pic>
        <p:nvPicPr>
          <p:cNvPr id="79" name="Picture 12" descr="A picture containing clipart&#10;&#10;Description generated with very high confidence"/>
          <p:cNvPicPr/>
          <p:nvPr/>
        </p:nvPicPr>
        <p:blipFill>
          <a:blip r:embed="rId2"/>
          <a:stretch/>
        </p:blipFill>
        <p:spPr>
          <a:xfrm>
            <a:off x="7623720" y="1555200"/>
            <a:ext cx="2742480" cy="1535400"/>
          </a:xfrm>
          <a:prstGeom prst="rect">
            <a:avLst/>
          </a:prstGeom>
          <a:ln w="38160">
            <a:solidFill>
              <a:srgbClr val="000000"/>
            </a:solidFill>
            <a:miter/>
          </a:ln>
          <a:effectLst>
            <a:outerShdw dir="2700000" dist="37674">
              <a:srgbClr val="000000">
                <a:alpha val="43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05" name="CustomShape 1"/>
          <p:cNvSpPr/>
          <p:nvPr/>
        </p:nvSpPr>
        <p:spPr>
          <a:xfrm>
            <a:off x="915120" y="140832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Button component uses the </a:t>
            </a:r>
            <a:r>
              <a:rPr b="0" lang="en-US" sz="2800" spc="-1" strike="noStrike">
                <a:solidFill>
                  <a:srgbClr val="4472c4"/>
                </a:solidFill>
                <a:latin typeface="Calibri"/>
              </a:rPr>
              <a:t>.btn</a:t>
            </a:r>
            <a:r>
              <a:rPr b="0" lang="en-US" sz="2800" spc="-1" strike="noStrike">
                <a:solidFill>
                  <a:srgbClr val="000000"/>
                </a:solidFill>
                <a:latin typeface="Calibri"/>
              </a:rPr>
              <a:t> base class along with more classes for color and size.</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u="sng">
                <a:solidFill>
                  <a:srgbClr val="000000"/>
                </a:solidFill>
                <a:uFillTx/>
                <a:latin typeface="Calibri"/>
              </a:rPr>
              <a:t>Discuss</a:t>
            </a:r>
            <a:r>
              <a:rPr b="0" lang="en-US" sz="2800" spc="-1" strike="noStrike">
                <a:solidFill>
                  <a:srgbClr val="000000"/>
                </a:solidFill>
                <a:latin typeface="Calibri"/>
              </a:rPr>
              <a:t>:</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are the three HTML elements most often used for a Button component?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100000"/>
              </a:lnSpc>
            </a:pPr>
            <a:endParaRPr b="0" lang="en-US" sz="2400" spc="-1" strike="noStrike">
              <a:latin typeface="Arial"/>
            </a:endParaRPr>
          </a:p>
        </p:txBody>
      </p:sp>
      <p:sp>
        <p:nvSpPr>
          <p:cNvPr id="106"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Buttons</a:t>
            </a:r>
            <a:endParaRPr b="0" lang="en-US" sz="4400" spc="-1" strike="noStrike">
              <a:latin typeface="Arial"/>
            </a:endParaRPr>
          </a:p>
        </p:txBody>
      </p:sp>
      <p:pic>
        <p:nvPicPr>
          <p:cNvPr id="107"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pic>
        <p:nvPicPr>
          <p:cNvPr id="108" name="Picture 3" descr="A screenshot of a cell phone&#10;&#10;Description generated with very high confidence"/>
          <p:cNvPicPr/>
          <p:nvPr/>
        </p:nvPicPr>
        <p:blipFill>
          <a:blip r:embed="rId2"/>
          <a:stretch/>
        </p:blipFill>
        <p:spPr>
          <a:xfrm>
            <a:off x="2262240" y="3338640"/>
            <a:ext cx="7659360" cy="3307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09" name="CustomShape 1"/>
          <p:cNvSpPr/>
          <p:nvPr/>
        </p:nvSpPr>
        <p:spPr>
          <a:xfrm>
            <a:off x="823680" y="186732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Bootstrap-Social buttons are an icon font toolkit specifically used with Bootstrap's Button component along with Font-Awesome's social icons to create colorful, attractive, clickable social buttons.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10"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Bootstrap-Social</a:t>
            </a:r>
            <a:endParaRPr b="0" lang="en-US" sz="4400" spc="-1" strike="noStrike">
              <a:latin typeface="Arial"/>
            </a:endParaRPr>
          </a:p>
        </p:txBody>
      </p:sp>
      <p:pic>
        <p:nvPicPr>
          <p:cNvPr id="111"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pic>
        <p:nvPicPr>
          <p:cNvPr id="112" name="Picture 5" descr="A close up of a keyboard&#10;&#10;Description generated with high confidence"/>
          <p:cNvPicPr/>
          <p:nvPr/>
        </p:nvPicPr>
        <p:blipFill>
          <a:blip r:embed="rId2"/>
          <a:stretch/>
        </p:blipFill>
        <p:spPr>
          <a:xfrm>
            <a:off x="3018960" y="3609720"/>
            <a:ext cx="5618160" cy="2123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13" name="CustomShape 1"/>
          <p:cNvSpPr/>
          <p:nvPr/>
        </p:nvSpPr>
        <p:spPr>
          <a:xfrm>
            <a:off x="822960" y="182880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Forms have inputs and labels. Each label should have a “for” attribute that points to the id of the input it is for.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Bootstrap form classes: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a:t>
            </a:r>
            <a:r>
              <a:rPr b="0" lang="en-US" sz="2800" spc="-1" strike="noStrike">
                <a:solidFill>
                  <a:srgbClr val="000000"/>
                </a:solidFill>
                <a:latin typeface="Calibri"/>
                <a:ea typeface="Calibri"/>
              </a:rPr>
              <a:t>form-group” class which give margins for things grouped inside of forms. </a:t>
            </a:r>
            <a:br/>
            <a:r>
              <a:rPr b="0" lang="en-US" sz="2800" spc="-1" strike="noStrike">
                <a:solidFill>
                  <a:srgbClr val="000000"/>
                </a:solidFill>
                <a:latin typeface="Calibri"/>
                <a:ea typeface="Calibri"/>
              </a:rPr>
              <a:t>Textual form controls—like &lt;input&gt;s, &lt;select&gt;s, and &lt;textarea&gt;s—are styled with the “form-control” class. </a:t>
            </a:r>
            <a:br/>
            <a:r>
              <a:rPr b="0" lang="en-US" sz="2800" spc="-1" strike="noStrike">
                <a:solidFill>
                  <a:srgbClr val="000000"/>
                </a:solidFill>
                <a:latin typeface="Calibri"/>
                <a:ea typeface="Calibri"/>
              </a:rPr>
              <a:t>Add “col-form-label” class to your &lt;label&gt;s as well so they’re vertically centered with their associated form controls.</a:t>
            </a:r>
            <a:br/>
            <a:r>
              <a:rPr b="0" lang="en-US" sz="2800" spc="-1" strike="noStrike">
                <a:solidFill>
                  <a:srgbClr val="000000"/>
                </a:solidFill>
                <a:latin typeface="Calibri"/>
                <a:ea typeface="Calibri"/>
              </a:rPr>
              <a:t>Set heights using classes like .form-control-lg and .form-control-sm.</a:t>
            </a:r>
            <a:endParaRPr b="0" lang="en-US" sz="2800" spc="-1" strike="noStrike">
              <a:latin typeface="Arial"/>
            </a:endParaRPr>
          </a:p>
          <a:p>
            <a:pPr marL="457200">
              <a:lnSpc>
                <a:spcPct val="90000"/>
              </a:lnSpc>
              <a:spcBef>
                <a:spcPts val="499"/>
              </a:spcBef>
            </a:pPr>
            <a:endParaRPr b="0" lang="en-US" sz="2800" spc="-1" strike="noStrike">
              <a:latin typeface="Arial"/>
            </a:endParaRPr>
          </a:p>
          <a:p>
            <a:pPr marL="457200">
              <a:lnSpc>
                <a:spcPct val="100000"/>
              </a:lnSpc>
            </a:pPr>
            <a:endParaRPr b="0" lang="en-US" sz="2800" spc="-1" strike="noStrike">
              <a:latin typeface="Arial"/>
            </a:endParaRPr>
          </a:p>
          <a:p>
            <a:pPr marL="457200">
              <a:lnSpc>
                <a:spcPct val="100000"/>
              </a:lnSpc>
            </a:pPr>
            <a:endParaRPr b="0" lang="en-US" sz="2800" spc="-1" strike="noStrike">
              <a:latin typeface="Arial"/>
            </a:endParaRPr>
          </a:p>
        </p:txBody>
      </p:sp>
      <p:sp>
        <p:nvSpPr>
          <p:cNvPr id="114"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Forms</a:t>
            </a:r>
            <a:endParaRPr b="0" lang="en-US" sz="4400" spc="-1" strike="noStrike">
              <a:latin typeface="Arial"/>
            </a:endParaRPr>
          </a:p>
        </p:txBody>
      </p:sp>
      <p:pic>
        <p:nvPicPr>
          <p:cNvPr id="115"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16"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Tables are built with the &lt;table&gt; HTML element.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Tables should not be used for page layout – we're not in 1995!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Build Bootstrap Tables by adding the "table" base class to the &lt;table&gt; start tag.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Optional styling classes include: table-striped, table-bordered, table-sm, table-dark, table-hover, more.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NOTE: The documentation for Bootstrap Tables is found in the Content section, not in the Components section.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17"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Tables</a:t>
            </a:r>
            <a:endParaRPr b="0" lang="en-US" sz="4400" spc="-1" strike="noStrike">
              <a:latin typeface="Arial"/>
            </a:endParaRPr>
          </a:p>
        </p:txBody>
      </p:sp>
      <p:pic>
        <p:nvPicPr>
          <p:cNvPr id="118"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19"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There is no &lt;card&gt; HTML element.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Cards are built using &lt;div&gt;s and other HTML elements.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Cards have no margin and no fixed width to start, and stretch to fill their parent element.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optional card-body class will add a padded section.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Other useful, optional Card classes include: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card-title (can be used with a h* element such as h3)</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card-header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card-footer</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120"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Cards</a:t>
            </a:r>
            <a:endParaRPr b="0" lang="en-US" sz="4400" spc="-1" strike="noStrike">
              <a:latin typeface="Arial"/>
            </a:endParaRPr>
          </a:p>
        </p:txBody>
      </p:sp>
      <p:pic>
        <p:nvPicPr>
          <p:cNvPr id="121"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123"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Cards</a:t>
            </a:r>
            <a:endParaRPr b="0" lang="en-US" sz="4400" spc="-1" strike="noStrike">
              <a:latin typeface="Arial"/>
            </a:endParaRPr>
          </a:p>
        </p:txBody>
      </p:sp>
      <p:pic>
        <p:nvPicPr>
          <p:cNvPr id="124"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25" name="CustomShape 3"/>
          <p:cNvSpPr/>
          <p:nvPr/>
        </p:nvSpPr>
        <p:spPr>
          <a:xfrm>
            <a:off x="2193840" y="1478520"/>
            <a:ext cx="7621920" cy="2645640"/>
          </a:xfrm>
          <a:prstGeom prst="rect">
            <a:avLst/>
          </a:prstGeom>
          <a:noFill/>
          <a:ln>
            <a:noFill/>
          </a:ln>
        </p:spPr>
        <p:style>
          <a:lnRef idx="0"/>
          <a:fillRef idx="0"/>
          <a:effectRef idx="0"/>
          <a:fontRef idx="minor"/>
        </p:style>
        <p:txBody>
          <a:bodyPr lIns="122040" rIns="122040" tIns="60840" bIns="60840">
            <a:normAutofit/>
          </a:bodyPr>
          <a:p>
            <a:pPr>
              <a:lnSpc>
                <a:spcPct val="100000"/>
              </a:lnSpc>
            </a:pPr>
            <a:r>
              <a:rPr b="1" lang="en-US" sz="2400" spc="-1" strike="noStrike" u="sng">
                <a:solidFill>
                  <a:srgbClr val="000000"/>
                </a:solidFill>
                <a:uFillTx/>
                <a:latin typeface="Calibri"/>
                <a:ea typeface="DejaVu Sans"/>
              </a:rPr>
              <a:t>Discuss: </a:t>
            </a:r>
            <a:endParaRPr b="0" lang="en-US" sz="2400" spc="-1" strike="noStrike">
              <a:latin typeface="Arial"/>
            </a:endParaRPr>
          </a:p>
          <a:p>
            <a:pPr>
              <a:lnSpc>
                <a:spcPct val="100000"/>
              </a:lnSpc>
            </a:pPr>
            <a:r>
              <a:rPr b="0" lang="en-US" sz="2400" spc="-1" strike="noStrike">
                <a:solidFill>
                  <a:srgbClr val="000000"/>
                </a:solidFill>
                <a:latin typeface="Calibri"/>
                <a:ea typeface="DejaVu Sans"/>
              </a:rPr>
              <a:t>What card classes is the card below using?</a:t>
            </a:r>
            <a:endParaRPr b="0" lang="en-US" sz="2400" spc="-1" strike="noStrike">
              <a:latin typeface="Arial"/>
            </a:endParaRPr>
          </a:p>
        </p:txBody>
      </p:sp>
      <p:pic>
        <p:nvPicPr>
          <p:cNvPr id="126" name="Picture 7" descr=""/>
          <p:cNvPicPr/>
          <p:nvPr/>
        </p:nvPicPr>
        <p:blipFill>
          <a:blip r:embed="rId2"/>
          <a:stretch/>
        </p:blipFill>
        <p:spPr>
          <a:xfrm>
            <a:off x="2509920" y="2801880"/>
            <a:ext cx="6989760" cy="32374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7"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Images </a:t>
            </a:r>
            <a:endParaRPr b="0" lang="en-US" sz="4400" spc="-1" strike="noStrike">
              <a:latin typeface="Arial"/>
            </a:endParaRPr>
          </a:p>
        </p:txBody>
      </p:sp>
      <p:pic>
        <p:nvPicPr>
          <p:cNvPr id="128"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29" name="CustomShape 2"/>
          <p:cNvSpPr/>
          <p:nvPr/>
        </p:nvSpPr>
        <p:spPr>
          <a:xfrm>
            <a:off x="812160" y="1453320"/>
            <a:ext cx="10514880" cy="49914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Check that everyone was able to download and extract the img zip file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Check that everyone has the img folder saved correctly (as /nucampsite/img/ and not as /nucampsite/img/img/ for example)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NOTE: Like Tables, the documentation on Images is in the Content section of Bootstrap's docs rather than the Components section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The .img-fluid Bootstrap class makes images responsive by applying these two styles: </a:t>
            </a:r>
            <a:endParaRPr b="0" lang="en-US" sz="2800" spc="-1" strike="noStrike">
              <a:latin typeface="Arial"/>
            </a:endParaRPr>
          </a:p>
          <a:p>
            <a:pPr marL="3200400">
              <a:lnSpc>
                <a:spcPct val="90000"/>
              </a:lnSpc>
              <a:spcBef>
                <a:spcPts val="499"/>
              </a:spcBef>
            </a:pPr>
            <a:r>
              <a:rPr b="0" lang="en-US" sz="2400" spc="-1" strike="noStrike">
                <a:solidFill>
                  <a:srgbClr val="000000"/>
                </a:solidFill>
                <a:latin typeface="Consolas"/>
                <a:ea typeface="Calibri"/>
              </a:rPr>
              <a:t>max-width: 100%;</a:t>
            </a:r>
            <a:br/>
            <a:r>
              <a:rPr b="0" lang="en-US" sz="2400" spc="-1" strike="noStrike">
                <a:solidFill>
                  <a:srgbClr val="000000"/>
                </a:solidFill>
                <a:latin typeface="Consolas"/>
                <a:ea typeface="Calibri"/>
              </a:rPr>
              <a:t>height: auto;</a:t>
            </a:r>
            <a:endParaRPr b="0" lang="en-US" sz="2400" spc="-1" strike="noStrike">
              <a:latin typeface="Arial"/>
            </a:endParaRPr>
          </a:p>
          <a:p>
            <a:pPr marL="3200400">
              <a:lnSpc>
                <a:spcPct val="90000"/>
              </a:lnSpc>
              <a:spcBef>
                <a:spcPts val="1001"/>
              </a:spcBef>
            </a:pPr>
            <a:endParaRPr b="0" lang="en-US" sz="2400" spc="-1" strike="noStrike">
              <a:latin typeface="Arial"/>
            </a:endParaRPr>
          </a:p>
          <a:p>
            <a:pPr marL="3200400">
              <a:lnSpc>
                <a:spcPct val="90000"/>
              </a:lnSpc>
              <a:spcBef>
                <a:spcPts val="1001"/>
              </a:spcBef>
            </a:pPr>
            <a:endParaRPr b="0" lang="en-US" sz="2400" spc="-1" strike="noStrike">
              <a:latin typeface="Arial"/>
            </a:endParaRPr>
          </a:p>
          <a:p>
            <a:pPr marL="3200400">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Media Object</a:t>
            </a:r>
            <a:endParaRPr b="0" lang="en-US" sz="4400" spc="-1" strike="noStrike">
              <a:latin typeface="Arial"/>
            </a:endParaRPr>
          </a:p>
        </p:txBody>
      </p:sp>
      <p:pic>
        <p:nvPicPr>
          <p:cNvPr id="131"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32" name="CustomShape 2"/>
          <p:cNvSpPr/>
          <p:nvPr/>
        </p:nvSpPr>
        <p:spPr>
          <a:xfrm>
            <a:off x="812160" y="1453320"/>
            <a:ext cx="10514880" cy="49914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Bootstrap Media Object's documentation is in the Layout section, not the Components section.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Media Object's purpose is to help easily lay out content next to a media file when you don't want the content wrapping around the </a:t>
            </a:r>
            <a:r>
              <a:rPr b="0" lang="en-US" sz="2800" spc="-1" strike="noStrike">
                <a:solidFill>
                  <a:srgbClr val="000000"/>
                </a:solidFill>
                <a:latin typeface="Calibri"/>
                <a:ea typeface="Calibri"/>
              </a:rPr>
              <a:t>media file.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Only two classes are required: the media class around everything (including the media, e.g. a photo) and the media-body class for the content (e.g., text about the photo) you want to align with the image.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To center a media object use the “align-self-center” class.</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u="sng">
                <a:solidFill>
                  <a:srgbClr val="000000"/>
                </a:solidFill>
                <a:uFillTx/>
                <a:latin typeface="Calibri"/>
                <a:ea typeface="Calibri"/>
              </a:rPr>
              <a:t>Discuss: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Can media objects be nested?</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3"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Review the Week 2 code challenge together.</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34"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Review: Code Challenge</a:t>
            </a:r>
            <a:endParaRPr b="0" lang="en-US" sz="4400" spc="-1" strike="noStrike">
              <a:latin typeface="Arial"/>
            </a:endParaRPr>
          </a:p>
        </p:txBody>
      </p:sp>
      <p:pic>
        <p:nvPicPr>
          <p:cNvPr id="135"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6"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All students should aim to finish and submit your assignment before you leave today.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Work in pairs, or groups of three. Talk to each other and figure things out together!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10-minute rule during workshops: If you and your paired partner have spent more than 10 minutes trying to figure something out, ask your instructor for help.</a:t>
            </a:r>
            <a:endParaRPr b="0" lang="en-US" sz="2800" spc="-1" strike="noStrike">
              <a:latin typeface="Arial"/>
            </a:endParaRPr>
          </a:p>
        </p:txBody>
      </p:sp>
      <p:sp>
        <p:nvSpPr>
          <p:cNvPr id="137"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Week 2 Workshop Assignment </a:t>
            </a:r>
            <a:endParaRPr b="0" lang="en-US" sz="4400" spc="-1" strike="noStrike">
              <a:latin typeface="Arial"/>
            </a:endParaRPr>
          </a:p>
        </p:txBody>
      </p:sp>
      <p:pic>
        <p:nvPicPr>
          <p:cNvPr id="138"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80" name="CustomShape 1"/>
          <p:cNvSpPr/>
          <p:nvPr/>
        </p:nvSpPr>
        <p:spPr>
          <a:xfrm>
            <a:off x="1158480" y="41760"/>
            <a:ext cx="98085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Today's Agenda</a:t>
            </a:r>
            <a:endParaRPr b="0" lang="en-US" sz="4400" spc="-1" strike="noStrike">
              <a:latin typeface="Arial"/>
            </a:endParaRPr>
          </a:p>
        </p:txBody>
      </p:sp>
      <p:graphicFrame>
        <p:nvGraphicFramePr>
          <p:cNvPr id="81" name="Table 2"/>
          <p:cNvGraphicFramePr/>
          <p:nvPr/>
        </p:nvGraphicFramePr>
        <p:xfrm>
          <a:off x="1134360" y="1809720"/>
          <a:ext cx="9170640" cy="3861360"/>
        </p:xfrm>
        <a:graphic>
          <a:graphicData uri="http://schemas.openxmlformats.org/drawingml/2006/table">
            <a:tbl>
              <a:tblPr/>
              <a:tblGrid>
                <a:gridCol w="6649560"/>
                <a:gridCol w="2521440"/>
              </a:tblGrid>
              <a:tr h="701640">
                <a:tc>
                  <a:txBody>
                    <a:bodyPr>
                      <a:noAutofit/>
                    </a:bodyPr>
                    <a:p>
                      <a:pPr>
                        <a:lnSpc>
                          <a:spcPct val="100000"/>
                        </a:lnSpc>
                      </a:pPr>
                      <a:r>
                        <a:rPr b="1" lang="en-US" sz="2400" spc="-1" strike="noStrike">
                          <a:solidFill>
                            <a:srgbClr val="ffffff"/>
                          </a:solidFill>
                          <a:latin typeface="Calibri"/>
                        </a:rPr>
                        <a:t>Activity</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oAutofit/>
                    </a:bodyPr>
                    <a:p>
                      <a:pPr>
                        <a:lnSpc>
                          <a:spcPct val="100000"/>
                        </a:lnSpc>
                      </a:pPr>
                      <a:r>
                        <a:rPr b="1" lang="en-US" sz="2400" spc="-1" strike="noStrike">
                          <a:solidFill>
                            <a:srgbClr val="ffffff"/>
                          </a:solidFill>
                          <a:latin typeface="Calibri"/>
                        </a:rPr>
                        <a:t>Estimated Duration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51440">
                <a:tc>
                  <a:txBody>
                    <a:bodyPr>
                      <a:noAutofit/>
                    </a:bodyPr>
                    <a:p>
                      <a:pPr>
                        <a:lnSpc>
                          <a:spcPct val="100000"/>
                        </a:lnSpc>
                      </a:pPr>
                      <a:r>
                        <a:rPr b="0" lang="en-US" sz="2400" spc="-1" strike="noStrike">
                          <a:solidFill>
                            <a:srgbClr val="000000"/>
                          </a:solidFill>
                          <a:latin typeface="Calibri"/>
                        </a:rPr>
                        <a:t>Check-In &amp; Set-Up</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Review</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60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Workshop Assignment Task 1</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45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Break</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Workshop Assignment Task 2</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60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51440">
                <a:tc>
                  <a:txBody>
                    <a:bodyPr>
                      <a:noAutofit/>
                    </a:bodyPr>
                    <a:p>
                      <a:pPr>
                        <a:lnSpc>
                          <a:spcPct val="100000"/>
                        </a:lnSpc>
                      </a:pPr>
                      <a:r>
                        <a:rPr b="0" lang="en-US" sz="2400" spc="-1" strike="noStrike">
                          <a:solidFill>
                            <a:srgbClr val="000000"/>
                          </a:solidFill>
                          <a:latin typeface="Calibri"/>
                        </a:rPr>
                        <a:t>Workshop Assignment Task 3</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oAutofit/>
                    </a:bodyPr>
                    <a:p>
                      <a:pPr>
                        <a:lnSpc>
                          <a:spcPct val="100000"/>
                        </a:lnSpc>
                      </a:pPr>
                      <a:r>
                        <a:rPr b="0" lang="en-US" sz="2400" spc="-1" strike="noStrike">
                          <a:solidFill>
                            <a:srgbClr val="000000"/>
                          </a:solidFill>
                          <a:latin typeface="Calibri"/>
                        </a:rPr>
                        <a:t>30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51440">
                <a:tc>
                  <a:txBody>
                    <a:bodyPr>
                      <a:noAutofit/>
                    </a:bodyPr>
                    <a:p>
                      <a:pPr>
                        <a:lnSpc>
                          <a:spcPct val="100000"/>
                        </a:lnSpc>
                      </a:pPr>
                      <a:r>
                        <a:rPr b="0" lang="en-US" sz="2400" spc="-1" strike="noStrike">
                          <a:solidFill>
                            <a:srgbClr val="000000"/>
                          </a:solidFill>
                          <a:latin typeface="Calibri"/>
                        </a:rPr>
                        <a:t>Check-Out (Feedback &amp; Wrap-Up)</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oAutofit/>
                    </a:bodyPr>
                    <a:p>
                      <a:pPr>
                        <a:lnSpc>
                          <a:spcPct val="100000"/>
                        </a:lnSpc>
                      </a:pPr>
                      <a:r>
                        <a:rPr b="0" lang="en-US" sz="2400" spc="-1" strike="noStrike">
                          <a:solidFill>
                            <a:srgbClr val="000000"/>
                          </a:solidFill>
                          <a:latin typeface="Calibri"/>
                        </a:rPr>
                        <a:t>15 mins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pic>
        <p:nvPicPr>
          <p:cNvPr id="82" name="Picture 6" descr="A picture containing vector graphics&#10;&#10;Description generated with very high confidence"/>
          <p:cNvPicPr/>
          <p:nvPr/>
        </p:nvPicPr>
        <p:blipFill>
          <a:blip r:embed="rId1"/>
          <a:stretch/>
        </p:blipFill>
        <p:spPr>
          <a:xfrm>
            <a:off x="78840" y="12600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9"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Happy learning!</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83"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u="sng">
                <a:solidFill>
                  <a:srgbClr val="000000"/>
                </a:solidFill>
                <a:uFillTx/>
                <a:latin typeface="Calibri"/>
              </a:rPr>
              <a:t>Discuss together:</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ml-3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p-5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py-1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mx-auto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Where would you find this information in the bootstrap documentation?</a:t>
            </a:r>
            <a:endParaRPr b="0" lang="en-US" sz="2400" spc="-1" strike="noStrike">
              <a:latin typeface="Arial"/>
            </a:endParaRPr>
          </a:p>
          <a:p>
            <a:pPr>
              <a:lnSpc>
                <a:spcPct val="100000"/>
              </a:lnSpc>
            </a:pP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ea typeface="Calibri"/>
              </a:rPr>
              <a:t>Please note: These types of questions are not meant to make you feel as if you need to memorize the answers, but to continue to get you accustomed to finding information from the documentation! If you can't answer this in-class by memory, by all means, look it up. </a:t>
            </a:r>
            <a:endParaRPr b="0" lang="en-US" sz="2800" spc="-1" strike="noStrike">
              <a:latin typeface="Arial"/>
            </a:endParaRPr>
          </a:p>
        </p:txBody>
      </p:sp>
      <p:sp>
        <p:nvSpPr>
          <p:cNvPr id="84"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Color &amp; Spacing Utility Classes</a:t>
            </a:r>
            <a:endParaRPr b="0" lang="en-US" sz="4400" spc="-1" strike="noStrike">
              <a:latin typeface="Arial"/>
            </a:endParaRPr>
          </a:p>
        </p:txBody>
      </p:sp>
      <p:pic>
        <p:nvPicPr>
          <p:cNvPr id="85"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86" name="CustomShape 1"/>
          <p:cNvSpPr/>
          <p:nvPr/>
        </p:nvSpPr>
        <p:spPr>
          <a:xfrm>
            <a:off x="731880" y="177552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u="sng">
                <a:solidFill>
                  <a:srgbClr val="000000"/>
                </a:solidFill>
                <a:uFillTx/>
                <a:latin typeface="Calibri"/>
              </a:rPr>
              <a:t>Discuss: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What does the </a:t>
            </a:r>
            <a:r>
              <a:rPr b="0" lang="en-US" sz="2400" spc="-1" strike="noStrike">
                <a:solidFill>
                  <a:srgbClr val="000000"/>
                </a:solidFill>
                <a:latin typeface="Calibri"/>
                <a:ea typeface="Calibri"/>
              </a:rPr>
              <a:t>.navbar-expand-sm class do?</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What happens to a Navbar if you use the class .navbar-expand without specifying any breakpoint?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What happens to a Navbar if you leave out any navbar-expand class completely?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What does the </a:t>
            </a:r>
            <a:r>
              <a:rPr b="0" lang="en-US" sz="2400" spc="-1" strike="noStrike">
                <a:solidFill>
                  <a:srgbClr val="000000"/>
                </a:solidFill>
                <a:latin typeface="Consolas"/>
                <a:ea typeface="Calibri"/>
              </a:rPr>
              <a:t>data-target</a:t>
            </a:r>
            <a:r>
              <a:rPr b="0" lang="en-US" sz="2400" spc="-1" strike="noStrike">
                <a:solidFill>
                  <a:srgbClr val="000000"/>
                </a:solidFill>
                <a:latin typeface="Calibri"/>
                <a:ea typeface="Calibri"/>
              </a:rPr>
              <a:t> attribute in a navbar's navbar-toggler-classed button need to contain?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ea typeface="Calibri"/>
              </a:rPr>
              <a:t>Answers in next slide</a:t>
            </a:r>
            <a:endParaRPr b="0" lang="en-US" sz="2400" spc="-1" strike="noStrike">
              <a:latin typeface="Arial"/>
            </a:endParaRPr>
          </a:p>
        </p:txBody>
      </p:sp>
      <p:sp>
        <p:nvSpPr>
          <p:cNvPr id="87"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Navbar</a:t>
            </a:r>
            <a:endParaRPr b="0" lang="en-US" sz="4400" spc="-1" strike="noStrike">
              <a:latin typeface="Arial"/>
            </a:endParaRPr>
          </a:p>
        </p:txBody>
      </p:sp>
      <p:pic>
        <p:nvPicPr>
          <p:cNvPr id="88"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91440" y="1227240"/>
            <a:ext cx="12269160" cy="5539320"/>
          </a:xfrm>
          <a:prstGeom prst="rect">
            <a:avLst/>
          </a:prstGeom>
          <a:noFill/>
          <a:ln>
            <a:noFill/>
          </a:ln>
        </p:spPr>
        <p:txBody>
          <a:bodyPr lIns="90000" rIns="90000" tIns="45000" bIns="45000">
            <a:spAutoFit/>
          </a:bodyPr>
          <a:p>
            <a:r>
              <a:rPr b="1" lang="en-US" sz="2800" spc="-1" strike="noStrike" u="sng">
                <a:solidFill>
                  <a:srgbClr val="000000"/>
                </a:solidFill>
                <a:uFillTx/>
                <a:latin typeface="Calibri"/>
              </a:rPr>
              <a:t>Discuss:</a:t>
            </a:r>
            <a:endParaRPr b="0" lang="en-US" sz="2800" spc="-1" strike="noStrike">
              <a:latin typeface="Arial"/>
            </a:endParaRPr>
          </a:p>
          <a:p>
            <a:r>
              <a:rPr b="0" lang="en-US" sz="2400" spc="-1" strike="noStrike">
                <a:solidFill>
                  <a:srgbClr val="000000"/>
                </a:solidFill>
                <a:latin typeface="Calibri"/>
              </a:rPr>
              <a:t>What does the </a:t>
            </a:r>
            <a:r>
              <a:rPr b="0" lang="en-US" sz="2400" spc="-1" strike="noStrike">
                <a:solidFill>
                  <a:srgbClr val="000000"/>
                </a:solidFill>
                <a:latin typeface="Calibri"/>
                <a:ea typeface="Calibri"/>
              </a:rPr>
              <a:t>.navbar-expand-sm class do?</a:t>
            </a:r>
            <a:endParaRPr b="0" lang="en-US" sz="2400" spc="-1" strike="noStrike">
              <a:latin typeface="Arial"/>
            </a:endParaRPr>
          </a:p>
          <a:p>
            <a:r>
              <a:rPr b="1" lang="en-US" sz="2400" spc="-1" strike="noStrike">
                <a:solidFill>
                  <a:srgbClr val="000000"/>
                </a:solidFill>
                <a:latin typeface="Calibri"/>
                <a:ea typeface="Calibri"/>
              </a:rPr>
              <a:t>The .navbar-expand-sm class makes the navbar responsive on sizes small and up</a:t>
            </a:r>
            <a:endParaRPr b="0" lang="en-US" sz="2400" spc="-1" strike="noStrike">
              <a:latin typeface="Arial"/>
            </a:endParaRPr>
          </a:p>
          <a:p>
            <a:r>
              <a:rPr b="1" lang="en-US" sz="2400" spc="-1" strike="noStrike">
                <a:solidFill>
                  <a:srgbClr val="000000"/>
                </a:solidFill>
                <a:latin typeface="Calibri"/>
                <a:ea typeface="Calibri"/>
              </a:rPr>
              <a:t>On small screens it will be displayed vertically and left-aligned (because of the .navbar-expand-sm class)</a:t>
            </a:r>
            <a:endParaRPr b="0" lang="en-US" sz="2400" spc="-1" strike="noStrike">
              <a:latin typeface="Arial"/>
            </a:endParaRPr>
          </a:p>
          <a:p>
            <a:endParaRPr b="0" lang="en-US" sz="2400" spc="-1" strike="noStrike">
              <a:latin typeface="Arial"/>
            </a:endParaRPr>
          </a:p>
          <a:p>
            <a:r>
              <a:rPr b="0" lang="en-US" sz="2400" spc="-1" strike="noStrike">
                <a:solidFill>
                  <a:srgbClr val="000000"/>
                </a:solidFill>
                <a:latin typeface="Calibri"/>
                <a:ea typeface="Calibri"/>
              </a:rPr>
              <a:t>What happens to a Navbar if you use the class .navbar-expand without specifying any breakpoint?</a:t>
            </a:r>
            <a:endParaRPr b="0" lang="en-US" sz="2400" spc="-1" strike="noStrike">
              <a:latin typeface="Arial"/>
            </a:endParaRPr>
          </a:p>
          <a:p>
            <a:r>
              <a:rPr b="1" lang="en-US" sz="2400" spc="-1" strike="noStrike">
                <a:solidFill>
                  <a:srgbClr val="000000"/>
                </a:solidFill>
                <a:latin typeface="Calibri"/>
                <a:ea typeface="Calibri"/>
              </a:rPr>
              <a:t>The .navebar-expand class will never collaps or display vertically.</a:t>
            </a:r>
            <a:endParaRPr b="0" lang="en-US" sz="2400" spc="-1" strike="noStrike">
              <a:latin typeface="Arial"/>
            </a:endParaRPr>
          </a:p>
          <a:p>
            <a:endParaRPr b="0" lang="en-US" sz="2400" spc="-1" strike="noStrike">
              <a:latin typeface="Arial"/>
            </a:endParaRPr>
          </a:p>
          <a:p>
            <a:r>
              <a:rPr b="0" lang="en-US" sz="2400" spc="-1" strike="noStrike">
                <a:solidFill>
                  <a:srgbClr val="000000"/>
                </a:solidFill>
                <a:latin typeface="Calibri"/>
                <a:ea typeface="Calibri"/>
              </a:rPr>
              <a:t>What happens to a Navbar if you leave out any navbar-expand class completely?</a:t>
            </a:r>
            <a:endParaRPr b="0" lang="en-US" sz="2400" spc="-1" strike="noStrike">
              <a:latin typeface="Arial"/>
            </a:endParaRPr>
          </a:p>
          <a:p>
            <a:r>
              <a:rPr b="1" lang="en-US" sz="2400" spc="-1" strike="noStrike">
                <a:solidFill>
                  <a:srgbClr val="000000"/>
                </a:solidFill>
                <a:latin typeface="Calibri"/>
                <a:ea typeface="Calibri"/>
              </a:rPr>
              <a:t>If the .navbar-expand class is left out, the navbar will default to vertical alignment.</a:t>
            </a:r>
            <a:endParaRPr b="0" lang="en-US" sz="2400" spc="-1" strike="noStrike">
              <a:latin typeface="Arial"/>
            </a:endParaRPr>
          </a:p>
          <a:p>
            <a:endParaRPr b="0" lang="en-US" sz="2400" spc="-1" strike="noStrike">
              <a:latin typeface="Arial"/>
            </a:endParaRPr>
          </a:p>
          <a:p>
            <a:r>
              <a:rPr b="0" lang="en-US" sz="2400" spc="-1" strike="noStrike">
                <a:solidFill>
                  <a:srgbClr val="000000"/>
                </a:solidFill>
                <a:latin typeface="Calibri"/>
                <a:ea typeface="Calibri"/>
              </a:rPr>
              <a:t>What does the </a:t>
            </a:r>
            <a:r>
              <a:rPr b="0" lang="en-US" sz="2400" spc="-1" strike="noStrike">
                <a:solidFill>
                  <a:srgbClr val="000000"/>
                </a:solidFill>
                <a:latin typeface="Consolas"/>
                <a:ea typeface="Calibri"/>
              </a:rPr>
              <a:t>data-target</a:t>
            </a:r>
            <a:r>
              <a:rPr b="0" lang="en-US" sz="2400" spc="-1" strike="noStrike">
                <a:solidFill>
                  <a:srgbClr val="000000"/>
                </a:solidFill>
                <a:latin typeface="Calibri"/>
                <a:ea typeface="Calibri"/>
              </a:rPr>
              <a:t> attribute in a navbar's navbar-toggler-classed button need to contain?</a:t>
            </a:r>
            <a:endParaRPr b="0" lang="en-US" sz="2400" spc="-1" strike="noStrike">
              <a:latin typeface="Arial"/>
            </a:endParaRPr>
          </a:p>
          <a:p>
            <a:r>
              <a:rPr b="1" lang="en-US" sz="2400" spc="-1" strike="noStrike">
                <a:solidFill>
                  <a:srgbClr val="000000"/>
                </a:solidFill>
                <a:latin typeface="Calibri"/>
                <a:ea typeface="Calibri"/>
              </a:rPr>
              <a:t>The toggler should point the div that you want to collapse, it should have the .navbar-collapse class.</a:t>
            </a:r>
            <a:endParaRPr b="0" lang="en-US" sz="2400" spc="-1" strike="noStrike">
              <a:latin typeface="Arial"/>
            </a:endParaRPr>
          </a:p>
          <a:p>
            <a:endParaRPr b="0" lang="en-US" sz="2400" spc="-1" strike="noStrike">
              <a:latin typeface="Arial"/>
            </a:endParaRPr>
          </a:p>
        </p:txBody>
      </p:sp>
      <p:sp>
        <p:nvSpPr>
          <p:cNvPr id="90" name="TextShape 2"/>
          <p:cNvSpPr txBox="1"/>
          <p:nvPr/>
        </p:nvSpPr>
        <p:spPr>
          <a:xfrm>
            <a:off x="2018520" y="162360"/>
            <a:ext cx="6119640" cy="1209240"/>
          </a:xfrm>
          <a:prstGeom prst="rect">
            <a:avLst/>
          </a:prstGeom>
          <a:noFill/>
          <a:ln>
            <a:noFill/>
          </a:ln>
        </p:spPr>
        <p:txBody>
          <a:bodyPr lIns="90000" rIns="90000" tIns="45000" bIns="45000">
            <a:spAutoFit/>
          </a:bodyPr>
          <a:p>
            <a:r>
              <a:rPr b="0" lang="en-US" sz="4400" spc="-1" strike="noStrike">
                <a:solidFill>
                  <a:srgbClr val="000000"/>
                </a:solidFill>
                <a:latin typeface="Calibri Light"/>
                <a:ea typeface="Calibri Light"/>
              </a:rPr>
              <a:t>Answers: Navbar</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91" name="CustomShape 1"/>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Breadcrumbs</a:t>
            </a:r>
            <a:endParaRPr b="0" lang="en-US" sz="4400" spc="-1" strike="noStrike">
              <a:latin typeface="Arial"/>
            </a:endParaRPr>
          </a:p>
        </p:txBody>
      </p:sp>
      <p:pic>
        <p:nvPicPr>
          <p:cNvPr id="92"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Three types of breadcrumbs: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Location: most common, static.</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Attribute: based on attributes of the page, less common.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Path (history trail): least common, messy, not recommended most of the time.</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marL="457200">
              <a:lnSpc>
                <a:spcPct val="90000"/>
              </a:lnSpc>
              <a:spcBef>
                <a:spcPts val="49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94"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Icon Fonts and SVG icons are the modern-day answer to icons.</a:t>
            </a:r>
            <a:endParaRPr b="0" lang="en-US" sz="2800" spc="-1" strike="noStrike">
              <a:latin typeface="Arial"/>
            </a:endParaRPr>
          </a:p>
          <a:p>
            <a:pPr marL="228600" indent="-227880">
              <a:lnSpc>
                <a:spcPct val="90000"/>
              </a:lnSpc>
              <a:spcBef>
                <a:spcPts val="1001"/>
              </a:spcBef>
              <a:buClr>
                <a:srgbClr val="000000"/>
              </a:buClr>
              <a:buFont typeface="Arial"/>
              <a:buChar char="•"/>
            </a:pPr>
            <a:r>
              <a:rPr b="1" lang="en-US" sz="2800" spc="-1" strike="noStrike" u="sng">
                <a:solidFill>
                  <a:srgbClr val="000000"/>
                </a:solidFill>
                <a:uFillTx/>
                <a:latin typeface="Calibri"/>
              </a:rPr>
              <a:t>Discuss</a:t>
            </a:r>
            <a:r>
              <a:rPr b="1" lang="en-US" sz="2800" spc="-1" strike="noStrike">
                <a:solidFill>
                  <a:srgbClr val="000000"/>
                </a:solidFill>
                <a:latin typeface="Calibri"/>
              </a:rPr>
              <a:t>: </a:t>
            </a:r>
            <a:r>
              <a:rPr b="0" lang="en-US" sz="2800" spc="-1" strike="noStrike">
                <a:solidFill>
                  <a:srgbClr val="000000"/>
                </a:solidFill>
                <a:latin typeface="Calibri"/>
              </a:rPr>
              <a:t>What are some advantages of using Icon Fonts over, for example, a PNG of an icon?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Answer in next slide.</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95"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Icon Fonts</a:t>
            </a:r>
            <a:endParaRPr b="0" lang="en-US" sz="4400" spc="-1" strike="noStrike">
              <a:latin typeface="Arial"/>
            </a:endParaRPr>
          </a:p>
        </p:txBody>
      </p:sp>
      <p:pic>
        <p:nvPicPr>
          <p:cNvPr id="96"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97"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800" spc="-1" strike="noStrike">
                <a:solidFill>
                  <a:srgbClr val="000000"/>
                </a:solidFill>
                <a:latin typeface="Calibri"/>
              </a:rPr>
              <a:t>You can apply any CSS effects to them.</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rPr>
              <a:t>Because they are vector graphics, they’re scalable. That means you can scale them up or down without losing their quality.</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rPr>
              <a:t>You send one single or few HTTP request(s) to load them instead of multiple HTTP requests that bitmap images might require.</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rPr>
              <a:t>They load fast because of their small size.</a:t>
            </a:r>
            <a:endParaRPr b="0" lang="en-US" sz="2800" spc="-1" strike="noStrike">
              <a:latin typeface="Arial"/>
            </a:endParaRPr>
          </a:p>
          <a:p>
            <a:pPr>
              <a:lnSpc>
                <a:spcPct val="90000"/>
              </a:lnSpc>
              <a:spcBef>
                <a:spcPts val="1001"/>
              </a:spcBef>
            </a:pPr>
            <a:r>
              <a:rPr b="0" lang="en-US" sz="2800" spc="-1" strike="noStrike">
                <a:solidFill>
                  <a:srgbClr val="000000"/>
                </a:solidFill>
                <a:latin typeface="Calibri"/>
              </a:rPr>
              <a:t>They’re supported in all browsers (even back to IE6).</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98"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Icon Fonts</a:t>
            </a:r>
            <a:endParaRPr b="0" lang="en-US" sz="4400" spc="-1" strike="noStrike">
              <a:latin typeface="Arial"/>
            </a:endParaRPr>
          </a:p>
        </p:txBody>
      </p:sp>
      <p:pic>
        <p:nvPicPr>
          <p:cNvPr id="99"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00"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101" name="CustomShape 2"/>
          <p:cNvSpPr/>
          <p:nvPr/>
        </p:nvSpPr>
        <p:spPr>
          <a:xfrm>
            <a:off x="1158480" y="5040"/>
            <a:ext cx="9808560" cy="1324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Calibri Light"/>
              </a:rPr>
              <a:t>Review: Font-Awesome</a:t>
            </a:r>
            <a:endParaRPr b="0" lang="en-US" sz="4400" spc="-1" strike="noStrike">
              <a:latin typeface="Arial"/>
            </a:endParaRPr>
          </a:p>
        </p:txBody>
      </p:sp>
      <p:pic>
        <p:nvPicPr>
          <p:cNvPr id="102" name="Picture 6" descr="A picture containing vector graphics&#10;&#10;Description generated with very high confidence"/>
          <p:cNvPicPr/>
          <p:nvPr/>
        </p:nvPicPr>
        <p:blipFill>
          <a:blip r:embed="rId1"/>
          <a:stretch/>
        </p:blipFill>
        <p:spPr>
          <a:xfrm>
            <a:off x="78840" y="98640"/>
            <a:ext cx="1016640" cy="1096560"/>
          </a:xfrm>
          <a:prstGeom prst="rect">
            <a:avLst/>
          </a:prstGeom>
          <a:ln>
            <a:noFill/>
          </a:ln>
        </p:spPr>
      </p:pic>
      <p:sp>
        <p:nvSpPr>
          <p:cNvPr id="103" name="CustomShape 3"/>
          <p:cNvSpPr/>
          <p:nvPr/>
        </p:nvSpPr>
        <p:spPr>
          <a:xfrm>
            <a:off x="1219320" y="2274840"/>
            <a:ext cx="6637320" cy="3381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u="sng">
                <a:solidFill>
                  <a:srgbClr val="000000"/>
                </a:solidFill>
                <a:uFillTx/>
                <a:latin typeface="Calibri"/>
                <a:ea typeface="DejaVu Sans"/>
              </a:rPr>
              <a:t>KEY POINTS:</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Font-Awesome is an extremely popular font and icon toolkit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Has a free version and a pro version.</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Easy to use, quick grab and paste icon styles.</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Use with </a:t>
            </a:r>
            <a:r>
              <a:rPr b="1" lang="en-US" sz="1800" spc="-1" strike="noStrike">
                <a:solidFill>
                  <a:srgbClr val="000000"/>
                </a:solidFill>
                <a:latin typeface="Calibri"/>
                <a:ea typeface="DejaVu Sans"/>
              </a:rPr>
              <a:t>&lt;span&gt;</a:t>
            </a:r>
            <a:r>
              <a:rPr b="0" lang="en-US" sz="1800" spc="-1" strike="noStrike">
                <a:solidFill>
                  <a:srgbClr val="000000"/>
                </a:solidFill>
                <a:latin typeface="Calibri"/>
                <a:ea typeface="DejaVu Sans"/>
              </a:rPr>
              <a:t> or </a:t>
            </a:r>
            <a:r>
              <a:rPr b="1" lang="en-US" sz="1800" spc="-1" strike="noStrike">
                <a:solidFill>
                  <a:srgbClr val="000000"/>
                </a:solidFill>
                <a:latin typeface="Calibri"/>
                <a:ea typeface="DejaVu Sans"/>
              </a:rPr>
              <a:t>&lt;i&gt;</a:t>
            </a:r>
            <a:r>
              <a:rPr b="0" lang="en-US" sz="1800" spc="-1" strike="noStrike">
                <a:solidFill>
                  <a:srgbClr val="000000"/>
                </a:solidFill>
                <a:latin typeface="Calibri"/>
                <a:ea typeface="DejaVu Sans"/>
              </a:rPr>
              <a:t> elements, both are OK:</a:t>
            </a:r>
            <a:endParaRPr b="0" lang="en-US" sz="1800" spc="-1" strike="noStrike">
              <a:latin typeface="Arial"/>
            </a:endParaRPr>
          </a:p>
          <a:p>
            <a:pPr marL="914400">
              <a:lnSpc>
                <a:spcPct val="100000"/>
              </a:lnSpc>
            </a:pPr>
            <a:r>
              <a:rPr b="0" lang="en-US" sz="1800" spc="-1" strike="noStrike">
                <a:solidFill>
                  <a:srgbClr val="4472c4"/>
                </a:solidFill>
                <a:latin typeface="Consolas"/>
                <a:ea typeface="Calibri"/>
              </a:rPr>
              <a:t>&lt;i class="fa fa-phone"&gt;&lt;/i&gt;</a:t>
            </a:r>
            <a:br/>
            <a:r>
              <a:rPr b="0" lang="en-US" sz="1800" spc="-1" strike="noStrike">
                <a:solidFill>
                  <a:srgbClr val="4472c4"/>
                </a:solidFill>
                <a:latin typeface="Consolas"/>
                <a:ea typeface="Calibri"/>
              </a:rPr>
              <a:t>&lt;span class="fa fa-phone"&gt;&lt;/span&gt;</a:t>
            </a:r>
            <a:endParaRPr b="0" lang="en-US" sz="1800" spc="-1" strike="noStrike">
              <a:latin typeface="Arial"/>
            </a:endParaRPr>
          </a:p>
          <a:p>
            <a:pPr marL="914400">
              <a:lnSpc>
                <a:spcPct val="100000"/>
              </a:lnSpc>
            </a:pPr>
            <a:endParaRPr b="0" lang="en-US" sz="1800" spc="-1" strike="noStrike">
              <a:latin typeface="Arial"/>
            </a:endParaRPr>
          </a:p>
        </p:txBody>
      </p:sp>
      <p:pic>
        <p:nvPicPr>
          <p:cNvPr id="104" name="Picture 3" descr="A picture containing computer&#10;&#10;Description generated with very high confidence"/>
          <p:cNvPicPr/>
          <p:nvPr/>
        </p:nvPicPr>
        <p:blipFill>
          <a:blip r:embed="rId2"/>
          <a:stretch/>
        </p:blipFill>
        <p:spPr>
          <a:xfrm>
            <a:off x="7518240" y="1495440"/>
            <a:ext cx="4266360" cy="4156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2357</TotalTime>
  <Application>LibreOffice/6.3.1.2$Windows_X86_64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dc:creator/>
  <dc:description/>
  <dc:language>en-US</dc:language>
  <cp:lastModifiedBy/>
  <dcterms:modified xsi:type="dcterms:W3CDTF">2020-08-01T10:44:50Z</dcterms:modified>
  <cp:revision>2160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lianceAssetId">
    <vt:lpwstr/>
  </property>
  <property fmtid="{D5CDD505-2E9C-101B-9397-08002B2CF9AE}" pid="4" name="ContentTypeId">
    <vt:lpwstr>0x010100E5B518C2C025244AAA92C8D1EA47F712</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Order">
    <vt:i4>322100</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19</vt:i4>
  </property>
  <property fmtid="{D5CDD505-2E9C-101B-9397-08002B2CF9AE}" pid="15" name="TemplateUrl">
    <vt:lpwstr/>
  </property>
  <property fmtid="{D5CDD505-2E9C-101B-9397-08002B2CF9AE}" pid="16" name="_SharedFileIndex">
    <vt:lpwstr/>
  </property>
  <property fmtid="{D5CDD505-2E9C-101B-9397-08002B2CF9AE}" pid="17" name="_SourceUrl">
    <vt:lpwstr/>
  </property>
  <property fmtid="{D5CDD505-2E9C-101B-9397-08002B2CF9AE}" pid="18" name="xd_ProgID">
    <vt:lpwstr/>
  </property>
  <property fmtid="{D5CDD505-2E9C-101B-9397-08002B2CF9AE}" pid="19" name="xd_Signature">
    <vt:bool>0</vt:bool>
  </property>
</Properties>
</file>