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png" ContentType="image/png"/>
  <Override PartName="/ppt/media/image21.png" ContentType="image/png"/>
  <Override PartName="/ppt/media/image6.jpeg" ContentType="image/jpeg"/>
  <Override PartName="/ppt/media/image5.png" ContentType="image/png"/>
  <Override PartName="/ppt/media/image7.png" ContentType="image/png"/>
  <Override PartName="/ppt/media/image8.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743120"/>
            <a:ext cx="91432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743120"/>
            <a:ext cx="91432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523880" y="1743120"/>
            <a:ext cx="9143280" cy="1145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daily.co/" TargetMode="External"/><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hyperlink" Target="https://getbootstrap.com/docs/4.0" TargetMode="External"/><Relationship Id="rId2" Type="http://schemas.openxmlformats.org/officeDocument/2006/relationships/image" Target="../media/image31.png"/><Relationship Id="rId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s://www.nucamp.co/instructor" TargetMode="External"/><Relationship Id="rId2" Type="http://schemas.openxmlformats.org/officeDocument/2006/relationships/hyperlink" Target="https://learn.nucamp.co/" TargetMode="Externa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76" name="CustomShape 1"/>
          <p:cNvSpPr/>
          <p:nvPr/>
        </p:nvSpPr>
        <p:spPr>
          <a:xfrm>
            <a:off x="1591200" y="35640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This Presentation (this slide is for instructors)</a:t>
            </a:r>
            <a:endParaRPr b="0" lang="en-US" sz="4400" spc="-1" strike="noStrike">
              <a:latin typeface="Arial"/>
            </a:endParaRPr>
          </a:p>
        </p:txBody>
      </p:sp>
      <p:sp>
        <p:nvSpPr>
          <p:cNvPr id="7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This slide and the next 2 slides are for you, the instructor.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you are ready to begin presenting to students, begin screen sharing this presentation starting with Slide 4 (the title slide) and continue to the end.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the "Instructor Introduction" slide (after the Agenda slide), </a:t>
            </a:r>
            <a:r>
              <a:rPr b="0" lang="en-US" sz="2800" spc="-1" strike="noStrike">
                <a:solidFill>
                  <a:srgbClr val="000000"/>
                </a:solidFill>
                <a:latin typeface="Calibri"/>
                <a:ea typeface="Calibri"/>
              </a:rPr>
              <a:t>share your background in web/software development, what motivates you to teach, and anything else you would like to share, such as your hobbies and other interests.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Slides that say "</a:t>
            </a:r>
            <a:r>
              <a:rPr b="1" lang="en-US" sz="2800" spc="-1" strike="noStrike" u="sng">
                <a:solidFill>
                  <a:srgbClr val="000000"/>
                </a:solidFill>
                <a:uFillTx/>
                <a:latin typeface="Calibri"/>
                <a:ea typeface="Calibri"/>
              </a:rPr>
              <a:t>Discuss:</a:t>
            </a:r>
            <a:r>
              <a:rPr b="0" lang="en-US" sz="2800" spc="-1" strike="noStrike">
                <a:solidFill>
                  <a:srgbClr val="000000"/>
                </a:solidFill>
                <a:latin typeface="Calibri"/>
                <a:ea typeface="Calibri"/>
              </a:rPr>
              <a:t>" mean you should solicit discussion from the students, they do not mean for you to discuss the topic on your own. </a:t>
            </a:r>
            <a:endParaRPr b="0" lang="en-US" sz="2800" spc="-1" strike="noStrike">
              <a:latin typeface="Arial"/>
            </a:endParaRPr>
          </a:p>
        </p:txBody>
      </p:sp>
      <p:pic>
        <p:nvPicPr>
          <p:cNvPr id="78" name="Picture 6" descr="A picture containing vector graphics&#10;&#10;Description generated with very high confidence"/>
          <p:cNvPicPr/>
          <p:nvPr/>
        </p:nvPicPr>
        <p:blipFill>
          <a:blip r:embed="rId1"/>
          <a:stretch/>
        </p:blipFill>
        <p:spPr>
          <a:xfrm>
            <a:off x="78840" y="12600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11" name="CustomShape 1"/>
          <p:cNvSpPr/>
          <p:nvPr/>
        </p:nvSpPr>
        <p:spPr>
          <a:xfrm>
            <a:off x="1434960" y="111780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Take about 30 minutes to go through this checklist together.</a:t>
            </a:r>
            <a:br/>
            <a:r>
              <a:rPr b="0" lang="en-US" sz="2800" spc="-1" strike="noStrike">
                <a:solidFill>
                  <a:srgbClr val="000000"/>
                </a:solidFill>
                <a:latin typeface="Calibri"/>
              </a:rPr>
              <a:t>Have you all:</a:t>
            </a: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112"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Bootcamp Checklist</a:t>
            </a:r>
            <a:endParaRPr b="0" lang="en-US" sz="4400" spc="-1" strike="noStrike">
              <a:latin typeface="Arial"/>
            </a:endParaRPr>
          </a:p>
        </p:txBody>
      </p:sp>
      <p:pic>
        <p:nvPicPr>
          <p:cNvPr id="113"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graphicFrame>
        <p:nvGraphicFramePr>
          <p:cNvPr id="114" name="Table 3"/>
          <p:cNvGraphicFramePr/>
          <p:nvPr/>
        </p:nvGraphicFramePr>
        <p:xfrm>
          <a:off x="870840" y="2204280"/>
          <a:ext cx="10502280" cy="3980160"/>
        </p:xfrm>
        <a:graphic>
          <a:graphicData uri="http://schemas.openxmlformats.org/drawingml/2006/table">
            <a:tbl>
              <a:tblPr/>
              <a:tblGrid>
                <a:gridCol w="5411160"/>
                <a:gridCol w="5091480"/>
              </a:tblGrid>
              <a:tr h="663120">
                <a:tc>
                  <a:txBody>
                    <a:bodyPr>
                      <a:noAutofit/>
                    </a:bodyPr>
                    <a:p>
                      <a:pPr>
                        <a:lnSpc>
                          <a:spcPct val="100000"/>
                        </a:lnSpc>
                      </a:pPr>
                      <a:r>
                        <a:rPr b="1" lang="en-US" sz="2000" spc="-1" strike="noStrike">
                          <a:solidFill>
                            <a:srgbClr val="ffffff"/>
                          </a:solidFill>
                          <a:latin typeface="Calibri Light"/>
                        </a:rPr>
                        <a:t>Confirmed that you receive emails from Nucamp?</a:t>
                      </a: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f5597"/>
                    </a:solidFill>
                  </a:tcPr>
                </a:tc>
                <a:tc>
                  <a:txBody>
                    <a:bodyPr>
                      <a:noAutofit/>
                    </a:bodyPr>
                    <a:p>
                      <a:pPr>
                        <a:lnSpc>
                          <a:spcPct val="100000"/>
                        </a:lnSpc>
                      </a:pPr>
                      <a:r>
                        <a:rPr b="1" lang="en-US" sz="2000" spc="-1" strike="noStrike">
                          <a:solidFill>
                            <a:srgbClr val="ffffff"/>
                          </a:solidFill>
                          <a:latin typeface="Calibri Light"/>
                        </a:rPr>
                        <a:t>Installed VS Code on your laptop?</a:t>
                      </a: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f5597"/>
                    </a:solidFill>
                  </a:tcPr>
                </a:tc>
              </a:tr>
              <a:tr h="663120">
                <a:tc>
                  <a:txBody>
                    <a:bodyPr>
                      <a:noAutofit/>
                    </a:bodyPr>
                    <a:p>
                      <a:pPr>
                        <a:lnSpc>
                          <a:spcPct val="100000"/>
                        </a:lnSpc>
                      </a:pPr>
                      <a:r>
                        <a:rPr b="1" lang="en-US" sz="2000" spc="-1" strike="noStrike">
                          <a:solidFill>
                            <a:srgbClr val="ffffff"/>
                          </a:solidFill>
                          <a:latin typeface="Calibri Light"/>
                        </a:rPr>
                        <a:t>Installed or updated to the latest version of Chrome or Firefox?</a:t>
                      </a: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e75b6"/>
                    </a:solidFill>
                  </a:tcPr>
                </a:tc>
                <a:tc>
                  <a:txBody>
                    <a:bodyPr>
                      <a:noAutofit/>
                    </a:bodyPr>
                    <a:p>
                      <a:pPr>
                        <a:lnSpc>
                          <a:spcPct val="100000"/>
                        </a:lnSpc>
                      </a:pPr>
                      <a:r>
                        <a:rPr b="1" lang="en-US" sz="2000" spc="-1" strike="noStrike">
                          <a:solidFill>
                            <a:srgbClr val="ffffff"/>
                          </a:solidFill>
                          <a:latin typeface="Calibri Light"/>
                        </a:rPr>
                        <a:t>Installed the Moodle app on your phone and connected to Nucamp with it?</a:t>
                      </a: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e75b6"/>
                    </a:solidFill>
                  </a:tcPr>
                </a:tc>
              </a:tr>
              <a:tr h="663120">
                <a:tc>
                  <a:txBody>
                    <a:bodyPr>
                      <a:noAutofit/>
                    </a:bodyPr>
                    <a:p>
                      <a:pPr>
                        <a:lnSpc>
                          <a:spcPct val="100000"/>
                        </a:lnSpc>
                      </a:pPr>
                      <a:r>
                        <a:rPr b="1" lang="en-US" sz="2000" spc="-1" strike="noStrike">
                          <a:solidFill>
                            <a:srgbClr val="ffffff"/>
                          </a:solidFill>
                          <a:latin typeface="Calibri Light"/>
                        </a:rPr>
                        <a:t>Downloaded and extracted the NucampFolder to your Desktop?</a:t>
                      </a: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f5597"/>
                    </a:solidFill>
                  </a:tcPr>
                </a:tc>
                <a:tc>
                  <a:txBody>
                    <a:bodyPr>
                      <a:noAutofit/>
                    </a:bodyPr>
                    <a:p>
                      <a:pPr>
                        <a:lnSpc>
                          <a:spcPct val="100000"/>
                        </a:lnSpc>
                      </a:pPr>
                      <a:r>
                        <a:rPr b="1" lang="en-US" sz="2000" spc="-1" strike="noStrike">
                          <a:solidFill>
                            <a:srgbClr val="ffffff"/>
                          </a:solidFill>
                          <a:latin typeface="Calibri Light"/>
                        </a:rPr>
                        <a:t>Learned about using using the VS Code Integrated Terminal?</a:t>
                      </a: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f5597"/>
                    </a:solidFill>
                  </a:tcPr>
                </a:tc>
              </a:tr>
              <a:tr h="663120">
                <a:tc>
                  <a:txBody>
                    <a:bodyPr>
                      <a:noAutofit/>
                    </a:bodyPr>
                    <a:p>
                      <a:pPr>
                        <a:lnSpc>
                          <a:spcPct val="100000"/>
                        </a:lnSpc>
                      </a:pPr>
                      <a:r>
                        <a:rPr b="1" lang="en-US" sz="2000" spc="-1" strike="noStrike">
                          <a:solidFill>
                            <a:srgbClr val="ffffff"/>
                          </a:solidFill>
                          <a:latin typeface="Calibri Light"/>
                        </a:rPr>
                        <a:t>Joined the Nucamp Slack and introduced yourself?</a:t>
                      </a: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e75b6"/>
                    </a:solidFill>
                  </a:tcPr>
                </a:tc>
                <a:tc>
                  <a:txBody>
                    <a:bodyPr>
                      <a:noAutofit/>
                    </a:bodyPr>
                    <a:p>
                      <a:pPr>
                        <a:lnSpc>
                          <a:spcPct val="100000"/>
                        </a:lnSpc>
                      </a:pPr>
                      <a:r>
                        <a:rPr b="1" lang="en-US" sz="2000" spc="-1" strike="noStrike">
                          <a:solidFill>
                            <a:srgbClr val="ffffff"/>
                          </a:solidFill>
                          <a:latin typeface="Calibri Light"/>
                        </a:rPr>
                        <a:t>Created an account on Codepen?</a:t>
                      </a: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e75b6"/>
                    </a:solidFill>
                  </a:tcPr>
                </a:tc>
              </a:tr>
              <a:tr h="663120">
                <a:tc>
                  <a:txBody>
                    <a:bodyPr>
                      <a:noAutofit/>
                    </a:bodyPr>
                    <a:p>
                      <a:pPr>
                        <a:lnSpc>
                          <a:spcPct val="100000"/>
                        </a:lnSpc>
                      </a:pPr>
                      <a:r>
                        <a:rPr b="1" lang="en-US" sz="2000" spc="-1" strike="noStrike">
                          <a:solidFill>
                            <a:srgbClr val="ffffff"/>
                          </a:solidFill>
                          <a:latin typeface="Calibri Light"/>
                        </a:rPr>
                        <a:t>Discussed your time commitment pledge with your friends and family?</a:t>
                      </a: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f5597"/>
                    </a:solidFill>
                  </a:tcPr>
                </a:tc>
                <a:tc>
                  <a:txBody>
                    <a:bodyPr>
                      <a:noAutofit/>
                    </a:bodyPr>
                    <a:p>
                      <a:pPr>
                        <a:lnSpc>
                          <a:spcPct val="100000"/>
                        </a:lnSpc>
                      </a:pPr>
                      <a:r>
                        <a:rPr b="1" lang="en-US" sz="2000" spc="-1" strike="noStrike">
                          <a:solidFill>
                            <a:srgbClr val="ffffff"/>
                          </a:solidFill>
                          <a:latin typeface="Calibri Light"/>
                        </a:rPr>
                        <a:t>Read and agreed with the Code of Conduct?</a:t>
                      </a: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f5597"/>
                    </a:solidFill>
                  </a:tcPr>
                </a:tc>
              </a:tr>
              <a:tr h="664920">
                <a:tc>
                  <a:txBody>
                    <a:bodyPr>
                      <a:noAutofit/>
                    </a:bodyPr>
                    <a:p>
                      <a:pPr>
                        <a:lnSpc>
                          <a:spcPct val="100000"/>
                        </a:lnSpc>
                      </a:pPr>
                      <a:r>
                        <a:rPr b="1" lang="en-US" sz="2000" spc="-1" strike="noStrike">
                          <a:solidFill>
                            <a:srgbClr val="ffffff"/>
                          </a:solidFill>
                          <a:latin typeface="Calibri Light"/>
                        </a:rPr>
                        <a:t>Completed the Git lessons? </a:t>
                      </a: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e75b6"/>
                    </a:solidFill>
                  </a:tcPr>
                </a:tc>
                <a:tc>
                  <a:txBody>
                    <a:bodyPr>
                      <a:noAutofit/>
                    </a:bodyPr>
                    <a:p>
                      <a:pPr>
                        <a:lnSpc>
                          <a:spcPct val="100000"/>
                        </a:lnSpc>
                      </a:pPr>
                      <a:r>
                        <a:rPr b="1" lang="en-US" sz="2000" spc="-1" strike="noStrike">
                          <a:solidFill>
                            <a:srgbClr val="ffffff"/>
                          </a:solidFill>
                          <a:latin typeface="Calibri Light"/>
                        </a:rPr>
                        <a:t>Completed the Node/NPM lessons?</a:t>
                      </a:r>
                      <a:endParaRPr b="0" lang="en-US" sz="2000" spc="-1" strike="noStrike">
                        <a:latin typeface="Arial"/>
                      </a:endParaRPr>
                    </a:p>
                    <a:p>
                      <a:pPr>
                        <a:lnSpc>
                          <a:spcPct val="100000"/>
                        </a:lnSpc>
                      </a:pPr>
                      <a:endParaRPr b="0" lang="en-US"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2e75b6"/>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15" name="CustomShape 1"/>
          <p:cNvSpPr/>
          <p:nvPr/>
        </p:nvSpPr>
        <p:spPr>
          <a:xfrm>
            <a:off x="883440" y="1689480"/>
            <a:ext cx="10805040" cy="4758840"/>
          </a:xfrm>
          <a:prstGeom prst="rect">
            <a:avLst/>
          </a:prstGeom>
          <a:noFill/>
          <a:ln>
            <a:noFill/>
          </a:ln>
        </p:spPr>
        <p:style>
          <a:lnRef idx="0"/>
          <a:fillRef idx="0"/>
          <a:effectRef idx="0"/>
          <a:fontRef idx="minor"/>
        </p:style>
        <p:txBody>
          <a:bodyPr lIns="90000" rIns="90000" tIns="45000" bIns="45000">
            <a:normAutofit fontScale="77000"/>
          </a:bodyPr>
          <a:p>
            <a:pPr marL="304200" indent="-303480">
              <a:lnSpc>
                <a:spcPct val="90000"/>
              </a:lnSpc>
              <a:spcBef>
                <a:spcPts val="1800"/>
              </a:spcBef>
              <a:buClr>
                <a:srgbClr val="000000"/>
              </a:buClr>
              <a:buFont typeface="Arial"/>
              <a:buChar char="•"/>
            </a:pPr>
            <a:r>
              <a:rPr b="1" lang="en-US" sz="2800" spc="-1" strike="noStrike">
                <a:solidFill>
                  <a:srgbClr val="000000"/>
                </a:solidFill>
                <a:latin typeface="Calibri"/>
                <a:ea typeface="Calibri"/>
              </a:rPr>
              <a:t>Time Commitment Pledge: </a:t>
            </a:r>
            <a:endParaRPr b="0" lang="en-US" sz="2800" spc="-1" strike="noStrike">
              <a:latin typeface="Arial"/>
            </a:endParaRPr>
          </a:p>
          <a:p>
            <a:pPr lvl="1" marL="755640" indent="-303480">
              <a:lnSpc>
                <a:spcPct val="90000"/>
              </a:lnSpc>
              <a:spcBef>
                <a:spcPts val="1199"/>
              </a:spcBef>
              <a:buClr>
                <a:srgbClr val="000000"/>
              </a:buClr>
              <a:buFont typeface="Arial"/>
              <a:buChar char="•"/>
            </a:pPr>
            <a:r>
              <a:rPr b="0" lang="en-US" sz="2400" spc="-1" strike="noStrike">
                <a:solidFill>
                  <a:srgbClr val="000000"/>
                </a:solidFill>
                <a:latin typeface="Calibri"/>
                <a:ea typeface="Calibri"/>
              </a:rPr>
              <a:t>14 to 20 hours of focused time every week</a:t>
            </a:r>
            <a:endParaRPr b="0" lang="en-US" sz="2400" spc="-1" strike="noStrike">
              <a:latin typeface="Arial"/>
            </a:endParaRPr>
          </a:p>
          <a:p>
            <a:pPr marL="304200" indent="-303480">
              <a:lnSpc>
                <a:spcPct val="90000"/>
              </a:lnSpc>
              <a:spcBef>
                <a:spcPts val="1800"/>
              </a:spcBef>
              <a:buClr>
                <a:srgbClr val="000000"/>
              </a:buClr>
              <a:buFont typeface="Arial"/>
              <a:buChar char="•"/>
            </a:pPr>
            <a:r>
              <a:rPr b="1" lang="en-US" sz="2800" spc="-1" strike="noStrike">
                <a:solidFill>
                  <a:srgbClr val="000000"/>
                </a:solidFill>
                <a:latin typeface="Calibri"/>
                <a:ea typeface="Calibri"/>
              </a:rPr>
              <a:t>Weekly Commitment Pledge:</a:t>
            </a:r>
            <a:endParaRPr b="0" lang="en-US" sz="2800" spc="-1" strike="noStrike">
              <a:latin typeface="Arial"/>
            </a:endParaRPr>
          </a:p>
          <a:p>
            <a:pPr lvl="1" marL="755640" indent="-303480">
              <a:lnSpc>
                <a:spcPct val="90000"/>
              </a:lnSpc>
              <a:spcBef>
                <a:spcPts val="1199"/>
              </a:spcBef>
              <a:buClr>
                <a:srgbClr val="000000"/>
              </a:buClr>
              <a:buFont typeface="Arial"/>
              <a:buChar char="•"/>
            </a:pPr>
            <a:r>
              <a:rPr b="0" lang="en-US" sz="2400" spc="-1" strike="noStrike">
                <a:solidFill>
                  <a:srgbClr val="000000"/>
                </a:solidFill>
                <a:latin typeface="Calibri"/>
                <a:ea typeface="Calibri"/>
              </a:rPr>
              <a:t>Attend every in-person workshop at the end of the week,</a:t>
            </a:r>
            <a:endParaRPr b="0" lang="en-US" sz="2400" spc="-1" strike="noStrike">
              <a:latin typeface="Arial"/>
            </a:endParaRPr>
          </a:p>
          <a:p>
            <a:pPr lvl="1" marL="755640" indent="-303480">
              <a:lnSpc>
                <a:spcPct val="90000"/>
              </a:lnSpc>
              <a:spcBef>
                <a:spcPts val="1199"/>
              </a:spcBef>
              <a:buClr>
                <a:srgbClr val="000000"/>
              </a:buClr>
              <a:buFont typeface="Arial"/>
              <a:buChar char="•"/>
            </a:pPr>
            <a:r>
              <a:rPr b="0" lang="en-US" sz="2400" spc="-1" strike="noStrike">
                <a:solidFill>
                  <a:srgbClr val="000000"/>
                </a:solidFill>
                <a:latin typeface="Calibri"/>
                <a:ea typeface="Calibri"/>
              </a:rPr>
              <a:t>Spend one to three hours every day learning and performing the weekly exercises</a:t>
            </a:r>
            <a:endParaRPr b="0" lang="en-US" sz="2400" spc="-1" strike="noStrike">
              <a:latin typeface="Arial"/>
            </a:endParaRPr>
          </a:p>
          <a:p>
            <a:pPr lvl="1" marL="755640" indent="-303480">
              <a:lnSpc>
                <a:spcPct val="90000"/>
              </a:lnSpc>
              <a:spcBef>
                <a:spcPts val="1199"/>
              </a:spcBef>
              <a:buClr>
                <a:srgbClr val="000000"/>
              </a:buClr>
              <a:buFont typeface="Arial"/>
              <a:buChar char="•"/>
            </a:pPr>
            <a:r>
              <a:rPr b="0" lang="en-US" sz="2400" spc="-1" strike="noStrike">
                <a:solidFill>
                  <a:srgbClr val="000000"/>
                </a:solidFill>
                <a:latin typeface="Calibri"/>
                <a:ea typeface="Calibri"/>
              </a:rPr>
              <a:t>Publish your workshop assignment on Saturday or Sunday (avoid late submissions)</a:t>
            </a:r>
            <a:endParaRPr b="0" lang="en-US" sz="2400" spc="-1" strike="noStrike">
              <a:latin typeface="Arial"/>
            </a:endParaRPr>
          </a:p>
          <a:p>
            <a:pPr marL="304200" indent="-303480">
              <a:lnSpc>
                <a:spcPct val="90000"/>
              </a:lnSpc>
              <a:spcBef>
                <a:spcPts val="1800"/>
              </a:spcBef>
              <a:buClr>
                <a:srgbClr val="000000"/>
              </a:buClr>
              <a:buFont typeface="Arial"/>
              <a:buChar char="•"/>
            </a:pPr>
            <a:r>
              <a:rPr b="1" lang="en-US" sz="2800" spc="-1" strike="noStrike">
                <a:solidFill>
                  <a:srgbClr val="000000"/>
                </a:solidFill>
                <a:latin typeface="Calibri"/>
                <a:ea typeface="Calibri"/>
              </a:rPr>
              <a:t>Talk to your Friends and Relatives:</a:t>
            </a:r>
            <a:endParaRPr b="0" lang="en-US" sz="2800" spc="-1" strike="noStrike">
              <a:latin typeface="Arial"/>
            </a:endParaRPr>
          </a:p>
          <a:p>
            <a:pPr lvl="1" marL="755640" indent="-303480">
              <a:lnSpc>
                <a:spcPct val="90000"/>
              </a:lnSpc>
              <a:spcBef>
                <a:spcPts val="1199"/>
              </a:spcBef>
              <a:buClr>
                <a:srgbClr val="000000"/>
              </a:buClr>
              <a:buFont typeface="Arial"/>
              <a:buChar char="•"/>
            </a:pPr>
            <a:r>
              <a:rPr b="0" lang="en-US" sz="2400" spc="-1" strike="noStrike">
                <a:solidFill>
                  <a:srgbClr val="000000"/>
                </a:solidFill>
                <a:latin typeface="Calibri"/>
                <a:ea typeface="Calibri"/>
              </a:rPr>
              <a:t>Have a conversation with your family, explain to them your commitment pledge and seek their support.</a:t>
            </a:r>
            <a:endParaRPr b="0" lang="en-US" sz="2400" spc="-1" strike="noStrike">
              <a:latin typeface="Arial"/>
            </a:endParaRPr>
          </a:p>
          <a:p>
            <a:pPr lvl="1" marL="755640" indent="-303480">
              <a:lnSpc>
                <a:spcPct val="90000"/>
              </a:lnSpc>
              <a:spcBef>
                <a:spcPts val="1199"/>
              </a:spcBef>
              <a:buClr>
                <a:srgbClr val="000000"/>
              </a:buClr>
              <a:buFont typeface="Arial"/>
              <a:buChar char="•"/>
            </a:pPr>
            <a:r>
              <a:rPr b="0" lang="en-US" sz="2400" spc="-1" strike="noStrike">
                <a:solidFill>
                  <a:srgbClr val="000000"/>
                </a:solidFill>
                <a:latin typeface="Calibri"/>
                <a:ea typeface="Calibri"/>
              </a:rPr>
              <a:t>Similarly, reach out to your friends and seek their support.</a:t>
            </a:r>
            <a:endParaRPr b="0" lang="en-US" sz="2400" spc="-1" strike="noStrike">
              <a:latin typeface="Arial"/>
            </a:endParaRPr>
          </a:p>
          <a:p>
            <a:pPr lvl="1" marL="755640" indent="-303480">
              <a:lnSpc>
                <a:spcPct val="90000"/>
              </a:lnSpc>
              <a:spcBef>
                <a:spcPts val="1199"/>
              </a:spcBef>
              <a:buClr>
                <a:srgbClr val="000000"/>
              </a:buClr>
              <a:buFont typeface="Arial"/>
              <a:buChar char="•"/>
            </a:pPr>
            <a:r>
              <a:rPr b="0" lang="en-US" sz="2400" spc="-1" strike="noStrike">
                <a:solidFill>
                  <a:srgbClr val="000000"/>
                </a:solidFill>
                <a:latin typeface="Calibri"/>
                <a:ea typeface="Calibri"/>
              </a:rPr>
              <a:t>Don't underestimate the importance of communicating your intentions to those around you!</a:t>
            </a:r>
            <a:endParaRPr b="0" lang="en-US" sz="2400" spc="-1" strike="noStrike">
              <a:latin typeface="Arial"/>
            </a:endParaRPr>
          </a:p>
          <a:p>
            <a:pPr>
              <a:lnSpc>
                <a:spcPct val="90000"/>
              </a:lnSpc>
              <a:spcBef>
                <a:spcPts val="1800"/>
              </a:spcBef>
            </a:pPr>
            <a:endParaRPr b="0" lang="en-US" sz="2400" spc="-1" strike="noStrike">
              <a:latin typeface="Arial"/>
            </a:endParaRPr>
          </a:p>
          <a:p>
            <a:pPr>
              <a:lnSpc>
                <a:spcPct val="100000"/>
              </a:lnSpc>
            </a:pPr>
            <a:endParaRPr b="0" lang="en-US" sz="2400" spc="-1" strike="noStrike">
              <a:latin typeface="Arial"/>
            </a:endParaRPr>
          </a:p>
        </p:txBody>
      </p:sp>
      <p:sp>
        <p:nvSpPr>
          <p:cNvPr id="116"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About Your Time Commitment Pledge</a:t>
            </a:r>
            <a:endParaRPr b="0" lang="en-US" sz="4400" spc="-1" strike="noStrike">
              <a:latin typeface="Arial"/>
            </a:endParaRPr>
          </a:p>
        </p:txBody>
      </p:sp>
      <p:pic>
        <p:nvPicPr>
          <p:cNvPr id="117"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18" name="CustomShape 1"/>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Review: Bootstrap Course Overview</a:t>
            </a:r>
            <a:endParaRPr b="0" lang="en-US" sz="4400" spc="-1" strike="noStrike">
              <a:latin typeface="Arial"/>
            </a:endParaRPr>
          </a:p>
        </p:txBody>
      </p:sp>
      <p:pic>
        <p:nvPicPr>
          <p:cNvPr id="119"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
        <p:nvSpPr>
          <p:cNvPr id="120" name="CustomShape 2"/>
          <p:cNvSpPr/>
          <p:nvPr/>
        </p:nvSpPr>
        <p:spPr>
          <a:xfrm>
            <a:off x="839160" y="1847520"/>
            <a:ext cx="10811880" cy="932400"/>
          </a:xfrm>
          <a:prstGeom prst="rect">
            <a:avLst/>
          </a:prstGeom>
          <a:noFill/>
          <a:ln>
            <a:noFill/>
          </a:ln>
        </p:spPr>
        <p:style>
          <a:lnRef idx="0"/>
          <a:fillRef idx="0"/>
          <a:effectRef idx="0"/>
          <a:fontRef idx="minor"/>
        </p:style>
        <p:txBody>
          <a:bodyPr lIns="122040" rIns="122040" tIns="60840" bIns="60840">
            <a:noAutofit/>
          </a:bodyPr>
          <a:p>
            <a:pPr marL="457200" indent="-456480">
              <a:lnSpc>
                <a:spcPct val="90000"/>
              </a:lnSpc>
              <a:spcBef>
                <a:spcPts val="1800"/>
              </a:spcBef>
              <a:buClr>
                <a:srgbClr val="000000"/>
              </a:buClr>
              <a:buFont typeface="Arial,Sans-Serif"/>
              <a:buChar char="•"/>
            </a:pPr>
            <a:r>
              <a:rPr b="0" lang="en-US" sz="2800" spc="-1" strike="noStrike">
                <a:solidFill>
                  <a:srgbClr val="000000"/>
                </a:solidFill>
                <a:latin typeface="Calibri"/>
                <a:ea typeface="Calibri"/>
              </a:rPr>
              <a:t>Bootstrap is a free and open-source front-end UI framework for developing websites, originally developed by Twitter in 2011. Bootstrap 4 is the newest version.</a:t>
            </a:r>
            <a:endParaRPr b="0" lang="en-US" sz="2800" spc="-1" strike="noStrike">
              <a:latin typeface="Arial"/>
            </a:endParaRPr>
          </a:p>
          <a:p>
            <a:pPr marL="457200" indent="-456480">
              <a:lnSpc>
                <a:spcPct val="90000"/>
              </a:lnSpc>
              <a:spcBef>
                <a:spcPts val="1800"/>
              </a:spcBef>
              <a:buClr>
                <a:srgbClr val="000000"/>
              </a:buClr>
              <a:buFont typeface="Arial,Sans-Serif"/>
              <a:buChar char="•"/>
            </a:pPr>
            <a:r>
              <a:rPr b="0" lang="en-US" sz="2800" spc="-1" strike="noStrike">
                <a:solidFill>
                  <a:srgbClr val="000000"/>
                </a:solidFill>
                <a:latin typeface="Calibri"/>
                <a:ea typeface="Calibri"/>
              </a:rPr>
              <a:t>Bootstrap and other front end UI frameworks provide tools to build the front end without writing every component from scratch</a:t>
            </a:r>
            <a:endParaRPr b="0" lang="en-US" sz="2800" spc="-1" strike="noStrike">
              <a:latin typeface="Arial"/>
            </a:endParaRPr>
          </a:p>
          <a:p>
            <a:pPr marL="457200" indent="-456480">
              <a:lnSpc>
                <a:spcPct val="90000"/>
              </a:lnSpc>
              <a:spcBef>
                <a:spcPts val="1800"/>
              </a:spcBef>
              <a:buClr>
                <a:srgbClr val="000000"/>
              </a:buClr>
              <a:buFont typeface="Arial,Sans-Serif"/>
              <a:buChar char="•"/>
            </a:pPr>
            <a:r>
              <a:rPr b="0" lang="en-US" sz="2800" spc="-1" strike="noStrike">
                <a:solidFill>
                  <a:srgbClr val="000000"/>
                </a:solidFill>
                <a:latin typeface="Calibri"/>
                <a:ea typeface="Calibri"/>
              </a:rPr>
              <a:t>Bootstrap is the most popular. Alternatives: MaterialUI, SemanticUI, Pure.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1" name="CustomShape 1"/>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Review: Bootstrap Course Overview</a:t>
            </a:r>
            <a:endParaRPr b="0" lang="en-US" sz="4400" spc="-1" strike="noStrike">
              <a:latin typeface="Arial"/>
            </a:endParaRPr>
          </a:p>
        </p:txBody>
      </p:sp>
      <p:pic>
        <p:nvPicPr>
          <p:cNvPr id="122"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
        <p:nvSpPr>
          <p:cNvPr id="123" name="CustomShape 2"/>
          <p:cNvSpPr/>
          <p:nvPr/>
        </p:nvSpPr>
        <p:spPr>
          <a:xfrm>
            <a:off x="793800" y="1031040"/>
            <a:ext cx="10893600" cy="5559120"/>
          </a:xfrm>
          <a:prstGeom prst="rect">
            <a:avLst/>
          </a:prstGeom>
          <a:noFill/>
          <a:ln>
            <a:noFill/>
          </a:ln>
        </p:spPr>
        <p:style>
          <a:lnRef idx="0"/>
          <a:fillRef idx="0"/>
          <a:effectRef idx="0"/>
          <a:fontRef idx="minor"/>
        </p:style>
        <p:txBody>
          <a:bodyPr lIns="122040" rIns="122040" tIns="60840" bIns="60840">
            <a:noAutofit/>
          </a:bodyPr>
          <a:p>
            <a:pPr>
              <a:lnSpc>
                <a:spcPct val="90000"/>
              </a:lnSpc>
              <a:spcBef>
                <a:spcPts val="1800"/>
              </a:spcBef>
            </a:pPr>
            <a:endParaRPr b="0" lang="en-US" sz="1800" spc="-1" strike="noStrike">
              <a:latin typeface="Arial"/>
            </a:endParaRPr>
          </a:p>
          <a:p>
            <a:pPr marL="457200" indent="-456480">
              <a:lnSpc>
                <a:spcPct val="90000"/>
              </a:lnSpc>
              <a:spcBef>
                <a:spcPts val="1001"/>
              </a:spcBef>
              <a:buClr>
                <a:srgbClr val="000000"/>
              </a:buClr>
              <a:buFont typeface="Arial"/>
              <a:buChar char="•"/>
            </a:pPr>
            <a:r>
              <a:rPr b="0" lang="en-US" sz="2800" spc="-1" strike="noStrike">
                <a:solidFill>
                  <a:srgbClr val="000000"/>
                </a:solidFill>
                <a:latin typeface="Calibri"/>
                <a:ea typeface="Calibri"/>
              </a:rPr>
              <a:t>This is a 5-week course. You will work on two projects throughout this course:</a:t>
            </a:r>
            <a:endParaRPr b="0" lang="en-US" sz="2800" spc="-1" strike="noStrike">
              <a:latin typeface="Arial"/>
            </a:endParaRPr>
          </a:p>
          <a:p>
            <a:pPr>
              <a:lnSpc>
                <a:spcPct val="90000"/>
              </a:lnSpc>
              <a:spcBef>
                <a:spcPts val="1001"/>
              </a:spcBef>
            </a:pPr>
            <a:endParaRPr b="0" lang="en-US" sz="2800" spc="-1" strike="noStrike">
              <a:latin typeface="Arial"/>
            </a:endParaRPr>
          </a:p>
          <a:p>
            <a:pPr lvl="1" marL="1066320" indent="-456480">
              <a:lnSpc>
                <a:spcPct val="90000"/>
              </a:lnSpc>
              <a:spcBef>
                <a:spcPts val="499"/>
              </a:spcBef>
              <a:buClr>
                <a:srgbClr val="000000"/>
              </a:buClr>
              <a:buFont typeface="StarSymbol"/>
              <a:buAutoNum type="arabicPeriod"/>
            </a:pPr>
            <a:r>
              <a:rPr b="0" lang="en-US" sz="2400" spc="-1" strike="noStrike">
                <a:solidFill>
                  <a:srgbClr val="000000"/>
                </a:solidFill>
                <a:latin typeface="Calibri"/>
                <a:ea typeface="Calibri"/>
              </a:rPr>
              <a:t>The in-person weekly workshop project, the "nucampsite" project.</a:t>
            </a:r>
            <a:endParaRPr b="0" lang="en-US" sz="2400" spc="-1" strike="noStrike">
              <a:latin typeface="Arial"/>
            </a:endParaRPr>
          </a:p>
          <a:p>
            <a:pPr lvl="1" marL="1066320" indent="-456480">
              <a:lnSpc>
                <a:spcPct val="90000"/>
              </a:lnSpc>
              <a:spcBef>
                <a:spcPts val="499"/>
              </a:spcBef>
              <a:buClr>
                <a:srgbClr val="000000"/>
              </a:buClr>
              <a:buFont typeface="StarSymbol"/>
              <a:buAutoNum type="arabicPeriod"/>
            </a:pPr>
            <a:r>
              <a:rPr b="0" lang="en-US" sz="2400" spc="-1" strike="noStrike">
                <a:solidFill>
                  <a:srgbClr val="000000"/>
                </a:solidFill>
                <a:latin typeface="Calibri"/>
                <a:ea typeface="Calibri"/>
              </a:rPr>
              <a:t>A portfolio project of your choice, as part of a team or solo. You will build this project with Bootstrap in this course, then with React in the React course, and you will also use it in the rest of your bootcamp. </a:t>
            </a:r>
            <a:endParaRPr b="0" lang="en-US" sz="2400" spc="-1" strike="noStrike">
              <a:latin typeface="Arial"/>
            </a:endParaRPr>
          </a:p>
          <a:p>
            <a:pPr>
              <a:lnSpc>
                <a:spcPct val="90000"/>
              </a:lnSpc>
              <a:spcBef>
                <a:spcPts val="49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4" name="CustomShape 1"/>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Review: Weekly Objectives</a:t>
            </a:r>
            <a:endParaRPr b="0" lang="en-US" sz="4400" spc="-1" strike="noStrike">
              <a:latin typeface="Arial"/>
            </a:endParaRPr>
          </a:p>
        </p:txBody>
      </p:sp>
      <p:pic>
        <p:nvPicPr>
          <p:cNvPr id="125"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
        <p:nvSpPr>
          <p:cNvPr id="126" name="CustomShape 2"/>
          <p:cNvSpPr/>
          <p:nvPr/>
        </p:nvSpPr>
        <p:spPr>
          <a:xfrm>
            <a:off x="384480" y="1325520"/>
            <a:ext cx="11277360" cy="2493720"/>
          </a:xfrm>
          <a:prstGeom prst="rect">
            <a:avLst/>
          </a:prstGeom>
          <a:noFill/>
          <a:ln>
            <a:noFill/>
          </a:ln>
        </p:spPr>
        <p:style>
          <a:lnRef idx="0"/>
          <a:fillRef idx="0"/>
          <a:effectRef idx="0"/>
          <a:fontRef idx="minor"/>
        </p:style>
        <p:txBody>
          <a:bodyPr lIns="122040" rIns="122040" tIns="60840" bIns="60840">
            <a:noAutofit/>
          </a:bodyPr>
          <a:p>
            <a:pPr marL="304200" indent="-30348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Week 1: </a:t>
            </a:r>
            <a:endParaRPr b="0" lang="en-US" sz="2400" spc="-1" strike="noStrike">
              <a:latin typeface="Arial"/>
            </a:endParaRPr>
          </a:p>
          <a:p>
            <a:pPr lvl="1" marL="755640" indent="-303480">
              <a:lnSpc>
                <a:spcPct val="90000"/>
              </a:lnSpc>
              <a:spcBef>
                <a:spcPts val="499"/>
              </a:spcBef>
              <a:buClr>
                <a:srgbClr val="000000"/>
              </a:buClr>
              <a:buFont typeface="Arial"/>
              <a:buChar char="•"/>
            </a:pPr>
            <a:r>
              <a:rPr b="0" lang="en-US" sz="2000" spc="-1" strike="noStrike">
                <a:solidFill>
                  <a:srgbClr val="000000"/>
                </a:solidFill>
                <a:latin typeface="Calibri"/>
                <a:ea typeface="DejaVu Sans"/>
              </a:rPr>
              <a:t>Introduction to Bootstrap and the Bootstrap Grid.</a:t>
            </a:r>
            <a:endParaRPr b="0" lang="en-US" sz="2000" spc="-1" strike="noStrike">
              <a:latin typeface="Arial"/>
            </a:endParaRPr>
          </a:p>
          <a:p>
            <a:pPr marL="304200" indent="-30348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Week 2: </a:t>
            </a:r>
            <a:endParaRPr b="0" lang="en-US" sz="2400" spc="-1" strike="noStrike">
              <a:latin typeface="Arial"/>
            </a:endParaRPr>
          </a:p>
          <a:p>
            <a:pPr lvl="1" marL="761400" indent="-303480">
              <a:lnSpc>
                <a:spcPct val="90000"/>
              </a:lnSpc>
              <a:spcBef>
                <a:spcPts val="499"/>
              </a:spcBef>
              <a:buClr>
                <a:srgbClr val="000000"/>
              </a:buClr>
              <a:buFont typeface="Arial"/>
              <a:buChar char="•"/>
            </a:pPr>
            <a:r>
              <a:rPr b="0" lang="en-US" sz="2000" spc="-1" strike="noStrike">
                <a:solidFill>
                  <a:srgbClr val="000000"/>
                </a:solidFill>
                <a:latin typeface="Calibri"/>
                <a:ea typeface="DejaVu Sans"/>
              </a:rPr>
              <a:t>Learn about Bootstrap components such as navbars, buttons, forms, tables, cards, and media objects, using your course project. Begin your Portfolio Project.</a:t>
            </a:r>
            <a:endParaRPr b="0" lang="en-US" sz="2000" spc="-1" strike="noStrike">
              <a:latin typeface="Arial"/>
            </a:endParaRPr>
          </a:p>
          <a:p>
            <a:pPr marL="304200" indent="-30348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Week 3: </a:t>
            </a:r>
            <a:endParaRPr b="0" lang="en-US" sz="2400" spc="-1" strike="noStrike">
              <a:latin typeface="Arial"/>
            </a:endParaRPr>
          </a:p>
          <a:p>
            <a:pPr lvl="1" marL="755640" indent="-303480">
              <a:lnSpc>
                <a:spcPct val="90000"/>
              </a:lnSpc>
              <a:spcBef>
                <a:spcPts val="499"/>
              </a:spcBef>
              <a:buClr>
                <a:srgbClr val="000000"/>
              </a:buClr>
              <a:buFont typeface="Arial"/>
              <a:buChar char="•"/>
            </a:pPr>
            <a:r>
              <a:rPr b="0" lang="en-US" sz="2000" spc="-1" strike="noStrike">
                <a:solidFill>
                  <a:srgbClr val="000000"/>
                </a:solidFill>
                <a:latin typeface="Calibri"/>
                <a:ea typeface="DejaVu Sans"/>
              </a:rPr>
              <a:t>Using your course project, learn about more Bootstrap components and how to access the functionality of Bootstrap JavaScript plugins. Begin to review JavaScript and continue working on your Portfolio Project.</a:t>
            </a:r>
            <a:endParaRPr b="0" lang="en-US" sz="2000" spc="-1" strike="noStrike">
              <a:latin typeface="Arial"/>
            </a:endParaRPr>
          </a:p>
          <a:p>
            <a:pPr marL="304200" indent="-30348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Week 4: </a:t>
            </a:r>
            <a:endParaRPr b="0" lang="en-US" sz="2400" spc="-1" strike="noStrike">
              <a:latin typeface="Arial"/>
            </a:endParaRPr>
          </a:p>
          <a:p>
            <a:pPr lvl="1" marL="755640" indent="-303480">
              <a:lnSpc>
                <a:spcPct val="90000"/>
              </a:lnSpc>
              <a:spcBef>
                <a:spcPts val="499"/>
              </a:spcBef>
              <a:buClr>
                <a:srgbClr val="000000"/>
              </a:buClr>
              <a:buFont typeface="Arial"/>
              <a:buChar char="•"/>
            </a:pPr>
            <a:r>
              <a:rPr b="0" lang="en-US" sz="2000" spc="-1" strike="noStrike">
                <a:solidFill>
                  <a:srgbClr val="000000"/>
                </a:solidFill>
                <a:latin typeface="Calibri"/>
                <a:ea typeface="DejaVu Sans"/>
              </a:rPr>
              <a:t>Using your course project, learn about jQuery, CSS preprocessors, and preparing your files for deployment using NPM scripts. Continue your JavaScript review and work on your Portfolio Project.</a:t>
            </a:r>
            <a:endParaRPr b="0" lang="en-US" sz="2000" spc="-1" strike="noStrike">
              <a:latin typeface="Arial"/>
            </a:endParaRPr>
          </a:p>
          <a:p>
            <a:pPr marL="298440" indent="-2851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Week 5:</a:t>
            </a:r>
            <a:endParaRPr b="0" lang="en-US" sz="2400" spc="-1" strike="noStrike">
              <a:latin typeface="Arial"/>
            </a:endParaRPr>
          </a:p>
          <a:p>
            <a:pPr lvl="1" marL="755640" indent="-303480">
              <a:lnSpc>
                <a:spcPct val="90000"/>
              </a:lnSpc>
              <a:spcBef>
                <a:spcPts val="499"/>
              </a:spcBef>
              <a:buClr>
                <a:srgbClr val="000000"/>
              </a:buClr>
              <a:buFont typeface="Arial"/>
              <a:buChar char="•"/>
            </a:pPr>
            <a:r>
              <a:rPr b="0" lang="en-US" sz="2000" spc="-1" strike="noStrike">
                <a:solidFill>
                  <a:srgbClr val="000000"/>
                </a:solidFill>
                <a:latin typeface="Calibri"/>
                <a:ea typeface="DejaVu Sans"/>
              </a:rPr>
              <a:t>Focus on completing your Portfolio Project this week, as well as learning more JavaScript in order to prepare for your transition to the React course. </a:t>
            </a:r>
            <a:endParaRPr b="0" lang="en-US" sz="2000" spc="-1" strike="noStrike">
              <a:latin typeface="Arial"/>
            </a:endParaRPr>
          </a:p>
        </p:txBody>
      </p:sp>
      <p:pic>
        <p:nvPicPr>
          <p:cNvPr id="127" name="Picture 9" descr="A picture containing clock, drawing&#10;&#10;Description generated with very high confidence"/>
          <p:cNvPicPr/>
          <p:nvPr/>
        </p:nvPicPr>
        <p:blipFill>
          <a:blip r:embed="rId2"/>
          <a:stretch/>
        </p:blipFill>
        <p:spPr>
          <a:xfrm>
            <a:off x="9829080" y="205200"/>
            <a:ext cx="2049120" cy="20383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8" name="CustomShape 1"/>
          <p:cNvSpPr/>
          <p:nvPr/>
        </p:nvSpPr>
        <p:spPr>
          <a:xfrm>
            <a:off x="874440" y="1535400"/>
            <a:ext cx="10514880" cy="4350600"/>
          </a:xfrm>
          <a:prstGeom prst="rect">
            <a:avLst/>
          </a:prstGeom>
          <a:noFill/>
          <a:ln>
            <a:noFill/>
          </a:ln>
        </p:spPr>
        <p:style>
          <a:lnRef idx="0"/>
          <a:fillRef idx="0"/>
          <a:effectRef idx="0"/>
          <a:fontRef idx="minor"/>
        </p:style>
        <p:txBody>
          <a:bodyPr lIns="90000" rIns="90000" tIns="45000" bIns="45000">
            <a:normAutofit fontScale="73000"/>
          </a:bodyPr>
          <a:p>
            <a:pPr marL="285840" indent="-285120">
              <a:lnSpc>
                <a:spcPct val="100000"/>
              </a:lnSpc>
              <a:buClr>
                <a:srgbClr val="000000"/>
              </a:buClr>
              <a:buFont typeface="Arial,Sans-Serif"/>
              <a:buChar char="•"/>
            </a:pPr>
            <a:r>
              <a:rPr b="0" lang="en-US" sz="2800" spc="-1" strike="noStrike">
                <a:solidFill>
                  <a:srgbClr val="000000"/>
                </a:solidFill>
                <a:latin typeface="Calibri"/>
                <a:ea typeface="Calibri"/>
              </a:rPr>
              <a:t>Git is a free distributed version control system for tracking changes in source code during software development, created by Linus Torvalds in 2005 to help develop Linux.</a:t>
            </a:r>
            <a:endParaRPr b="0" lang="en-US" sz="2800" spc="-1" strike="noStrike">
              <a:latin typeface="Arial"/>
            </a:endParaRPr>
          </a:p>
          <a:p>
            <a:pPr marL="285840" indent="-285120">
              <a:lnSpc>
                <a:spcPct val="100000"/>
              </a:lnSpc>
              <a:buClr>
                <a:srgbClr val="000000"/>
              </a:buClr>
              <a:buFont typeface="Arial,Sans-Serif"/>
              <a:buChar char="•"/>
            </a:pPr>
            <a:r>
              <a:rPr b="0" lang="en-US" sz="2800" spc="-1" strike="noStrike">
                <a:solidFill>
                  <a:srgbClr val="000000"/>
                </a:solidFill>
                <a:latin typeface="Calibri"/>
                <a:ea typeface="Calibri"/>
              </a:rPr>
              <a:t>You can use version control :</a:t>
            </a:r>
            <a:endParaRPr b="0" lang="en-US" sz="2800" spc="-1" strike="noStrike">
              <a:latin typeface="Arial"/>
            </a:endParaRPr>
          </a:p>
          <a:p>
            <a:pPr lvl="1" marL="743040" indent="-285120">
              <a:lnSpc>
                <a:spcPct val="100000"/>
              </a:lnSpc>
              <a:buClr>
                <a:srgbClr val="000000"/>
              </a:buClr>
              <a:buFont typeface="Wingdings,Sans-Serif"/>
              <a:buChar char="§"/>
            </a:pPr>
            <a:r>
              <a:rPr b="0" lang="en-US" sz="2400" spc="-1" strike="noStrike">
                <a:solidFill>
                  <a:srgbClr val="000000"/>
                </a:solidFill>
                <a:latin typeface="Calibri"/>
                <a:ea typeface="Calibri"/>
              </a:rPr>
              <a:t>to revert files back to a previous state</a:t>
            </a:r>
            <a:endParaRPr b="0" lang="en-US" sz="2400" spc="-1" strike="noStrike">
              <a:latin typeface="Arial"/>
            </a:endParaRPr>
          </a:p>
          <a:p>
            <a:pPr lvl="1" marL="743040" indent="-285120">
              <a:lnSpc>
                <a:spcPct val="100000"/>
              </a:lnSpc>
              <a:buClr>
                <a:srgbClr val="000000"/>
              </a:buClr>
              <a:buFont typeface="Wingdings,Sans-Serif"/>
              <a:buChar char="§"/>
            </a:pPr>
            <a:r>
              <a:rPr b="0" lang="en-US" sz="2400" spc="-1" strike="noStrike">
                <a:solidFill>
                  <a:srgbClr val="000000"/>
                </a:solidFill>
                <a:latin typeface="Calibri"/>
                <a:ea typeface="Calibri"/>
              </a:rPr>
              <a:t>revert the entire project back to a previous state</a:t>
            </a:r>
            <a:endParaRPr b="0" lang="en-US" sz="2400" spc="-1" strike="noStrike">
              <a:latin typeface="Arial"/>
            </a:endParaRPr>
          </a:p>
          <a:p>
            <a:pPr lvl="1" marL="743040" indent="-285120">
              <a:lnSpc>
                <a:spcPct val="100000"/>
              </a:lnSpc>
              <a:buClr>
                <a:srgbClr val="000000"/>
              </a:buClr>
              <a:buFont typeface="Wingdings,Sans-Serif"/>
              <a:buChar char="§"/>
            </a:pPr>
            <a:r>
              <a:rPr b="0" lang="en-US" sz="2400" spc="-1" strike="noStrike">
                <a:solidFill>
                  <a:srgbClr val="000000"/>
                </a:solidFill>
                <a:latin typeface="Calibri"/>
                <a:ea typeface="Calibri"/>
              </a:rPr>
              <a:t>compare changes over time</a:t>
            </a:r>
            <a:endParaRPr b="0" lang="en-US" sz="2400" spc="-1" strike="noStrike">
              <a:latin typeface="Arial"/>
            </a:endParaRPr>
          </a:p>
          <a:p>
            <a:pPr marL="285840" indent="-285120">
              <a:lnSpc>
                <a:spcPct val="100000"/>
              </a:lnSpc>
              <a:buClr>
                <a:srgbClr val="000000"/>
              </a:buClr>
              <a:buFont typeface="Arial,Sans-Serif"/>
              <a:buChar char="•"/>
            </a:pPr>
            <a:r>
              <a:rPr b="0" lang="en-US" sz="2800" spc="-1" strike="noStrike">
                <a:solidFill>
                  <a:srgbClr val="000000"/>
                </a:solidFill>
                <a:latin typeface="Calibri"/>
                <a:ea typeface="Calibri"/>
              </a:rPr>
              <a:t>Every time you commit (save the state of your file) in Git, it "takes a picture" of what all your files look like at that moment and stores a reference to that snapshot.</a:t>
            </a:r>
            <a:endParaRPr b="0" lang="en-US" sz="2800" spc="-1" strike="noStrike">
              <a:latin typeface="Arial"/>
            </a:endParaRPr>
          </a:p>
          <a:p>
            <a:pPr>
              <a:lnSpc>
                <a:spcPct val="100000"/>
              </a:lnSpc>
            </a:pPr>
            <a:endParaRPr b="0" lang="en-US" sz="2800" spc="-1" strike="noStrike">
              <a:latin typeface="Arial"/>
            </a:endParaRPr>
          </a:p>
          <a:p>
            <a:pPr marL="285840" indent="-285120">
              <a:lnSpc>
                <a:spcPct val="100000"/>
              </a:lnSpc>
              <a:buClr>
                <a:srgbClr val="000000"/>
              </a:buClr>
              <a:buFont typeface="Arial,Sans-Serif"/>
              <a:buChar char="•"/>
            </a:pPr>
            <a:r>
              <a:rPr b="0" lang="en-US" sz="2800" spc="-1" strike="noStrike">
                <a:solidFill>
                  <a:srgbClr val="000000"/>
                </a:solidFill>
                <a:latin typeface="Calibri"/>
                <a:ea typeface="Calibri"/>
              </a:rPr>
              <a:t>NOTE: While you should complete the initial exercises/lessons on Git for this week, Git is optional to use for the rest of your bootcamp. If on Windows, you will be using Git Bash for your command line interface. </a:t>
            </a:r>
            <a:endParaRPr b="0" lang="en-US" sz="2800" spc="-1" strike="noStrike">
              <a:latin typeface="Arial"/>
            </a:endParaRPr>
          </a:p>
          <a:p>
            <a:pPr>
              <a:lnSpc>
                <a:spcPct val="100000"/>
              </a:lnSpc>
            </a:pPr>
            <a:endParaRPr b="0" lang="en-US" sz="2800" spc="-1" strike="noStrike">
              <a:latin typeface="Arial"/>
            </a:endParaRPr>
          </a:p>
        </p:txBody>
      </p:sp>
      <p:sp>
        <p:nvSpPr>
          <p:cNvPr id="129"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Review: Git</a:t>
            </a:r>
            <a:endParaRPr b="0" lang="en-US" sz="4400" spc="-1" strike="noStrike">
              <a:latin typeface="Arial"/>
            </a:endParaRPr>
          </a:p>
        </p:txBody>
      </p:sp>
      <p:pic>
        <p:nvPicPr>
          <p:cNvPr id="130"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1" name="CustomShape 1"/>
          <p:cNvSpPr/>
          <p:nvPr/>
        </p:nvSpPr>
        <p:spPr>
          <a:xfrm>
            <a:off x="1273680" y="1382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Review: Node/NPM</a:t>
            </a:r>
            <a:endParaRPr b="0" lang="en-US" sz="4400" spc="-1" strike="noStrike">
              <a:latin typeface="Arial"/>
            </a:endParaRPr>
          </a:p>
        </p:txBody>
      </p:sp>
      <p:sp>
        <p:nvSpPr>
          <p:cNvPr id="13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NPM (Node Package Manager) is installed with Node.js.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It allows you to download JavaScript packages for use in your project.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When you configure your project to work with NPM, it will install a package.json file which contains settings for your project, such as its dependencies. </a:t>
            </a:r>
            <a:endParaRPr b="0" lang="en-US" sz="2800" spc="-1" strike="noStrike">
              <a:latin typeface="Arial"/>
            </a:endParaRPr>
          </a:p>
        </p:txBody>
      </p:sp>
      <p:pic>
        <p:nvPicPr>
          <p:cNvPr id="133"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4" name="CustomShape 1"/>
          <p:cNvSpPr/>
          <p:nvPr/>
        </p:nvSpPr>
        <p:spPr>
          <a:xfrm>
            <a:off x="1273680" y="1382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Review: VS Code Integrated Terminal</a:t>
            </a:r>
            <a:endParaRPr b="0" lang="en-US" sz="4400" spc="-1" strike="noStrike">
              <a:latin typeface="Arial"/>
            </a:endParaRPr>
          </a:p>
        </p:txBody>
      </p:sp>
      <p:sp>
        <p:nvSpPr>
          <p:cNvPr id="13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Is everyone able to access the integrated terminal and (for Windows users) set it to use bash as the default shell? (macOS users should already have bash set as the default.)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Does everyone know how to toggle the view of the terminal on and off?</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Does everyone know how to open parallel shell sessions, and switch between them?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Does anyone have other questions on using it?</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136"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7" name="CustomShape 1"/>
          <p:cNvSpPr/>
          <p:nvPr/>
        </p:nvSpPr>
        <p:spPr>
          <a:xfrm>
            <a:off x="1237320" y="216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Review: Bash Commands</a:t>
            </a:r>
            <a:endParaRPr b="0" lang="en-US" sz="4400" spc="-1" strike="noStrike">
              <a:latin typeface="Arial"/>
            </a:endParaRPr>
          </a:p>
        </p:txBody>
      </p:sp>
      <p:sp>
        <p:nvSpPr>
          <p:cNvPr id="138" name="CustomShape 2"/>
          <p:cNvSpPr/>
          <p:nvPr/>
        </p:nvSpPr>
        <p:spPr>
          <a:xfrm>
            <a:off x="1328040" y="148104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Basic commands you should know (same in Terminal and Git Bash): </a:t>
            </a:r>
            <a:endParaRPr b="0" lang="en-US" sz="28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onsolas"/>
              </a:rPr>
              <a:t>cd</a:t>
            </a:r>
            <a:r>
              <a:rPr b="1" lang="en-US" sz="2400" spc="-1" strike="noStrike">
                <a:solidFill>
                  <a:srgbClr val="000000"/>
                </a:solidFill>
                <a:latin typeface="Calibri"/>
              </a:rPr>
              <a:t> </a:t>
            </a:r>
            <a:r>
              <a:rPr b="0" lang="en-US" sz="2400" spc="-1" strike="noStrike">
                <a:solidFill>
                  <a:srgbClr val="000000"/>
                </a:solidFill>
                <a:latin typeface="Calibri"/>
              </a:rPr>
              <a:t>to change directory: </a:t>
            </a:r>
            <a:r>
              <a:rPr b="0" i="1" lang="en-US" sz="2400" spc="-1" strike="noStrike">
                <a:solidFill>
                  <a:srgbClr val="000000"/>
                </a:solidFill>
                <a:latin typeface="Consolas"/>
              </a:rPr>
              <a:t>cd &lt;dirname&gt;</a:t>
            </a:r>
            <a:endParaRPr b="0" lang="en-US" sz="24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onsolas"/>
              </a:rPr>
              <a:t>cd ..</a:t>
            </a:r>
            <a:r>
              <a:rPr b="0" lang="en-US" sz="2400" spc="-1" strike="noStrike">
                <a:solidFill>
                  <a:srgbClr val="000000"/>
                </a:solidFill>
                <a:latin typeface="Calibri"/>
              </a:rPr>
              <a:t> to move down from a directory</a:t>
            </a:r>
            <a:endParaRPr b="0" lang="en-US" sz="24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onsolas"/>
              </a:rPr>
              <a:t>ls</a:t>
            </a:r>
            <a:r>
              <a:rPr b="0" lang="en-US" sz="2400" spc="-1" strike="noStrike">
                <a:solidFill>
                  <a:srgbClr val="000000"/>
                </a:solidFill>
                <a:latin typeface="Calibri"/>
              </a:rPr>
              <a:t> to list the contents of a directory</a:t>
            </a:r>
            <a:endParaRPr b="0" lang="en-US" sz="24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onsolas"/>
              </a:rPr>
              <a:t>mkdir </a:t>
            </a:r>
            <a:r>
              <a:rPr b="0" lang="en-US" sz="2400" spc="-1" strike="noStrike">
                <a:solidFill>
                  <a:srgbClr val="000000"/>
                </a:solidFill>
                <a:latin typeface="Calibri"/>
              </a:rPr>
              <a:t>to make a new directory: </a:t>
            </a:r>
            <a:r>
              <a:rPr b="0" i="1" lang="en-US" sz="2400" spc="-1" strike="noStrike">
                <a:solidFill>
                  <a:srgbClr val="000000"/>
                </a:solidFill>
                <a:latin typeface="Consolas"/>
              </a:rPr>
              <a:t>mkdir &lt;new directory name&gt;</a:t>
            </a:r>
            <a:endParaRPr b="0" lang="en-US" sz="2400" spc="-1" strike="noStrike">
              <a:latin typeface="Arial"/>
            </a:endParaRPr>
          </a:p>
          <a:p>
            <a:pPr>
              <a:lnSpc>
                <a:spcPct val="100000"/>
              </a:lnSpc>
            </a:pPr>
            <a:endParaRPr b="0" lang="en-US" sz="2400" spc="-1" strike="noStrike">
              <a:latin typeface="Arial"/>
            </a:endParaRPr>
          </a:p>
        </p:txBody>
      </p:sp>
      <p:pic>
        <p:nvPicPr>
          <p:cNvPr id="139"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0" name="CustomShape 1"/>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Front End/Back End/Full Stack</a:t>
            </a:r>
            <a:endParaRPr b="0" lang="en-US" sz="4400" spc="-1" strike="noStrike">
              <a:latin typeface="Arial"/>
            </a:endParaRPr>
          </a:p>
        </p:txBody>
      </p:sp>
      <p:pic>
        <p:nvPicPr>
          <p:cNvPr id="141"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
        <p:nvSpPr>
          <p:cNvPr id="142" name="CustomShape 2"/>
          <p:cNvSpPr/>
          <p:nvPr/>
        </p:nvSpPr>
        <p:spPr>
          <a:xfrm>
            <a:off x="838080" y="1326600"/>
            <a:ext cx="10514880" cy="4350600"/>
          </a:xfrm>
          <a:prstGeom prst="rect">
            <a:avLst/>
          </a:prstGeom>
          <a:noFill/>
          <a:ln>
            <a:noFill/>
          </a:ln>
        </p:spPr>
        <p:style>
          <a:lnRef idx="0"/>
          <a:fillRef idx="0"/>
          <a:effectRef idx="0"/>
          <a:fontRef idx="minor"/>
        </p:style>
        <p:txBody>
          <a:bodyPr lIns="90000" rIns="90000" tIns="45000" bIns="45000">
            <a:normAutofit fontScale="97000"/>
          </a:bodyPr>
          <a:p>
            <a:pPr>
              <a:lnSpc>
                <a:spcPct val="90000"/>
              </a:lnSpc>
              <a:spcBef>
                <a:spcPts val="1001"/>
              </a:spcBef>
            </a:pPr>
            <a:endParaRPr b="0" lang="en-US" sz="1800" spc="-1" strike="noStrike">
              <a:latin typeface="Arial"/>
            </a:endParaRPr>
          </a:p>
          <a:p>
            <a:pPr marL="228600" indent="-227880">
              <a:lnSpc>
                <a:spcPct val="100000"/>
              </a:lnSpc>
              <a:buClr>
                <a:srgbClr val="000000"/>
              </a:buClr>
              <a:buFont typeface="Arial"/>
              <a:buChar char="•"/>
            </a:pPr>
            <a:r>
              <a:rPr b="0" lang="en-US" sz="2800" spc="-1" strike="noStrike">
                <a:solidFill>
                  <a:srgbClr val="000000"/>
                </a:solidFill>
                <a:latin typeface="Calibri"/>
                <a:ea typeface="Calibri"/>
              </a:rPr>
              <a:t>The </a:t>
            </a:r>
            <a:r>
              <a:rPr b="1" lang="en-US" sz="2800" spc="-1" strike="noStrike">
                <a:solidFill>
                  <a:srgbClr val="4472c4"/>
                </a:solidFill>
                <a:latin typeface="Calibri"/>
                <a:ea typeface="Calibri"/>
              </a:rPr>
              <a:t>front end </a:t>
            </a:r>
            <a:r>
              <a:rPr b="0" lang="en-US" sz="2800" spc="-1" strike="noStrike">
                <a:solidFill>
                  <a:srgbClr val="000000"/>
                </a:solidFill>
                <a:latin typeface="Calibri"/>
                <a:ea typeface="Calibri"/>
              </a:rPr>
              <a:t>is where we deliver content to the user, typically, in a browser where they access the information. This is where we use technologies like HTML, CSS, JavaScript, and libraries/frameworks built using these technologies (Bootstrap, React, etc) to render the content for to the user. </a:t>
            </a:r>
            <a:endParaRPr b="0" lang="en-US" sz="2800" spc="-1" strike="noStrike">
              <a:latin typeface="Arial"/>
            </a:endParaRPr>
          </a:p>
          <a:p>
            <a:pPr>
              <a:lnSpc>
                <a:spcPct val="100000"/>
              </a:lnSpc>
            </a:pPr>
            <a:endParaRPr b="0" lang="en-US" sz="2800" spc="-1" strike="noStrike">
              <a:latin typeface="Arial"/>
            </a:endParaRPr>
          </a:p>
          <a:p>
            <a:pPr marL="228600" indent="-227880">
              <a:lnSpc>
                <a:spcPct val="100000"/>
              </a:lnSpc>
              <a:buClr>
                <a:srgbClr val="000000"/>
              </a:buClr>
              <a:buFont typeface="Arial"/>
              <a:buChar char="•"/>
            </a:pPr>
            <a:r>
              <a:rPr b="0" lang="en-US" sz="2800" spc="-1" strike="noStrike">
                <a:solidFill>
                  <a:srgbClr val="000000"/>
                </a:solidFill>
                <a:latin typeface="Calibri"/>
                <a:ea typeface="Calibri"/>
              </a:rPr>
              <a:t>This information delivery is supported behind the scenes by a </a:t>
            </a:r>
            <a:r>
              <a:rPr b="1" lang="en-US" sz="2800" spc="-1" strike="noStrike">
                <a:solidFill>
                  <a:srgbClr val="4472c4"/>
                </a:solidFill>
                <a:latin typeface="Calibri"/>
                <a:ea typeface="Calibri"/>
              </a:rPr>
              <a:t>back end</a:t>
            </a:r>
            <a:r>
              <a:rPr b="0" lang="en-US" sz="2800" spc="-1" strike="noStrike">
                <a:solidFill>
                  <a:srgbClr val="000000"/>
                </a:solidFill>
                <a:latin typeface="Calibri"/>
                <a:ea typeface="Calibri"/>
              </a:rPr>
              <a:t>, typically implemented these days using technologies like PHP, Java, ASP.NET, Ruby, Python, or NodeJS. </a:t>
            </a:r>
            <a:endParaRPr b="0" lang="en-US" sz="2800" spc="-1" strike="noStrike">
              <a:latin typeface="Arial"/>
            </a:endParaRPr>
          </a:p>
          <a:p>
            <a:pPr>
              <a:lnSpc>
                <a:spcPct val="100000"/>
              </a:lnSpc>
            </a:pPr>
            <a:endParaRPr b="0" lang="en-US" sz="2800" spc="-1" strike="noStrike">
              <a:latin typeface="Arial"/>
            </a:endParaRPr>
          </a:p>
          <a:p>
            <a:pPr marL="228600" indent="-227880">
              <a:lnSpc>
                <a:spcPct val="100000"/>
              </a:lnSpc>
              <a:buClr>
                <a:srgbClr val="000000"/>
              </a:buClr>
              <a:buFont typeface="Arial"/>
              <a:buChar char="•"/>
            </a:pPr>
            <a:r>
              <a:rPr b="1" lang="en-US" sz="2800" spc="-1" strike="noStrike">
                <a:solidFill>
                  <a:srgbClr val="000000"/>
                </a:solidFill>
                <a:latin typeface="Calibri"/>
                <a:ea typeface="Calibri"/>
              </a:rPr>
              <a:t>Full stack simply means both front and back end.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457200">
              <a:lnSpc>
                <a:spcPct val="90000"/>
              </a:lnSpc>
              <a:spcBef>
                <a:spcPts val="499"/>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79" name="CustomShape 1"/>
          <p:cNvSpPr/>
          <p:nvPr/>
        </p:nvSpPr>
        <p:spPr>
          <a:xfrm>
            <a:off x="1476000" y="2588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Set-Up (for instructors) </a:t>
            </a:r>
            <a:endParaRPr b="0" lang="en-US" sz="4400" spc="-1" strike="noStrike">
              <a:latin typeface="Arial"/>
            </a:endParaRPr>
          </a:p>
        </p:txBody>
      </p:sp>
      <p:sp>
        <p:nvSpPr>
          <p:cNvPr id="8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84000"/>
          </a:bodyPr>
          <a:p>
            <a:pPr marL="514440" indent="-513720">
              <a:lnSpc>
                <a:spcPct val="90000"/>
              </a:lnSpc>
              <a:spcBef>
                <a:spcPts val="1800"/>
              </a:spcBef>
              <a:buClr>
                <a:srgbClr val="000000"/>
              </a:buClr>
              <a:buFont typeface="StarSymbol"/>
              <a:buAutoNum type="arabicPeriod"/>
            </a:pPr>
            <a:r>
              <a:rPr b="0" lang="en-US" sz="2800" spc="-1" strike="noStrike">
                <a:solidFill>
                  <a:srgbClr val="000000"/>
                </a:solidFill>
                <a:latin typeface="Calibri"/>
                <a:ea typeface="Calibri"/>
              </a:rPr>
              <a:t>Make sure to arrive before your students at the workshop location, or log on early if it's an online class.</a:t>
            </a:r>
            <a:endParaRPr b="0" lang="en-US" sz="2800" spc="-1" strike="noStrike">
              <a:latin typeface="Arial"/>
            </a:endParaRPr>
          </a:p>
          <a:p>
            <a:pPr marL="514440" indent="-513720">
              <a:lnSpc>
                <a:spcPct val="90000"/>
              </a:lnSpc>
              <a:spcBef>
                <a:spcPts val="1800"/>
              </a:spcBef>
              <a:buClr>
                <a:srgbClr val="000000"/>
              </a:buClr>
              <a:buFont typeface="StarSymbol"/>
              <a:buAutoNum type="arabicPeriod"/>
            </a:pPr>
            <a:r>
              <a:rPr b="0" lang="en-US" sz="2800" spc="-1" strike="noStrike">
                <a:solidFill>
                  <a:srgbClr val="000000"/>
                </a:solidFill>
                <a:latin typeface="Calibri"/>
                <a:ea typeface="Calibri"/>
              </a:rPr>
              <a:t>For in-person classes, make sure that there are enough outlets for all students, and set up a power strip if necessary.</a:t>
            </a:r>
            <a:endParaRPr b="0" lang="en-US" sz="2800" spc="-1" strike="noStrike">
              <a:latin typeface="Arial"/>
            </a:endParaRPr>
          </a:p>
          <a:p>
            <a:pPr marL="514440" indent="-513720">
              <a:lnSpc>
                <a:spcPct val="90000"/>
              </a:lnSpc>
              <a:spcBef>
                <a:spcPts val="1800"/>
              </a:spcBef>
              <a:buClr>
                <a:srgbClr val="000000"/>
              </a:buClr>
              <a:buFont typeface="StarSymbol"/>
              <a:buAutoNum type="arabicPeriod"/>
            </a:pPr>
            <a:r>
              <a:rPr b="0" lang="en-US" sz="2800" spc="-1" strike="noStrike">
                <a:solidFill>
                  <a:srgbClr val="000000"/>
                </a:solidFill>
                <a:latin typeface="Calibri"/>
                <a:ea typeface="Calibri"/>
              </a:rPr>
              <a:t>Log on to the Nucamp Slack. Some students may need to reach you this way!</a:t>
            </a:r>
            <a:endParaRPr b="0" lang="en-US" sz="2800" spc="-1" strike="noStrike">
              <a:latin typeface="Arial"/>
            </a:endParaRPr>
          </a:p>
          <a:p>
            <a:pPr marL="514440" indent="-513720">
              <a:lnSpc>
                <a:spcPct val="90000"/>
              </a:lnSpc>
              <a:spcBef>
                <a:spcPts val="1800"/>
              </a:spcBef>
              <a:buClr>
                <a:srgbClr val="000000"/>
              </a:buClr>
              <a:buFont typeface="StarSymbol"/>
              <a:buAutoNum type="arabicPeriod"/>
            </a:pPr>
            <a:r>
              <a:rPr b="0" lang="en-US" sz="2800" spc="-1" strike="noStrike">
                <a:solidFill>
                  <a:srgbClr val="000000"/>
                </a:solidFill>
                <a:latin typeface="Calibri"/>
                <a:ea typeface="Calibri"/>
              </a:rPr>
              <a:t>As students arrive, have everyone log on to the Nucamp Slack also, open their project folder (NucampFolder/2-Bootstrap/nucampsite) in VS Code, and log in at the learning portal as well. </a:t>
            </a:r>
            <a:endParaRPr b="0" lang="en-US" sz="2800" spc="-1" strike="noStrike">
              <a:latin typeface="Arial"/>
            </a:endParaRPr>
          </a:p>
          <a:p>
            <a:pPr marL="514440" indent="-513720">
              <a:lnSpc>
                <a:spcPct val="90000"/>
              </a:lnSpc>
              <a:spcBef>
                <a:spcPts val="1800"/>
              </a:spcBef>
              <a:buClr>
                <a:srgbClr val="000000"/>
              </a:buClr>
              <a:buFont typeface="StarSymbol"/>
              <a:buAutoNum type="arabicPeriod"/>
            </a:pPr>
            <a:r>
              <a:rPr b="0" lang="en-US" sz="2800" spc="-1" strike="noStrike">
                <a:solidFill>
                  <a:srgbClr val="000000"/>
                </a:solidFill>
                <a:latin typeface="Calibri"/>
                <a:ea typeface="Calibri"/>
              </a:rPr>
              <a:t>For in-person classes, ask students to join your screen sharing link (via </a:t>
            </a:r>
            <a:r>
              <a:rPr b="0" lang="en-US" sz="2800" spc="-1" strike="noStrike" u="sng">
                <a:solidFill>
                  <a:srgbClr val="0563c1"/>
                </a:solidFill>
                <a:uFillTx/>
                <a:latin typeface="Calibri"/>
                <a:ea typeface="Calibri"/>
                <a:hlinkClick r:id="rId1"/>
              </a:rPr>
              <a:t>daily.co</a:t>
            </a:r>
            <a:r>
              <a:rPr b="0" lang="en-US" sz="2800" spc="-1" strike="noStrike">
                <a:solidFill>
                  <a:srgbClr val="000000"/>
                </a:solidFill>
                <a:latin typeface="Calibri"/>
                <a:ea typeface="Calibri"/>
              </a:rPr>
              <a:t>, Zoom, Crankwheel, or other) – share the link with your students in Slack.</a:t>
            </a:r>
            <a:endParaRPr b="0" lang="en-US" sz="2800" spc="-1" strike="noStrike">
              <a:latin typeface="Arial"/>
            </a:endParaRPr>
          </a:p>
          <a:p>
            <a:pPr>
              <a:lnSpc>
                <a:spcPct val="90000"/>
              </a:lnSpc>
              <a:spcBef>
                <a:spcPts val="1800"/>
              </a:spcBef>
            </a:pPr>
            <a:endParaRPr b="0" lang="en-US" sz="2800" spc="-1" strike="noStrike">
              <a:latin typeface="Arial"/>
            </a:endParaRPr>
          </a:p>
          <a:p>
            <a:pPr>
              <a:lnSpc>
                <a:spcPct val="90000"/>
              </a:lnSpc>
              <a:spcBef>
                <a:spcPts val="1800"/>
              </a:spcBef>
            </a:pPr>
            <a:endParaRPr b="0" lang="en-US" sz="2800" spc="-1" strike="noStrike">
              <a:latin typeface="Arial"/>
            </a:endParaRPr>
          </a:p>
          <a:p>
            <a:pPr>
              <a:lnSpc>
                <a:spcPct val="90000"/>
              </a:lnSpc>
              <a:spcBef>
                <a:spcPts val="1800"/>
              </a:spcBef>
            </a:pPr>
            <a:endParaRPr b="0" lang="en-US" sz="2800" spc="-1" strike="noStrike">
              <a:latin typeface="Arial"/>
            </a:endParaRPr>
          </a:p>
        </p:txBody>
      </p:sp>
      <p:pic>
        <p:nvPicPr>
          <p:cNvPr id="81" name="Picture 6" descr="A picture containing vector graphics&#10;&#10;Description generated with very high confidence"/>
          <p:cNvPicPr/>
          <p:nvPr/>
        </p:nvPicPr>
        <p:blipFill>
          <a:blip r:embed="rId2"/>
          <a:stretch/>
        </p:blipFill>
        <p:spPr>
          <a:xfrm>
            <a:off x="78840" y="12600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3"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u="sng">
                <a:solidFill>
                  <a:srgbClr val="000000"/>
                </a:solidFill>
                <a:uFillTx/>
                <a:latin typeface="Calibri"/>
              </a:rPr>
              <a:t>Discuss together:</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800" spc="-1" strike="noStrike">
                <a:solidFill>
                  <a:srgbClr val="000000"/>
                </a:solidFill>
                <a:latin typeface="Calibri"/>
              </a:rPr>
              <a:t>What does </a:t>
            </a:r>
            <a:r>
              <a:rPr b="1" lang="en-US" sz="2800" spc="-1" strike="noStrike">
                <a:solidFill>
                  <a:srgbClr val="000000"/>
                </a:solidFill>
                <a:latin typeface="Calibri"/>
              </a:rPr>
              <a:t>mobile-first design</a:t>
            </a:r>
            <a:r>
              <a:rPr b="0" lang="en-US" sz="2800" spc="-1" strike="noStrike">
                <a:solidFill>
                  <a:srgbClr val="000000"/>
                </a:solidFill>
                <a:latin typeface="Calibri"/>
              </a:rPr>
              <a:t> mean?</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800" spc="-1" strike="noStrike">
                <a:solidFill>
                  <a:srgbClr val="000000"/>
                </a:solidFill>
                <a:latin typeface="Calibri"/>
              </a:rPr>
              <a:t>What does </a:t>
            </a:r>
            <a:r>
              <a:rPr b="1" lang="en-US" sz="2800" spc="-1" strike="noStrike">
                <a:solidFill>
                  <a:srgbClr val="000000"/>
                </a:solidFill>
                <a:latin typeface="Calibri"/>
              </a:rPr>
              <a:t>responsive web design</a:t>
            </a:r>
            <a:r>
              <a:rPr b="0" lang="en-US" sz="2800" spc="-1" strike="noStrike">
                <a:solidFill>
                  <a:srgbClr val="000000"/>
                </a:solidFill>
                <a:latin typeface="Calibri"/>
              </a:rPr>
              <a:t> mean?</a:t>
            </a: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144"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000" spc="-1" strike="noStrike">
                <a:solidFill>
                  <a:srgbClr val="000000"/>
                </a:solidFill>
                <a:latin typeface="Calibri Light"/>
                <a:ea typeface="Calibri Light"/>
              </a:rPr>
              <a:t>Review: Mobile-First, Responsive Web Design</a:t>
            </a:r>
            <a:endParaRPr b="0" lang="en-US" sz="4000" spc="-1" strike="noStrike">
              <a:latin typeface="Arial"/>
            </a:endParaRPr>
          </a:p>
        </p:txBody>
      </p:sp>
      <p:pic>
        <p:nvPicPr>
          <p:cNvPr id="145"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6"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1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Inside the head element of your page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Bootstrap requires the use of the viewport meta tag:</a:t>
            </a:r>
            <a:endParaRPr b="0" lang="en-US" sz="2400" spc="-1" strike="noStrike">
              <a:latin typeface="Arial"/>
            </a:endParaRPr>
          </a:p>
          <a:p>
            <a:pPr marL="914400">
              <a:lnSpc>
                <a:spcPct val="90000"/>
              </a:lnSpc>
              <a:spcBef>
                <a:spcPts val="499"/>
              </a:spcBef>
            </a:pPr>
            <a:r>
              <a:rPr b="0" lang="en-US" sz="2000" spc="-1" strike="noStrike">
                <a:solidFill>
                  <a:srgbClr val="000000"/>
                </a:solidFill>
                <a:latin typeface="Consolas"/>
                <a:ea typeface="Calibri"/>
              </a:rPr>
              <a:t>&lt;meta name="viewport" content="width=device-width, initial-scale=1" /&gt;</a:t>
            </a:r>
            <a:endParaRPr b="0" lang="en-US" sz="20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You will also need to link the Bootstrap CSS file:</a:t>
            </a:r>
            <a:endParaRPr b="0" lang="en-US" sz="2400" spc="-1" strike="noStrike">
              <a:latin typeface="Arial"/>
            </a:endParaRPr>
          </a:p>
          <a:p>
            <a:pPr marL="914400">
              <a:lnSpc>
                <a:spcPct val="90000"/>
              </a:lnSpc>
              <a:spcBef>
                <a:spcPts val="499"/>
              </a:spcBef>
            </a:pPr>
            <a:r>
              <a:rPr b="0" lang="en-US" sz="1600" spc="-1" strike="noStrike">
                <a:solidFill>
                  <a:srgbClr val="000000"/>
                </a:solidFill>
                <a:latin typeface="Calibri"/>
                <a:ea typeface="Calibri"/>
              </a:rPr>
              <a:t>&lt;link rel="stylesheet" href="node_modules/bootstrap/dist/css/bootstrap.min.css" /&gt;</a:t>
            </a:r>
            <a:endParaRPr b="0" lang="en-US" sz="16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At the end of the body element, just before the closing &lt;/body&gt; tag</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For some of the components in Bootstrap to work, you must link the following JS files in this exact order:</a:t>
            </a:r>
            <a:endParaRPr b="0" lang="en-US" sz="2400" spc="-1" strike="noStrike">
              <a:latin typeface="Arial"/>
            </a:endParaRPr>
          </a:p>
          <a:p>
            <a:pPr marL="914400">
              <a:lnSpc>
                <a:spcPct val="90000"/>
              </a:lnSpc>
              <a:spcBef>
                <a:spcPts val="499"/>
              </a:spcBef>
            </a:pPr>
            <a:r>
              <a:rPr b="0" lang="en-US" sz="1600" spc="-1" strike="noStrike">
                <a:solidFill>
                  <a:srgbClr val="000000"/>
                </a:solidFill>
                <a:latin typeface="Consolas"/>
                <a:ea typeface="Calibri"/>
              </a:rPr>
              <a:t>&lt;script src="node_modules/jquery/dist/jquery.slim.min.js"&gt;&lt;/script&gt;</a:t>
            </a:r>
            <a:endParaRPr b="0" lang="en-US" sz="1600" spc="-1" strike="noStrike">
              <a:latin typeface="Arial"/>
            </a:endParaRPr>
          </a:p>
          <a:p>
            <a:pPr marL="914400">
              <a:lnSpc>
                <a:spcPct val="90000"/>
              </a:lnSpc>
              <a:spcBef>
                <a:spcPts val="499"/>
              </a:spcBef>
            </a:pPr>
            <a:r>
              <a:rPr b="0" lang="en-US" sz="1600" spc="-1" strike="noStrike">
                <a:solidFill>
                  <a:srgbClr val="000000"/>
                </a:solidFill>
                <a:latin typeface="Consolas"/>
                <a:ea typeface="Calibri"/>
              </a:rPr>
              <a:t>&lt;script src="node_modules/popper.js/dist/umd/popper.min.js"&gt;&lt;/script&gt;</a:t>
            </a:r>
            <a:endParaRPr b="0" lang="en-US" sz="1600" spc="-1" strike="noStrike">
              <a:latin typeface="Arial"/>
            </a:endParaRPr>
          </a:p>
          <a:p>
            <a:pPr marL="914400">
              <a:lnSpc>
                <a:spcPct val="90000"/>
              </a:lnSpc>
              <a:spcBef>
                <a:spcPts val="499"/>
              </a:spcBef>
            </a:pPr>
            <a:r>
              <a:rPr b="0" lang="en-US" sz="1600" spc="-1" strike="noStrike">
                <a:solidFill>
                  <a:srgbClr val="000000"/>
                </a:solidFill>
                <a:latin typeface="Consolas"/>
                <a:ea typeface="Calibri"/>
              </a:rPr>
              <a:t>&lt;script src="node_modules/bootstrap/dist/js/bootstrap.min.js"&gt;&lt;/script&gt;</a:t>
            </a:r>
            <a:endParaRPr b="0" lang="en-US" sz="16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ea typeface="Calibri"/>
              </a:rPr>
              <a:t>Note: These linked files above can also be linked from a public file hosted at a CDN (content delivery network). This is common practice, but for the purposes of this course, we will have you download and link to the file locally.</a:t>
            </a:r>
            <a:endParaRPr b="0" lang="en-US" sz="2400" spc="-1" strike="noStrike">
              <a:latin typeface="Arial"/>
            </a:endParaRPr>
          </a:p>
          <a:p>
            <a:pPr>
              <a:lnSpc>
                <a:spcPct val="100000"/>
              </a:lnSpc>
            </a:pPr>
            <a:endParaRPr b="0" lang="en-US" sz="2400" spc="-1" strike="noStrike">
              <a:latin typeface="Arial"/>
            </a:endParaRPr>
          </a:p>
        </p:txBody>
      </p:sp>
      <p:sp>
        <p:nvSpPr>
          <p:cNvPr id="147"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HTML Page Setup for Bootstrap</a:t>
            </a:r>
            <a:endParaRPr b="0" lang="en-US" sz="4400" spc="-1" strike="noStrike">
              <a:latin typeface="Arial"/>
            </a:endParaRPr>
          </a:p>
        </p:txBody>
      </p:sp>
      <p:pic>
        <p:nvPicPr>
          <p:cNvPr id="148"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9" name="CustomShape 1"/>
          <p:cNvSpPr/>
          <p:nvPr/>
        </p:nvSpPr>
        <p:spPr>
          <a:xfrm>
            <a:off x="838080" y="1825560"/>
            <a:ext cx="4745520" cy="4386960"/>
          </a:xfrm>
          <a:prstGeom prst="rect">
            <a:avLst/>
          </a:prstGeom>
          <a:noFill/>
          <a:ln>
            <a:noFill/>
          </a:ln>
        </p:spPr>
        <p:style>
          <a:lnRef idx="0"/>
          <a:fillRef idx="0"/>
          <a:effectRef idx="0"/>
          <a:fontRef idx="minor"/>
        </p:style>
        <p:txBody>
          <a:bodyPr lIns="90000" rIns="90000" tIns="45000" bIns="45000">
            <a:normAutofit fontScale="59000"/>
          </a:bodyPr>
          <a:p>
            <a:pPr marL="457200" indent="-456480">
              <a:lnSpc>
                <a:spcPct val="100000"/>
              </a:lnSpc>
              <a:buClr>
                <a:srgbClr val="000000"/>
              </a:buClr>
              <a:buFont typeface="Arial,Sans-Serif"/>
              <a:buChar char="•"/>
            </a:pPr>
            <a:r>
              <a:rPr b="0" lang="en-US" sz="2800" spc="-1" strike="noStrike">
                <a:solidFill>
                  <a:srgbClr val="000000"/>
                </a:solidFill>
                <a:latin typeface="Calibri"/>
                <a:ea typeface="Calibri"/>
              </a:rPr>
              <a:t>Bootstrap’s grid system uses a series of containers, rows, and columns to layout and align content. It’s built with flexbox and media queries/breakpoints to be fully responsive.</a:t>
            </a:r>
            <a:endParaRPr b="0" lang="en-US" sz="2800" spc="-1" strike="noStrike">
              <a:latin typeface="Arial"/>
            </a:endParaRPr>
          </a:p>
          <a:p>
            <a:pPr>
              <a:lnSpc>
                <a:spcPct val="100000"/>
              </a:lnSpc>
            </a:pPr>
            <a:endParaRPr b="0" lang="en-US" sz="2800" spc="-1" strike="noStrike">
              <a:latin typeface="Arial"/>
            </a:endParaRPr>
          </a:p>
          <a:p>
            <a:pPr marL="457200" indent="-456480">
              <a:lnSpc>
                <a:spcPct val="100000"/>
              </a:lnSpc>
              <a:buClr>
                <a:srgbClr val="000000"/>
              </a:buClr>
              <a:buFont typeface="Arial,Sans-Serif"/>
              <a:buChar char="•"/>
            </a:pPr>
            <a:r>
              <a:rPr b="0" lang="en-US" sz="2800" spc="-1" strike="noStrike">
                <a:solidFill>
                  <a:srgbClr val="000000"/>
                </a:solidFill>
                <a:latin typeface="Calibri"/>
                <a:ea typeface="Calibri"/>
              </a:rPr>
              <a:t>Rows are wrappers for columns. In a grid layout, content must be placed within columns, and only columns may be immediate children of rows.</a:t>
            </a:r>
            <a:endParaRPr b="0" lang="en-US" sz="2800" spc="-1" strike="noStrike">
              <a:latin typeface="Arial"/>
            </a:endParaRPr>
          </a:p>
          <a:p>
            <a:pPr>
              <a:lnSpc>
                <a:spcPct val="100000"/>
              </a:lnSpc>
            </a:pPr>
            <a:endParaRPr b="0" lang="en-US" sz="2800" spc="-1" strike="noStrike">
              <a:latin typeface="Arial"/>
            </a:endParaRPr>
          </a:p>
          <a:p>
            <a:pPr marL="457200" indent="-456480">
              <a:lnSpc>
                <a:spcPct val="100000"/>
              </a:lnSpc>
              <a:buClr>
                <a:srgbClr val="000000"/>
              </a:buClr>
              <a:buFont typeface="Arial,Sans-Serif"/>
              <a:buChar char="•"/>
            </a:pPr>
            <a:r>
              <a:rPr b="0" lang="en-US" sz="2800" spc="-1" strike="noStrike">
                <a:solidFill>
                  <a:srgbClr val="000000"/>
                </a:solidFill>
                <a:latin typeface="Calibri"/>
                <a:ea typeface="Calibri"/>
              </a:rPr>
              <a:t>There are 12 maximum columns to each row. </a:t>
            </a:r>
            <a:endParaRPr b="0" lang="en-US" sz="2800" spc="-1" strike="noStrike">
              <a:latin typeface="Arial"/>
            </a:endParaRPr>
          </a:p>
        </p:txBody>
      </p:sp>
      <p:sp>
        <p:nvSpPr>
          <p:cNvPr id="150"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The Bootstrap Grid System </a:t>
            </a:r>
            <a:endParaRPr b="0" lang="en-US" sz="4400" spc="-1" strike="noStrike">
              <a:latin typeface="Arial"/>
            </a:endParaRPr>
          </a:p>
        </p:txBody>
      </p:sp>
      <p:pic>
        <p:nvPicPr>
          <p:cNvPr id="151"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pic>
        <p:nvPicPr>
          <p:cNvPr id="152" name="Picture 3" descr="A close up of a keyboard&#10;&#10;Description generated with very high confidence"/>
          <p:cNvPicPr/>
          <p:nvPr/>
        </p:nvPicPr>
        <p:blipFill>
          <a:blip r:embed="rId2"/>
          <a:stretch/>
        </p:blipFill>
        <p:spPr>
          <a:xfrm>
            <a:off x="5994360" y="1502280"/>
            <a:ext cx="5073840" cy="47239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3"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44000"/>
          </a:bodyPr>
          <a:p>
            <a:pPr marL="228600" indent="-227880">
              <a:lnSpc>
                <a:spcPct val="100000"/>
              </a:lnSpc>
              <a:buClr>
                <a:srgbClr val="000000"/>
              </a:buClr>
              <a:buFont typeface="Arial"/>
              <a:buChar char="•"/>
            </a:pPr>
            <a:r>
              <a:rPr b="0" lang="en-US" sz="2800" spc="-1" strike="noStrike">
                <a:solidFill>
                  <a:srgbClr val="000000"/>
                </a:solidFill>
                <a:latin typeface="Calibri"/>
                <a:ea typeface="Calibri"/>
              </a:rPr>
              <a:t>Column classes indicate the number of columns you’d like to use out of the possible 12 per row.</a:t>
            </a:r>
            <a:endParaRPr b="0" lang="en-US" sz="2800" spc="-1" strike="noStrike">
              <a:latin typeface="Arial"/>
            </a:endParaRPr>
          </a:p>
          <a:p>
            <a:pPr lvl="1" marL="685800" indent="-227880">
              <a:lnSpc>
                <a:spcPct val="100000"/>
              </a:lnSpc>
              <a:buClr>
                <a:srgbClr val="000000"/>
              </a:buClr>
              <a:buFont typeface="Arial"/>
              <a:buChar char="•"/>
            </a:pPr>
            <a:r>
              <a:rPr b="0" lang="en-US" sz="2400" spc="-1" strike="noStrike">
                <a:solidFill>
                  <a:srgbClr val="000000"/>
                </a:solidFill>
                <a:latin typeface="Calibri"/>
                <a:ea typeface="Calibri"/>
              </a:rPr>
              <a:t>Example: If you want a column to use up 3 of the possible 12 in a row, you can use </a:t>
            </a:r>
            <a:r>
              <a:rPr b="0" lang="en-US" sz="2400" spc="-1" strike="noStrike">
                <a:solidFill>
                  <a:srgbClr val="4472c4"/>
                </a:solidFill>
                <a:latin typeface="Consolas"/>
                <a:ea typeface="Calibri"/>
              </a:rPr>
              <a:t>.col-4</a:t>
            </a:r>
            <a:r>
              <a:rPr b="0" lang="en-US" sz="2400" spc="-1" strike="noStrike">
                <a:solidFill>
                  <a:srgbClr val="000000"/>
                </a:solidFill>
                <a:latin typeface="Calibri"/>
                <a:ea typeface="Calibri"/>
              </a:rPr>
              <a:t>.</a:t>
            </a:r>
            <a:endParaRPr b="0" lang="en-US" sz="2400" spc="-1" strike="noStrike">
              <a:latin typeface="Arial"/>
            </a:endParaRPr>
          </a:p>
          <a:p>
            <a:pPr>
              <a:lnSpc>
                <a:spcPct val="100000"/>
              </a:lnSpc>
            </a:pPr>
            <a:endParaRPr b="0" lang="en-US" sz="2400" spc="-1" strike="noStrike">
              <a:latin typeface="Arial"/>
            </a:endParaRPr>
          </a:p>
          <a:p>
            <a:pPr marL="457200" indent="-456480">
              <a:lnSpc>
                <a:spcPct val="100000"/>
              </a:lnSpc>
              <a:buClr>
                <a:srgbClr val="000000"/>
              </a:buClr>
              <a:buFont typeface="Arial,Sans-Serif"/>
              <a:buChar char="•"/>
            </a:pPr>
            <a:r>
              <a:rPr b="0" lang="en-US" sz="2800" spc="-1" strike="noStrike">
                <a:solidFill>
                  <a:srgbClr val="000000"/>
                </a:solidFill>
                <a:latin typeface="Calibri"/>
                <a:ea typeface="Calibri"/>
              </a:rPr>
              <a:t>To make the grid responsive, apply one of the Bootstrap 4 breakpoints to the column class: small, medium, large, and extra large (sm, md, lg, xl). If you leave out the breakpoint, the column class you use will apply to all viewport sizes. </a:t>
            </a:r>
            <a:endParaRPr b="0" lang="en-US" sz="2800" spc="-1" strike="noStrike">
              <a:latin typeface="Arial"/>
            </a:endParaRPr>
          </a:p>
          <a:p>
            <a:pPr lvl="1" marL="914400" indent="-342360">
              <a:lnSpc>
                <a:spcPct val="100000"/>
              </a:lnSpc>
              <a:buClr>
                <a:srgbClr val="000000"/>
              </a:buClr>
              <a:buFont typeface="Arial,Sans-Serif"/>
              <a:buChar char="•"/>
            </a:pPr>
            <a:r>
              <a:rPr b="0" lang="en-US" sz="2400" spc="-1" strike="noStrike">
                <a:solidFill>
                  <a:srgbClr val="000000"/>
                </a:solidFill>
                <a:latin typeface="Calibri"/>
                <a:ea typeface="Calibri"/>
              </a:rPr>
              <a:t>Example: </a:t>
            </a:r>
            <a:r>
              <a:rPr b="0" lang="en-US" sz="2400" spc="-1" strike="noStrike">
                <a:solidFill>
                  <a:srgbClr val="000000"/>
                </a:solidFill>
                <a:latin typeface="Consolas"/>
                <a:ea typeface="Calibri"/>
              </a:rPr>
              <a:t>&lt;div class="col-sm-4"&gt;</a:t>
            </a:r>
            <a:r>
              <a:rPr b="0" lang="en-US" sz="2400" spc="-1" strike="noStrike">
                <a:solidFill>
                  <a:srgbClr val="000000"/>
                </a:solidFill>
                <a:latin typeface="Calibri"/>
                <a:ea typeface="Calibri"/>
              </a:rPr>
              <a:t> will cause this div to use 4 columns for viewports that are size </a:t>
            </a:r>
            <a:r>
              <a:rPr b="1" lang="en-US" sz="2400" spc="-1" strike="noStrike">
                <a:solidFill>
                  <a:srgbClr val="000000"/>
                </a:solidFill>
                <a:latin typeface="Calibri"/>
                <a:ea typeface="Calibri"/>
              </a:rPr>
              <a:t>sm</a:t>
            </a:r>
            <a:r>
              <a:rPr b="0" lang="en-US" sz="2400" spc="-1" strike="noStrike">
                <a:solidFill>
                  <a:srgbClr val="000000"/>
                </a:solidFill>
                <a:latin typeface="Calibri"/>
                <a:ea typeface="Calibri"/>
              </a:rPr>
              <a:t> and up. </a:t>
            </a:r>
            <a:endParaRPr b="0" lang="en-US" sz="2400" spc="-1" strike="noStrike">
              <a:latin typeface="Arial"/>
            </a:endParaRPr>
          </a:p>
          <a:p>
            <a:pPr>
              <a:lnSpc>
                <a:spcPct val="100000"/>
              </a:lnSpc>
            </a:pPr>
            <a:endParaRPr b="0" lang="en-US" sz="2400" spc="-1" strike="noStrike">
              <a:latin typeface="Arial"/>
            </a:endParaRPr>
          </a:p>
          <a:p>
            <a:pPr marL="457200" indent="-456480">
              <a:lnSpc>
                <a:spcPct val="100000"/>
              </a:lnSpc>
              <a:buClr>
                <a:srgbClr val="000000"/>
              </a:buClr>
              <a:buFont typeface="Arial,Sans-Serif"/>
              <a:buChar char="•"/>
            </a:pPr>
            <a:r>
              <a:rPr b="0" lang="en-US" sz="2800" spc="-1" strike="noStrike">
                <a:solidFill>
                  <a:srgbClr val="000000"/>
                </a:solidFill>
                <a:latin typeface="Calibri"/>
                <a:ea typeface="Calibri"/>
              </a:rPr>
              <a:t>Thanks to flexbox, grid columns without a specific number will use Auto-layout to create equal width columns.</a:t>
            </a:r>
            <a:endParaRPr b="0" lang="en-US" sz="2800" spc="-1" strike="noStrike">
              <a:latin typeface="Arial"/>
            </a:endParaRPr>
          </a:p>
          <a:p>
            <a:pPr lvl="1" marL="914400" indent="-456480">
              <a:lnSpc>
                <a:spcPct val="100000"/>
              </a:lnSpc>
              <a:buClr>
                <a:srgbClr val="000000"/>
              </a:buClr>
              <a:buFont typeface="Arial,Sans-Serif"/>
              <a:buChar char="•"/>
            </a:pPr>
            <a:r>
              <a:rPr b="0" lang="en-US" sz="2400" spc="-1" strike="noStrike">
                <a:solidFill>
                  <a:srgbClr val="000000"/>
                </a:solidFill>
                <a:latin typeface="Calibri"/>
                <a:ea typeface="Calibri"/>
              </a:rPr>
              <a:t>Example: Four divs with classes of .col-sm</a:t>
            </a:r>
            <a:r>
              <a:rPr b="0" lang="en-US" sz="2400" spc="-1" strike="noStrike">
                <a:solidFill>
                  <a:srgbClr val="4472c4"/>
                </a:solidFill>
                <a:latin typeface="Calibri"/>
                <a:ea typeface="Calibri"/>
              </a:rPr>
              <a:t> </a:t>
            </a:r>
            <a:r>
              <a:rPr b="0" lang="en-US" sz="2400" spc="-1" strike="noStrike">
                <a:solidFill>
                  <a:srgbClr val="000000"/>
                </a:solidFill>
                <a:latin typeface="Calibri"/>
                <a:ea typeface="Calibri"/>
              </a:rPr>
              <a:t>in the same row will create columns that are each 25% wide from the small breakpoint and up.</a:t>
            </a:r>
            <a:endParaRPr b="0" lang="en-US" sz="2400" spc="-1" strike="noStrike">
              <a:latin typeface="Arial"/>
            </a:endParaRPr>
          </a:p>
          <a:p>
            <a:pPr marL="457200" indent="-456480">
              <a:lnSpc>
                <a:spcPct val="100000"/>
              </a:lnSpc>
              <a:buClr>
                <a:srgbClr val="000000"/>
              </a:buClr>
              <a:buFont typeface="Arial,Sans-Serif"/>
              <a:buChar char="•"/>
            </a:pPr>
            <a:r>
              <a:rPr b="0" lang="en-US" sz="2800" spc="-1" strike="noStrike">
                <a:solidFill>
                  <a:srgbClr val="000000"/>
                </a:solidFill>
                <a:latin typeface="Calibri"/>
                <a:ea typeface="Calibri"/>
              </a:rPr>
              <a:t>If you use grid columns without a specific number in a row with other columns that do have a specific number, they will automatically divide up whatever columns remain, equally. </a:t>
            </a:r>
            <a:endParaRPr b="0" lang="en-US" sz="2800" spc="-1" strike="noStrike">
              <a:latin typeface="Arial"/>
            </a:endParaRPr>
          </a:p>
          <a:p>
            <a:pPr lvl="1" marL="914400" indent="-342360">
              <a:lnSpc>
                <a:spcPct val="100000"/>
              </a:lnSpc>
              <a:buClr>
                <a:srgbClr val="000000"/>
              </a:buClr>
              <a:buFont typeface="Arial,Sans-Serif"/>
              <a:buChar char="•"/>
            </a:pPr>
            <a:r>
              <a:rPr b="0" lang="en-US" sz="2400" spc="-1" strike="noStrike">
                <a:solidFill>
                  <a:srgbClr val="000000"/>
                </a:solidFill>
                <a:latin typeface="Calibri"/>
                <a:ea typeface="Calibri"/>
              </a:rPr>
              <a:t>Example: If you have a div with .col-sm-6</a:t>
            </a:r>
            <a:r>
              <a:rPr b="0" lang="en-US" sz="2400" spc="-1" strike="noStrike">
                <a:solidFill>
                  <a:srgbClr val="4472c4"/>
                </a:solidFill>
                <a:latin typeface="Calibri"/>
                <a:ea typeface="Calibri"/>
              </a:rPr>
              <a:t> </a:t>
            </a:r>
            <a:r>
              <a:rPr b="0" lang="en-US" sz="2400" spc="-1" strike="noStrike">
                <a:solidFill>
                  <a:srgbClr val="000000"/>
                </a:solidFill>
                <a:latin typeface="Calibri"/>
                <a:ea typeface="Calibri"/>
              </a:rPr>
              <a:t>in the same row with two other divs with .col-sm, then the .col-sm</a:t>
            </a:r>
            <a:r>
              <a:rPr b="0" lang="en-US" sz="2400" spc="-1" strike="noStrike">
                <a:solidFill>
                  <a:srgbClr val="4472c4"/>
                </a:solidFill>
                <a:latin typeface="Calibri"/>
                <a:ea typeface="Calibri"/>
              </a:rPr>
              <a:t> </a:t>
            </a:r>
            <a:r>
              <a:rPr b="0" lang="en-US" sz="2400" spc="-1" strike="noStrike">
                <a:solidFill>
                  <a:srgbClr val="000000"/>
                </a:solidFill>
                <a:latin typeface="Calibri"/>
                <a:ea typeface="Calibri"/>
              </a:rPr>
              <a:t>divs will take up 3 columns each (because 12 minus 6, divided by two = 3). </a:t>
            </a:r>
            <a:endParaRPr b="0" lang="en-US" sz="2400" spc="-1" strike="noStrike">
              <a:latin typeface="Arial"/>
            </a:endParaRPr>
          </a:p>
        </p:txBody>
      </p:sp>
      <p:sp>
        <p:nvSpPr>
          <p:cNvPr id="154"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The Bootstrap Grid System </a:t>
            </a:r>
            <a:endParaRPr b="0" lang="en-US" sz="4400" spc="-1" strike="noStrike">
              <a:latin typeface="Arial"/>
            </a:endParaRPr>
          </a:p>
        </p:txBody>
      </p:sp>
      <p:pic>
        <p:nvPicPr>
          <p:cNvPr id="155"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6"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Discuss: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does </a:t>
            </a:r>
            <a:r>
              <a:rPr b="0" lang="en-US" sz="2400" spc="-1" strike="noStrike">
                <a:solidFill>
                  <a:srgbClr val="000000"/>
                </a:solidFill>
                <a:latin typeface="Consolas"/>
              </a:rPr>
              <a:t>col-md-6</a:t>
            </a:r>
            <a:r>
              <a:rPr b="0" lang="en-US" sz="2400" spc="-1" strike="noStrike">
                <a:solidFill>
                  <a:srgbClr val="000000"/>
                </a:solidFill>
                <a:latin typeface="Calibri"/>
              </a:rPr>
              <a:t> do?</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does </a:t>
            </a:r>
            <a:r>
              <a:rPr b="0" lang="en-US" sz="2400" spc="-1" strike="noStrike">
                <a:solidFill>
                  <a:srgbClr val="000000"/>
                </a:solidFill>
                <a:latin typeface="Consolas"/>
              </a:rPr>
              <a:t>col-12</a:t>
            </a:r>
            <a:r>
              <a:rPr b="0" lang="en-US" sz="2400" spc="-1" strike="noStrike">
                <a:solidFill>
                  <a:srgbClr val="000000"/>
                </a:solidFill>
                <a:latin typeface="Calibri"/>
              </a:rPr>
              <a:t> do?</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What will this row look like in a Bootstrap grid, and why?</a:t>
            </a:r>
            <a:endParaRPr b="0" lang="en-US" sz="2400" spc="-1" strike="noStrike">
              <a:latin typeface="Arial"/>
            </a:endParaRPr>
          </a:p>
          <a:p>
            <a:pPr marL="1371600">
              <a:lnSpc>
                <a:spcPct val="90000"/>
              </a:lnSpc>
              <a:spcBef>
                <a:spcPts val="499"/>
              </a:spcBef>
            </a:pPr>
            <a:r>
              <a:rPr b="0" lang="en-US" sz="1800" spc="-1" strike="noStrike">
                <a:solidFill>
                  <a:srgbClr val="000000"/>
                </a:solidFill>
                <a:latin typeface="Consolas"/>
                <a:ea typeface="Calibri"/>
              </a:rPr>
              <a:t> </a:t>
            </a:r>
            <a:r>
              <a:rPr b="0" lang="en-US" sz="1800" spc="-1" strike="noStrike">
                <a:solidFill>
                  <a:srgbClr val="000000"/>
                </a:solidFill>
                <a:latin typeface="Consolas"/>
                <a:ea typeface="Calibri"/>
              </a:rPr>
              <a:t>&lt;div class="row"&gt;</a:t>
            </a:r>
            <a:br/>
            <a:r>
              <a:rPr b="0" lang="en-US" sz="1800" spc="-1" strike="noStrike">
                <a:solidFill>
                  <a:srgbClr val="000000"/>
                </a:solidFill>
                <a:latin typeface="Consolas"/>
                <a:ea typeface="Calibri"/>
              </a:rPr>
              <a:t>    &lt;div class="col"&gt;</a:t>
            </a:r>
            <a:br/>
            <a:r>
              <a:rPr b="0" lang="en-US" sz="1800" spc="-1" strike="noStrike">
                <a:solidFill>
                  <a:srgbClr val="000000"/>
                </a:solidFill>
                <a:latin typeface="Consolas"/>
                <a:ea typeface="Calibri"/>
              </a:rPr>
              <a:t>      1 of 3</a:t>
            </a:r>
            <a:br/>
            <a:r>
              <a:rPr b="0" lang="en-US" sz="1800" spc="-1" strike="noStrike">
                <a:solidFill>
                  <a:srgbClr val="000000"/>
                </a:solidFill>
                <a:latin typeface="Consolas"/>
                <a:ea typeface="Calibri"/>
              </a:rPr>
              <a:t>    &lt;/div&gt;</a:t>
            </a:r>
            <a:br/>
            <a:r>
              <a:rPr b="0" lang="en-US" sz="1800" spc="-1" strike="noStrike">
                <a:solidFill>
                  <a:srgbClr val="000000"/>
                </a:solidFill>
                <a:latin typeface="Consolas"/>
                <a:ea typeface="Calibri"/>
              </a:rPr>
              <a:t>    &lt;div class="col"&gt;</a:t>
            </a:r>
            <a:br/>
            <a:r>
              <a:rPr b="0" lang="en-US" sz="1800" spc="-1" strike="noStrike">
                <a:solidFill>
                  <a:srgbClr val="000000"/>
                </a:solidFill>
                <a:latin typeface="Consolas"/>
                <a:ea typeface="Calibri"/>
              </a:rPr>
              <a:t>      2 of 3</a:t>
            </a:r>
            <a:br/>
            <a:r>
              <a:rPr b="0" lang="en-US" sz="1800" spc="-1" strike="noStrike">
                <a:solidFill>
                  <a:srgbClr val="000000"/>
                </a:solidFill>
                <a:latin typeface="Consolas"/>
                <a:ea typeface="Calibri"/>
              </a:rPr>
              <a:t>    &lt;/div&gt;</a:t>
            </a:r>
            <a:br/>
            <a:r>
              <a:rPr b="0" lang="en-US" sz="1800" spc="-1" strike="noStrike">
                <a:solidFill>
                  <a:srgbClr val="000000"/>
                </a:solidFill>
                <a:latin typeface="Consolas"/>
                <a:ea typeface="Calibri"/>
              </a:rPr>
              <a:t>    &lt;div class="col"&gt;</a:t>
            </a:r>
            <a:br/>
            <a:r>
              <a:rPr b="0" lang="en-US" sz="1800" spc="-1" strike="noStrike">
                <a:solidFill>
                  <a:srgbClr val="000000"/>
                </a:solidFill>
                <a:latin typeface="Consolas"/>
                <a:ea typeface="Calibri"/>
              </a:rPr>
              <a:t>      3 of 3</a:t>
            </a:r>
            <a:br/>
            <a:r>
              <a:rPr b="0" lang="en-US" sz="1800" spc="-1" strike="noStrike">
                <a:solidFill>
                  <a:srgbClr val="000000"/>
                </a:solidFill>
                <a:latin typeface="Consolas"/>
                <a:ea typeface="Calibri"/>
              </a:rPr>
              <a:t>    &lt;/div&gt;</a:t>
            </a:r>
            <a:endParaRPr b="0" lang="en-US" sz="1800" spc="-1" strike="noStrike">
              <a:latin typeface="Arial"/>
            </a:endParaRPr>
          </a:p>
          <a:p>
            <a:pPr marL="1371600">
              <a:lnSpc>
                <a:spcPct val="90000"/>
              </a:lnSpc>
              <a:spcBef>
                <a:spcPts val="499"/>
              </a:spcBef>
            </a:pPr>
            <a:r>
              <a:rPr b="0" lang="en-US" sz="1800" spc="-1" strike="noStrike">
                <a:solidFill>
                  <a:srgbClr val="000000"/>
                </a:solidFill>
                <a:latin typeface="Consolas"/>
                <a:ea typeface="Calibri"/>
              </a:rPr>
              <a:t>&lt;/div&gt;</a:t>
            </a:r>
            <a:endParaRPr b="0" lang="en-US" sz="1800" spc="-1" strike="noStrike">
              <a:latin typeface="Arial"/>
            </a:endParaRPr>
          </a:p>
        </p:txBody>
      </p:sp>
      <p:sp>
        <p:nvSpPr>
          <p:cNvPr id="157"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The Bootstrap Grid System </a:t>
            </a:r>
            <a:endParaRPr b="0" lang="en-US" sz="4400" spc="-1" strike="noStrike">
              <a:latin typeface="Arial"/>
            </a:endParaRPr>
          </a:p>
        </p:txBody>
      </p:sp>
      <p:pic>
        <p:nvPicPr>
          <p:cNvPr id="158"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9" name="CustomShape 1"/>
          <p:cNvSpPr/>
          <p:nvPr/>
        </p:nvSpPr>
        <p:spPr>
          <a:xfrm>
            <a:off x="822960" y="1771560"/>
            <a:ext cx="10859760" cy="4994640"/>
          </a:xfrm>
          <a:prstGeom prst="rect">
            <a:avLst/>
          </a:prstGeom>
          <a:noFill/>
          <a:ln>
            <a:noFill/>
          </a:ln>
        </p:spPr>
        <p:style>
          <a:lnRef idx="0"/>
          <a:fillRef idx="0"/>
          <a:effectRef idx="0"/>
          <a:fontRef idx="minor"/>
        </p:style>
        <p:txBody>
          <a:bodyPr lIns="90000" rIns="90000" tIns="45000" bIns="45000">
            <a:normAutofit fontScale="50000"/>
          </a:bodyPr>
          <a:p>
            <a:pPr marL="228600" indent="-227880">
              <a:lnSpc>
                <a:spcPct val="90000"/>
              </a:lnSpc>
              <a:spcBef>
                <a:spcPts val="1001"/>
              </a:spcBef>
              <a:buClr>
                <a:srgbClr val="000000"/>
              </a:buClr>
              <a:buFont typeface="Arial"/>
              <a:buChar char="•"/>
            </a:pPr>
            <a:r>
              <a:rPr b="0" lang="en-US" sz="3200" spc="-1" strike="noStrike">
                <a:solidFill>
                  <a:srgbClr val="000000"/>
                </a:solidFill>
                <a:latin typeface="Calibri"/>
              </a:rPr>
              <a:t>Bonus points* for the first person to look through the Bootstrap online documentation (</a:t>
            </a:r>
            <a:r>
              <a:rPr b="0" lang="en-US" sz="3200" spc="-1" strike="noStrike">
                <a:solidFill>
                  <a:srgbClr val="000000"/>
                </a:solidFill>
                <a:latin typeface="Calibri"/>
                <a:ea typeface="Calibri"/>
              </a:rPr>
              <a:t>at </a:t>
            </a:r>
            <a:r>
              <a:rPr b="0" lang="en-US" sz="3200" spc="-1" strike="noStrike" u="sng">
                <a:solidFill>
                  <a:srgbClr val="0563c1"/>
                </a:solidFill>
                <a:uFillTx/>
                <a:latin typeface="Calibri"/>
                <a:ea typeface="Calibri"/>
                <a:hlinkClick r:id="rId1"/>
              </a:rPr>
              <a:t>https://getbootstrap.com/docs/4.0</a:t>
            </a:r>
            <a:r>
              <a:rPr b="0" lang="en-US" sz="3200" spc="-1" strike="noStrike">
                <a:solidFill>
                  <a:srgbClr val="000000"/>
                </a:solidFill>
                <a:latin typeface="Calibri"/>
                <a:ea typeface="Calibri"/>
              </a:rPr>
              <a:t>) and say out loud the name of the class used to create a Button component with a yellow outline. </a:t>
            </a:r>
            <a:endParaRPr b="0" lang="en-US" sz="3200" spc="-1" strike="noStrike">
              <a:latin typeface="Arial"/>
            </a:endParaRPr>
          </a:p>
          <a:p>
            <a:pPr marL="228600" indent="-227880">
              <a:lnSpc>
                <a:spcPct val="90000"/>
              </a:lnSpc>
              <a:spcBef>
                <a:spcPts val="1001"/>
              </a:spcBef>
              <a:buClr>
                <a:srgbClr val="000000"/>
              </a:buClr>
              <a:buFont typeface="Arial"/>
              <a:buChar char="•"/>
            </a:pPr>
            <a:r>
              <a:rPr b="0" lang="en-US" sz="3200" spc="-1" strike="noStrike">
                <a:solidFill>
                  <a:srgbClr val="000000"/>
                </a:solidFill>
                <a:latin typeface="Calibri"/>
                <a:ea typeface="Calibri"/>
              </a:rPr>
              <a:t>The importance of getting used to reading code documentation cannot be overstated. You're never going to memorize everything, there's too much information, and it's constantly evolving! Instead, </a:t>
            </a:r>
            <a:r>
              <a:rPr b="0" i="1" lang="en-US" sz="3200" spc="-1" strike="noStrike">
                <a:solidFill>
                  <a:srgbClr val="000000"/>
                </a:solidFill>
                <a:latin typeface="Calibri"/>
                <a:ea typeface="Calibri"/>
              </a:rPr>
              <a:t>practice finding the information when you need it.</a:t>
            </a:r>
            <a:endParaRPr b="0" lang="en-US" sz="3200" spc="-1" strike="noStrike">
              <a:latin typeface="Arial"/>
            </a:endParaRPr>
          </a:p>
          <a:p>
            <a:pPr marL="228600" indent="-227880">
              <a:lnSpc>
                <a:spcPct val="90000"/>
              </a:lnSpc>
              <a:spcBef>
                <a:spcPts val="1001"/>
              </a:spcBef>
              <a:buClr>
                <a:srgbClr val="000000"/>
              </a:buClr>
              <a:buFont typeface="Arial"/>
              <a:buChar char="•"/>
            </a:pPr>
            <a:r>
              <a:rPr b="0" lang="en-US" sz="3200" spc="-1" strike="noStrike">
                <a:solidFill>
                  <a:srgbClr val="000000"/>
                </a:solidFill>
                <a:latin typeface="Calibri"/>
                <a:ea typeface="Calibri"/>
              </a:rPr>
              <a:t>Luckily, Bootstrap's documentation is quite thorough and well maintained. </a:t>
            </a:r>
            <a:endParaRPr b="0" lang="en-US" sz="3200" spc="-1" strike="noStrike">
              <a:latin typeface="Arial"/>
            </a:endParaRPr>
          </a:p>
          <a:p>
            <a:pPr marL="228600" indent="-227880">
              <a:lnSpc>
                <a:spcPct val="90000"/>
              </a:lnSpc>
              <a:spcBef>
                <a:spcPts val="1001"/>
              </a:spcBef>
              <a:buClr>
                <a:srgbClr val="000000"/>
              </a:buClr>
              <a:buFont typeface="Arial"/>
              <a:buChar char="•"/>
            </a:pPr>
            <a:r>
              <a:rPr b="0" lang="en-US" sz="3200" spc="-1" strike="noStrike">
                <a:solidFill>
                  <a:srgbClr val="000000"/>
                </a:solidFill>
                <a:latin typeface="Calibri"/>
                <a:ea typeface="Calibri"/>
              </a:rPr>
              <a:t>Be forewarned. Not all documentation will be this friendly! You will often have to 'connect the dots' to make up for poorly written or missing documentation.</a:t>
            </a:r>
            <a:endParaRPr b="0" lang="en-US" sz="3200" spc="-1" strike="noStrike">
              <a:latin typeface="Arial"/>
            </a:endParaRPr>
          </a:p>
          <a:p>
            <a:pPr marL="228600" indent="-227880">
              <a:lnSpc>
                <a:spcPct val="90000"/>
              </a:lnSpc>
              <a:spcBef>
                <a:spcPts val="1001"/>
              </a:spcBef>
              <a:buClr>
                <a:srgbClr val="000000"/>
              </a:buClr>
              <a:buFont typeface="Arial"/>
              <a:buChar char="•"/>
            </a:pPr>
            <a:r>
              <a:rPr b="0" lang="en-US" sz="3200" spc="-1" strike="noStrike">
                <a:solidFill>
                  <a:srgbClr val="000000"/>
                </a:solidFill>
                <a:latin typeface="Calibri"/>
                <a:ea typeface="Calibri"/>
              </a:rPr>
              <a:t>So when there is good documentation on a project, appreciate it and use it to the full extent.</a:t>
            </a:r>
            <a:endParaRPr b="0" lang="en-US" sz="3200" spc="-1" strike="noStrike">
              <a:latin typeface="Arial"/>
            </a:endParaRPr>
          </a:p>
          <a:p>
            <a:pPr>
              <a:lnSpc>
                <a:spcPct val="90000"/>
              </a:lnSpc>
              <a:spcBef>
                <a:spcPts val="1001"/>
              </a:spcBef>
            </a:pPr>
            <a:endParaRPr b="0" lang="en-US" sz="3200" spc="-1" strike="noStrike">
              <a:latin typeface="Arial"/>
            </a:endParaRPr>
          </a:p>
          <a:p>
            <a:pPr>
              <a:lnSpc>
                <a:spcPct val="90000"/>
              </a:lnSpc>
              <a:spcBef>
                <a:spcPts val="1001"/>
              </a:spcBef>
            </a:pPr>
            <a:r>
              <a:rPr b="0" i="1" lang="en-US" sz="2800" spc="-1" strike="noStrike">
                <a:solidFill>
                  <a:srgbClr val="000000"/>
                </a:solidFill>
                <a:latin typeface="Calibri"/>
                <a:ea typeface="Calibri"/>
              </a:rPr>
              <a:t>*no actual bonus points will be awarded; good job though</a:t>
            </a:r>
            <a:endParaRPr b="0" lang="en-US" sz="2800" spc="-1" strike="noStrike">
              <a:latin typeface="Arial"/>
            </a:endParaRPr>
          </a:p>
        </p:txBody>
      </p:sp>
      <p:sp>
        <p:nvSpPr>
          <p:cNvPr id="160"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Bootstrap Online Documentation</a:t>
            </a:r>
            <a:endParaRPr b="0" lang="en-US" sz="4400" spc="-1" strike="noStrike">
              <a:latin typeface="Arial"/>
            </a:endParaRPr>
          </a:p>
        </p:txBody>
      </p:sp>
      <p:pic>
        <p:nvPicPr>
          <p:cNvPr id="161" name="Picture 6" descr="A picture containing vector graphics&#10;&#10;Description generated with very high confidence"/>
          <p:cNvPicPr/>
          <p:nvPr/>
        </p:nvPicPr>
        <p:blipFill>
          <a:blip r:embed="rId2"/>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2" name="CustomShape 1"/>
          <p:cNvSpPr/>
          <p:nvPr/>
        </p:nvSpPr>
        <p:spPr>
          <a:xfrm>
            <a:off x="822960" y="172044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Bootstrap's responsive </a:t>
            </a:r>
            <a:r>
              <a:rPr b="0" lang="en-US" sz="2800" spc="-1" strike="noStrike">
                <a:solidFill>
                  <a:srgbClr val="000000"/>
                </a:solidFill>
                <a:latin typeface="Consolas"/>
              </a:rPr>
              <a:t>order-*</a:t>
            </a:r>
            <a:r>
              <a:rPr b="0" lang="en-US" sz="2800" spc="-1" strike="noStrike">
                <a:solidFill>
                  <a:srgbClr val="000000"/>
                </a:solidFill>
                <a:latin typeface="Calibri"/>
              </a:rPr>
              <a:t> classes can be used with the Bootstrap grid to change the order of columns.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use them with breakpoints to specify that they should only apply within certain viewport sizes, or leave them out to apply to all.</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set the order of the column by number from 1-12. For example, to make a column appear first in a row, you can give it the class </a:t>
            </a:r>
            <a:r>
              <a:rPr b="0" lang="en-US" sz="2800" spc="-1" strike="noStrike">
                <a:solidFill>
                  <a:srgbClr val="000000"/>
                </a:solidFill>
                <a:latin typeface="Consolas"/>
              </a:rPr>
              <a:t>order-1</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also use </a:t>
            </a:r>
            <a:r>
              <a:rPr b="0" lang="en-US" sz="2800" spc="-1" strike="noStrike">
                <a:solidFill>
                  <a:srgbClr val="000000"/>
                </a:solidFill>
                <a:latin typeface="Consolas"/>
              </a:rPr>
              <a:t>order-*-first</a:t>
            </a:r>
            <a:r>
              <a:rPr b="0" lang="en-US" sz="2800" spc="-1" strike="noStrike">
                <a:solidFill>
                  <a:srgbClr val="000000"/>
                </a:solidFill>
                <a:latin typeface="Calibri"/>
              </a:rPr>
              <a:t> and </a:t>
            </a:r>
            <a:r>
              <a:rPr b="0" lang="en-US" sz="2800" spc="-1" strike="noStrike">
                <a:solidFill>
                  <a:srgbClr val="000000"/>
                </a:solidFill>
                <a:latin typeface="Consolas"/>
              </a:rPr>
              <a:t>order-*-last</a:t>
            </a:r>
            <a:r>
              <a:rPr b="0" lang="en-US" sz="2800" spc="-1" strike="noStrike">
                <a:solidFill>
                  <a:srgbClr val="000000"/>
                </a:solidFill>
                <a:latin typeface="Calibri"/>
              </a:rPr>
              <a:t> (where the * indicates an optional breakpoint size).</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163"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Bootstrap Order-* Classes</a:t>
            </a:r>
            <a:endParaRPr b="0" lang="en-US" sz="4400" spc="-1" strike="noStrike">
              <a:latin typeface="Arial"/>
            </a:endParaRPr>
          </a:p>
        </p:txBody>
      </p:sp>
      <p:pic>
        <p:nvPicPr>
          <p:cNvPr id="164"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5"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 the responsive </a:t>
            </a:r>
            <a:r>
              <a:rPr b="0" lang="en-US" sz="2800" spc="-1" strike="noStrike">
                <a:solidFill>
                  <a:srgbClr val="000000"/>
                </a:solidFill>
                <a:latin typeface="Consolas"/>
              </a:rPr>
              <a:t>offset-*</a:t>
            </a:r>
            <a:r>
              <a:rPr b="0" lang="en-US" sz="2800" spc="-1" strike="noStrike">
                <a:solidFill>
                  <a:srgbClr val="000000"/>
                </a:solidFill>
                <a:latin typeface="Calibri"/>
              </a:rPr>
              <a:t> classes to force a column to move to the right in a row</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optionally add a breakpoint, such as </a:t>
            </a:r>
            <a:r>
              <a:rPr b="0" lang="en-US" sz="2800" spc="-1" strike="noStrike">
                <a:solidFill>
                  <a:srgbClr val="000000"/>
                </a:solidFill>
                <a:latin typeface="Consolas"/>
              </a:rPr>
              <a:t>offset-sm-4</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you leave out the breakpoint, it will apply to all viewport sizes</a:t>
            </a:r>
            <a:endParaRPr b="0" lang="en-US" sz="2800" spc="-1" strike="noStrike">
              <a:latin typeface="Arial"/>
            </a:endParaRPr>
          </a:p>
        </p:txBody>
      </p:sp>
      <p:sp>
        <p:nvSpPr>
          <p:cNvPr id="166"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Bootstrap Offset-* Classes</a:t>
            </a:r>
            <a:endParaRPr b="0" lang="en-US" sz="4400" spc="-1" strike="noStrike">
              <a:latin typeface="Arial"/>
            </a:endParaRPr>
          </a:p>
        </p:txBody>
      </p:sp>
      <p:pic>
        <p:nvPicPr>
          <p:cNvPr id="167"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8"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adding custom styles, create an external stylesheet and link it </a:t>
            </a:r>
            <a:r>
              <a:rPr b="0" i="1" lang="en-US" sz="2800" spc="-1" strike="noStrike">
                <a:solidFill>
                  <a:srgbClr val="000000"/>
                </a:solidFill>
                <a:latin typeface="Calibri"/>
              </a:rPr>
              <a:t>below</a:t>
            </a:r>
            <a:r>
              <a:rPr b="1" i="1" lang="en-US" sz="2800" spc="-1" strike="noStrike">
                <a:solidFill>
                  <a:srgbClr val="000000"/>
                </a:solidFill>
                <a:latin typeface="Calibri"/>
              </a:rPr>
              <a:t> </a:t>
            </a:r>
            <a:r>
              <a:rPr b="0" lang="en-US" sz="2800" spc="-1" strike="noStrike">
                <a:solidFill>
                  <a:srgbClr val="000000"/>
                </a:solidFill>
                <a:latin typeface="Calibri"/>
              </a:rPr>
              <a:t>the link to the Bootstrap .css file.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write rules for existing Bootstrap classes (as you did with .jumbotron), and it will override the Bootstrap rules where there is any conflict, and keep the Bootstrap rules where there is no conflict -- as long as your custom stylesheet is linked </a:t>
            </a:r>
            <a:r>
              <a:rPr b="0" i="1" lang="en-US" sz="2800" spc="-1" strike="noStrike">
                <a:solidFill>
                  <a:srgbClr val="000000"/>
                </a:solidFill>
                <a:latin typeface="Calibri"/>
              </a:rPr>
              <a:t>below </a:t>
            </a:r>
            <a:r>
              <a:rPr b="0" lang="en-US" sz="2800" spc="-1" strike="noStrike">
                <a:solidFill>
                  <a:srgbClr val="000000"/>
                </a:solidFill>
                <a:latin typeface="Calibri"/>
              </a:rPr>
              <a:t>the Bootstrap css link.</a:t>
            </a:r>
            <a:endParaRPr b="0" lang="en-US" sz="2800" spc="-1" strike="noStrike">
              <a:latin typeface="Arial"/>
            </a:endParaRPr>
          </a:p>
        </p:txBody>
      </p:sp>
      <p:sp>
        <p:nvSpPr>
          <p:cNvPr id="169"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Adding Custom Styles</a:t>
            </a:r>
            <a:endParaRPr b="0" lang="en-US" sz="4400" spc="-1" strike="noStrike">
              <a:latin typeface="Arial"/>
            </a:endParaRPr>
          </a:p>
        </p:txBody>
      </p:sp>
      <p:pic>
        <p:nvPicPr>
          <p:cNvPr id="170"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1"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Bootstrap has many different classes to help with alignment.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 this week, you learned about </a:t>
            </a:r>
            <a:r>
              <a:rPr b="0" lang="en-US" sz="2800" spc="-1" strike="noStrike">
                <a:solidFill>
                  <a:srgbClr val="000000"/>
                </a:solidFill>
                <a:latin typeface="Consolas"/>
              </a:rPr>
              <a:t>align-items-center</a:t>
            </a:r>
            <a:r>
              <a:rPr b="0" lang="en-US" sz="2800" spc="-1" strike="noStrike">
                <a:solidFill>
                  <a:srgbClr val="000000"/>
                </a:solidFill>
                <a:latin typeface="Calibri"/>
              </a:rPr>
              <a:t> and </a:t>
            </a:r>
            <a:r>
              <a:rPr b="0" lang="en-US" sz="2800" spc="-1" strike="noStrike">
                <a:solidFill>
                  <a:srgbClr val="000000"/>
                </a:solidFill>
                <a:latin typeface="Consolas"/>
              </a:rPr>
              <a:t>align-self-center</a:t>
            </a:r>
            <a:r>
              <a:rPr b="0" lang="en-US" sz="2800" spc="-1" strike="noStrike">
                <a:solidFill>
                  <a:srgbClr val="000000"/>
                </a:solidFill>
                <a:latin typeface="Calibri"/>
              </a:rPr>
              <a:t> to help with vertical alignment.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also learned about </a:t>
            </a:r>
            <a:r>
              <a:rPr b="0" lang="en-US" sz="2800" spc="-1" strike="noStrike">
                <a:solidFill>
                  <a:srgbClr val="000000"/>
                </a:solidFill>
                <a:latin typeface="Consolas"/>
              </a:rPr>
              <a:t>text-center</a:t>
            </a:r>
            <a:r>
              <a:rPr b="0" lang="en-US" sz="2800" spc="-1" strike="noStrike">
                <a:solidFill>
                  <a:srgbClr val="000000"/>
                </a:solidFill>
                <a:latin typeface="Calibri"/>
              </a:rPr>
              <a:t> to help with horizontal text alignment.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Discuss: How would you make </a:t>
            </a:r>
            <a:r>
              <a:rPr b="0" lang="en-US" sz="2800" spc="-1" strike="noStrike">
                <a:solidFill>
                  <a:srgbClr val="000000"/>
                </a:solidFill>
                <a:latin typeface="Consolas"/>
              </a:rPr>
              <a:t>text-center</a:t>
            </a:r>
            <a:r>
              <a:rPr b="0" lang="en-US" sz="2800" spc="-1" strike="noStrike">
                <a:solidFill>
                  <a:srgbClr val="000000"/>
                </a:solidFill>
                <a:latin typeface="Calibri"/>
              </a:rPr>
              <a:t> into a responsive class that will only apply to LG viewports and up? (Answer in next slide.)</a:t>
            </a:r>
            <a:endParaRPr b="0" lang="en-US" sz="2800" spc="-1" strike="noStrike">
              <a:latin typeface="Arial"/>
            </a:endParaRPr>
          </a:p>
        </p:txBody>
      </p:sp>
      <p:sp>
        <p:nvSpPr>
          <p:cNvPr id="172"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Bootstrap Alignment Classes</a:t>
            </a:r>
            <a:endParaRPr b="0" lang="en-US" sz="4400" spc="-1" strike="noStrike">
              <a:latin typeface="Arial"/>
            </a:endParaRPr>
          </a:p>
        </p:txBody>
      </p:sp>
      <p:pic>
        <p:nvPicPr>
          <p:cNvPr id="173"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82" name="CustomShape 1"/>
          <p:cNvSpPr/>
          <p:nvPr/>
        </p:nvSpPr>
        <p:spPr>
          <a:xfrm>
            <a:off x="1361880" y="363240"/>
            <a:ext cx="9750240" cy="990000"/>
          </a:xfrm>
          <a:prstGeom prst="rect">
            <a:avLst/>
          </a:prstGeom>
          <a:noFill/>
          <a:ln>
            <a:noFill/>
          </a:ln>
        </p:spPr>
        <p:style>
          <a:lnRef idx="0"/>
          <a:fillRef idx="0"/>
          <a:effectRef idx="0"/>
          <a:fontRef idx="minor"/>
        </p:style>
        <p:txBody>
          <a:bodyPr lIns="122040" rIns="122040" tIns="60840" bIns="60840" anchor="b">
            <a:normAutofit/>
          </a:bodyPr>
          <a:p>
            <a:pPr>
              <a:lnSpc>
                <a:spcPct val="100000"/>
              </a:lnSpc>
            </a:pPr>
            <a:r>
              <a:rPr b="0" lang="en-US" sz="4400" spc="-1" strike="noStrike">
                <a:solidFill>
                  <a:srgbClr val="000000"/>
                </a:solidFill>
                <a:latin typeface="Calibri Light"/>
                <a:ea typeface="DejaVu Sans"/>
              </a:rPr>
              <a:t>Your Students (for instructors)</a:t>
            </a:r>
            <a:endParaRPr b="0" lang="en-US" sz="4400" spc="-1" strike="noStrike">
              <a:latin typeface="Arial"/>
            </a:endParaRPr>
          </a:p>
        </p:txBody>
      </p:sp>
      <p:sp>
        <p:nvSpPr>
          <p:cNvPr id="83" name="CustomShape 2"/>
          <p:cNvSpPr/>
          <p:nvPr/>
        </p:nvSpPr>
        <p:spPr>
          <a:xfrm>
            <a:off x="907920" y="1514520"/>
            <a:ext cx="5093640" cy="4571280"/>
          </a:xfrm>
          <a:prstGeom prst="rect">
            <a:avLst/>
          </a:prstGeom>
          <a:noFill/>
          <a:ln>
            <a:noFill/>
          </a:ln>
        </p:spPr>
        <p:style>
          <a:lnRef idx="0"/>
          <a:fillRef idx="0"/>
          <a:effectRef idx="0"/>
          <a:fontRef idx="minor"/>
        </p:style>
        <p:txBody>
          <a:bodyPr lIns="122040" rIns="122040" tIns="60840" bIns="60840">
            <a:normAutofit/>
          </a:bodyPr>
          <a:p>
            <a:pPr marL="304200" indent="-303480">
              <a:lnSpc>
                <a:spcPct val="90000"/>
              </a:lnSpc>
              <a:spcBef>
                <a:spcPts val="1800"/>
              </a:spcBef>
              <a:buClr>
                <a:srgbClr val="2f5597"/>
              </a:buClr>
              <a:buFont typeface="Arial"/>
              <a:buChar char="•"/>
            </a:pPr>
            <a:r>
              <a:rPr b="0" lang="en-US" sz="2400" spc="-1" strike="noStrike">
                <a:solidFill>
                  <a:srgbClr val="000000"/>
                </a:solidFill>
                <a:latin typeface="Calibri Light"/>
                <a:ea typeface="DejaVu Sans"/>
              </a:rPr>
              <a:t>Go to your instructor dashboard (</a:t>
            </a:r>
            <a:r>
              <a:rPr b="0" lang="en-US" sz="2400" spc="-1" strike="noStrike" u="sng">
                <a:solidFill>
                  <a:srgbClr val="0563c1"/>
                </a:solidFill>
                <a:uFillTx/>
                <a:latin typeface="Calibri Light"/>
                <a:ea typeface="DejaVu Sans"/>
                <a:hlinkClick r:id="rId1"/>
              </a:rPr>
              <a:t>https://www.nucamp.co/instructor</a:t>
            </a:r>
            <a:r>
              <a:rPr b="0" lang="en-US" sz="2400" spc="-1" strike="noStrike">
                <a:solidFill>
                  <a:srgbClr val="000000"/>
                </a:solidFill>
                <a:latin typeface="Calibri Light"/>
                <a:ea typeface="DejaVu Sans"/>
              </a:rPr>
              <a:t>) and check the list of students that should join your course</a:t>
            </a:r>
            <a:endParaRPr b="0" lang="en-US" sz="2400" spc="-1" strike="noStrike">
              <a:latin typeface="Arial"/>
            </a:endParaRPr>
          </a:p>
          <a:p>
            <a:pPr marL="304200" indent="-303480">
              <a:lnSpc>
                <a:spcPct val="90000"/>
              </a:lnSpc>
              <a:spcBef>
                <a:spcPts val="1800"/>
              </a:spcBef>
              <a:buClr>
                <a:srgbClr val="2f5597"/>
              </a:buClr>
              <a:buFont typeface="Arial"/>
              <a:buChar char="•"/>
            </a:pPr>
            <a:r>
              <a:rPr b="0" lang="en-US" sz="2400" spc="-1" strike="noStrike">
                <a:solidFill>
                  <a:srgbClr val="000000"/>
                </a:solidFill>
                <a:latin typeface="Calibri Light"/>
                <a:ea typeface="DejaVu Sans"/>
              </a:rPr>
              <a:t>You should see all students in your group on </a:t>
            </a:r>
            <a:r>
              <a:rPr b="0" lang="en-US" sz="2400" spc="-1" strike="noStrike" u="sng">
                <a:solidFill>
                  <a:srgbClr val="0563c1"/>
                </a:solidFill>
                <a:uFillTx/>
                <a:latin typeface="Calibri Light"/>
                <a:ea typeface="DejaVu Sans"/>
                <a:hlinkClick r:id="rId2"/>
              </a:rPr>
              <a:t>learn.nucamp.co</a:t>
            </a:r>
            <a:r>
              <a:rPr b="0" lang="en-US" sz="2400" spc="-1" strike="noStrike">
                <a:solidFill>
                  <a:srgbClr val="000000"/>
                </a:solidFill>
                <a:latin typeface="Calibri Light"/>
                <a:ea typeface="DejaVu Sans"/>
              </a:rPr>
              <a:t>.</a:t>
            </a:r>
            <a:endParaRPr b="0" lang="en-US" sz="2400" spc="-1" strike="noStrike">
              <a:latin typeface="Arial"/>
            </a:endParaRPr>
          </a:p>
          <a:p>
            <a:pPr lvl="1" marL="755640" indent="-303480">
              <a:lnSpc>
                <a:spcPct val="90000"/>
              </a:lnSpc>
              <a:spcBef>
                <a:spcPts val="1199"/>
              </a:spcBef>
              <a:buClr>
                <a:srgbClr val="2f5597"/>
              </a:buClr>
              <a:buFont typeface="Arial"/>
              <a:buChar char="–"/>
            </a:pPr>
            <a:r>
              <a:rPr b="0" lang="en-US" sz="2000" spc="-1" strike="noStrike">
                <a:solidFill>
                  <a:srgbClr val="000000"/>
                </a:solidFill>
                <a:latin typeface="Calibri Light"/>
                <a:ea typeface="DejaVu Sans"/>
              </a:rPr>
              <a:t>Call/email students who are missing from the course (not active in the learning portal/Slack) the week prior to the first workshop!</a:t>
            </a:r>
            <a:endParaRPr b="0" lang="en-US" sz="2000" spc="-1" strike="noStrike">
              <a:latin typeface="Arial"/>
            </a:endParaRPr>
          </a:p>
        </p:txBody>
      </p:sp>
      <p:pic>
        <p:nvPicPr>
          <p:cNvPr id="84" name="Picture 8" descr=""/>
          <p:cNvPicPr/>
          <p:nvPr/>
        </p:nvPicPr>
        <p:blipFill>
          <a:blip r:embed="rId3"/>
          <a:stretch/>
        </p:blipFill>
        <p:spPr>
          <a:xfrm>
            <a:off x="6237360" y="1897200"/>
            <a:ext cx="5727960" cy="3541320"/>
          </a:xfrm>
          <a:prstGeom prst="rect">
            <a:avLst/>
          </a:prstGeom>
          <a:ln>
            <a:noFill/>
          </a:ln>
        </p:spPr>
      </p:pic>
      <p:pic>
        <p:nvPicPr>
          <p:cNvPr id="85" name="Picture 6" descr="A picture containing vector graphics&#10;&#10;Description generated with very high confidence"/>
          <p:cNvPicPr/>
          <p:nvPr/>
        </p:nvPicPr>
        <p:blipFill>
          <a:blip r:embed="rId4"/>
          <a:stretch/>
        </p:blipFill>
        <p:spPr>
          <a:xfrm>
            <a:off x="78840" y="12600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4"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Answer: </a:t>
            </a:r>
            <a:r>
              <a:rPr b="0" lang="en-US" sz="2800" spc="-1" strike="noStrike">
                <a:solidFill>
                  <a:srgbClr val="000000"/>
                </a:solidFill>
                <a:latin typeface="Consolas"/>
              </a:rPr>
              <a:t>text-lg-center</a:t>
            </a:r>
            <a:r>
              <a:rPr b="0" lang="en-US" sz="2800" spc="-1" strike="noStrike">
                <a:solidFill>
                  <a:srgbClr val="000000"/>
                </a:solidFill>
                <a:latin typeface="Calibri"/>
              </a:rPr>
              <a:t> </a:t>
            </a:r>
            <a:endParaRPr b="0" lang="en-US" sz="2800" spc="-1" strike="noStrike">
              <a:latin typeface="Arial"/>
            </a:endParaRPr>
          </a:p>
        </p:txBody>
      </p:sp>
      <p:sp>
        <p:nvSpPr>
          <p:cNvPr id="175"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Bootstrap Alignment Classes</a:t>
            </a:r>
            <a:endParaRPr b="0" lang="en-US" sz="4400" spc="-1" strike="noStrike">
              <a:latin typeface="Arial"/>
            </a:endParaRPr>
          </a:p>
        </p:txBody>
      </p:sp>
      <p:pic>
        <p:nvPicPr>
          <p:cNvPr id="176"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838080" y="722160"/>
            <a:ext cx="10514880" cy="61020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000" spc="-1" strike="noStrike">
                <a:solidFill>
                  <a:srgbClr val="000000"/>
                </a:solidFill>
                <a:latin typeface="Calibri"/>
              </a:rPr>
              <a:t>Notes on Additional Resources</a:t>
            </a:r>
            <a:endParaRPr b="0" lang="en-US" sz="4000" spc="-1" strike="noStrike">
              <a:latin typeface="Arial"/>
            </a:endParaRPr>
          </a:p>
        </p:txBody>
      </p:sp>
      <p:sp>
        <p:nvSpPr>
          <p:cNvPr id="178" name="CustomShape 2"/>
          <p:cNvSpPr/>
          <p:nvPr/>
        </p:nvSpPr>
        <p:spPr>
          <a:xfrm>
            <a:off x="838440" y="1645920"/>
            <a:ext cx="10591200" cy="4530240"/>
          </a:xfrm>
          <a:prstGeom prst="rect">
            <a:avLst/>
          </a:prstGeom>
          <a:noFill/>
          <a:ln>
            <a:noFill/>
          </a:ln>
        </p:spPr>
        <p:style>
          <a:lnRef idx="0"/>
          <a:fillRef idx="0"/>
          <a:effectRef idx="0"/>
          <a:fontRef idx="minor"/>
        </p:style>
        <p:txBody>
          <a:bodyPr lIns="90000" rIns="90000" tIns="45000" bIns="45000">
            <a:normAutofit fontScale="67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W3schools</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Calibri"/>
              </a:rPr>
              <a:t>More introductory</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Calibri"/>
              </a:rPr>
              <a:t>Structured in a linear fashion</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Calibri"/>
              </a:rPr>
              <a:t>Fewer and less verbose examples</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Calibri"/>
              </a:rPr>
              <a:t>I recommend you start here</a:t>
            </a:r>
            <a:endParaRPr b="0" lang="en-US" sz="2800" spc="-1" strike="noStrike">
              <a:latin typeface="Arial"/>
            </a:endParaRPr>
          </a:p>
          <a:p>
            <a:pPr>
              <a:lnSpc>
                <a:spcPct val="100000"/>
              </a:lnSpc>
              <a:spcBef>
                <a:spcPts val="1134"/>
              </a:spcBef>
            </a:pPr>
            <a:endParaRPr b="0" lang="en-US" sz="2800" spc="-1" strike="noStrike">
              <a:latin typeface="Arial"/>
            </a:endParaRPr>
          </a:p>
          <a:p>
            <a:pPr marL="228600" indent="-227880">
              <a:lnSpc>
                <a:spcPct val="100000"/>
              </a:lnSpc>
              <a:spcBef>
                <a:spcPts val="1417"/>
              </a:spcBef>
              <a:buClr>
                <a:srgbClr val="000000"/>
              </a:buClr>
              <a:buFont typeface="Arial"/>
              <a:buChar char="•"/>
            </a:pPr>
            <a:r>
              <a:rPr b="0" lang="en-US" sz="2800" spc="-1" strike="noStrike">
                <a:solidFill>
                  <a:srgbClr val="000000"/>
                </a:solidFill>
                <a:latin typeface="Calibri"/>
              </a:rPr>
              <a:t>Bootstrap documentation</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Calibri"/>
              </a:rPr>
              <a:t>More information</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Calibri"/>
              </a:rPr>
              <a:t>Structured like a technical reference manual for someone who already knows bootstrap</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Calibri"/>
              </a:rPr>
              <a:t>Not always linear</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solidFill>
                  <a:srgbClr val="000000"/>
                </a:solidFill>
                <a:latin typeface="Calibri"/>
              </a:rPr>
              <a:t>Many more, and more verbose, examples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9"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Note: If the class is running behind schedule according to the Agenda, then set aside reviewing the Quiz for now and return to it if there is time left over </a:t>
            </a:r>
            <a:r>
              <a:rPr b="0" i="1" lang="en-US" sz="2800" spc="-1" strike="noStrike">
                <a:solidFill>
                  <a:srgbClr val="000000"/>
                </a:solidFill>
                <a:latin typeface="Calibri"/>
              </a:rPr>
              <a:t>after </a:t>
            </a:r>
            <a:r>
              <a:rPr b="0" lang="en-US" sz="2800" spc="-1" strike="noStrike">
                <a:solidFill>
                  <a:srgbClr val="000000"/>
                </a:solidFill>
                <a:latin typeface="Calibri"/>
              </a:rPr>
              <a:t>all students have completed the Workshop Assignment.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It is important that students have ample time to complete the assignment during the workshop.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Review and discuss the answers to the Week 1 Quiz together. </a:t>
            </a:r>
            <a:endParaRPr b="0" lang="en-US" sz="2800" spc="-1" strike="noStrike">
              <a:latin typeface="Arial"/>
            </a:endParaRPr>
          </a:p>
        </p:txBody>
      </p:sp>
      <p:sp>
        <p:nvSpPr>
          <p:cNvPr id="180"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Review: Week 1 Quiz</a:t>
            </a:r>
            <a:endParaRPr b="0" lang="en-US" sz="4400" spc="-1" strike="noStrike">
              <a:latin typeface="Arial"/>
            </a:endParaRPr>
          </a:p>
        </p:txBody>
      </p:sp>
      <p:pic>
        <p:nvPicPr>
          <p:cNvPr id="181"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2"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All students should aim to finish and submit your assignment before you leave today.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Work in pairs, or groups of three. Talk to each other and figure things out together!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10-minute rule during workshops: If you and your paired partner have spent more than 10 minutes trying to figure something out, ask your instructor for help.</a:t>
            </a:r>
            <a:endParaRPr b="0" lang="en-US" sz="2800" spc="-1" strike="noStrike">
              <a:latin typeface="Arial"/>
            </a:endParaRPr>
          </a:p>
        </p:txBody>
      </p:sp>
      <p:sp>
        <p:nvSpPr>
          <p:cNvPr id="183"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Week 1 Workshop Assignment </a:t>
            </a:r>
            <a:endParaRPr b="0" lang="en-US" sz="4400" spc="-1" strike="noStrike">
              <a:latin typeface="Arial"/>
            </a:endParaRPr>
          </a:p>
        </p:txBody>
      </p:sp>
      <p:pic>
        <p:nvPicPr>
          <p:cNvPr id="184"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5"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rPr>
              <a:t>Happy learning!</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86" name="CustomShape 1"/>
          <p:cNvSpPr/>
          <p:nvPr/>
        </p:nvSpPr>
        <p:spPr>
          <a:xfrm>
            <a:off x="-483120" y="1131480"/>
            <a:ext cx="9143280" cy="119736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rPr>
              <a:t>Bootstrap: Week 1</a:t>
            </a:r>
            <a:endParaRPr b="0" lang="en-US" sz="6000" spc="-1" strike="noStrike">
              <a:latin typeface="Arial"/>
            </a:endParaRPr>
          </a:p>
        </p:txBody>
      </p:sp>
      <p:sp>
        <p:nvSpPr>
          <p:cNvPr id="87" name="CustomShape 2"/>
          <p:cNvSpPr/>
          <p:nvPr/>
        </p:nvSpPr>
        <p:spPr>
          <a:xfrm>
            <a:off x="-223200" y="2552040"/>
            <a:ext cx="9143280" cy="165492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US" sz="4000" spc="-1" strike="noStrike">
                <a:solidFill>
                  <a:srgbClr val="000000"/>
                </a:solidFill>
                <a:latin typeface="Calibri"/>
              </a:rPr>
              <a:t>Workshop Presentation</a:t>
            </a:r>
            <a:endParaRPr b="0" lang="en-US" sz="4000" spc="-1" strike="noStrike">
              <a:latin typeface="Arial"/>
            </a:endParaRPr>
          </a:p>
        </p:txBody>
      </p:sp>
      <p:pic>
        <p:nvPicPr>
          <p:cNvPr id="88" name="Picture 4" descr="A close up of a logo&#10;&#10;Description generated with very high confidence"/>
          <p:cNvPicPr/>
          <p:nvPr/>
        </p:nvPicPr>
        <p:blipFill>
          <a:blip r:embed="rId1"/>
          <a:stretch/>
        </p:blipFill>
        <p:spPr>
          <a:xfrm>
            <a:off x="2401200" y="3291480"/>
            <a:ext cx="7147080" cy="2365200"/>
          </a:xfrm>
          <a:prstGeom prst="rect">
            <a:avLst/>
          </a:prstGeom>
          <a:ln>
            <a:noFill/>
          </a:ln>
        </p:spPr>
      </p:pic>
      <p:pic>
        <p:nvPicPr>
          <p:cNvPr id="89" name="Picture 12" descr="A picture containing clipart&#10;&#10;Description generated with very high confidence"/>
          <p:cNvPicPr/>
          <p:nvPr/>
        </p:nvPicPr>
        <p:blipFill>
          <a:blip r:embed="rId2"/>
          <a:stretch/>
        </p:blipFill>
        <p:spPr>
          <a:xfrm>
            <a:off x="7623720" y="1555200"/>
            <a:ext cx="2742480" cy="1535400"/>
          </a:xfrm>
          <a:prstGeom prst="rect">
            <a:avLst/>
          </a:prstGeom>
          <a:ln w="38160">
            <a:solidFill>
              <a:srgbClr val="000000"/>
            </a:solidFill>
            <a:miter/>
          </a:ln>
          <a:effectLst>
            <a:outerShdw dist="37674" dir="2700000">
              <a:srgbClr val="000000">
                <a:alpha val="43000"/>
              </a:srgbClr>
            </a:outerShdw>
          </a:effectLst>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90" name="CustomShape 1"/>
          <p:cNvSpPr/>
          <p:nvPr/>
        </p:nvSpPr>
        <p:spPr>
          <a:xfrm>
            <a:off x="1158480" y="41760"/>
            <a:ext cx="98085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Today's Agenda</a:t>
            </a:r>
            <a:endParaRPr b="0" lang="en-US" sz="4400" spc="-1" strike="noStrike">
              <a:latin typeface="Arial"/>
            </a:endParaRPr>
          </a:p>
        </p:txBody>
      </p:sp>
      <p:graphicFrame>
        <p:nvGraphicFramePr>
          <p:cNvPr id="91" name="Table 2"/>
          <p:cNvGraphicFramePr/>
          <p:nvPr/>
        </p:nvGraphicFramePr>
        <p:xfrm>
          <a:off x="1134360" y="1809720"/>
          <a:ext cx="9170640" cy="3861360"/>
        </p:xfrm>
        <a:graphic>
          <a:graphicData uri="http://schemas.openxmlformats.org/drawingml/2006/table">
            <a:tbl>
              <a:tblPr/>
              <a:tblGrid>
                <a:gridCol w="6649560"/>
                <a:gridCol w="2521440"/>
              </a:tblGrid>
              <a:tr h="701640">
                <a:tc>
                  <a:txBody>
                    <a:bodyPr>
                      <a:noAutofit/>
                    </a:bodyPr>
                    <a:p>
                      <a:pPr>
                        <a:lnSpc>
                          <a:spcPct val="100000"/>
                        </a:lnSpc>
                      </a:pPr>
                      <a:r>
                        <a:rPr b="1" lang="en-US" sz="2400" spc="-1" strike="noStrike">
                          <a:solidFill>
                            <a:srgbClr val="ffffff"/>
                          </a:solidFill>
                          <a:latin typeface="Calibri"/>
                        </a:rPr>
                        <a:t>Activity</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nSpc>
                          <a:spcPct val="100000"/>
                        </a:lnSpc>
                      </a:pPr>
                      <a:r>
                        <a:rPr b="1" lang="en-US" sz="2400" spc="-1" strike="noStrike">
                          <a:solidFill>
                            <a:srgbClr val="ffffff"/>
                          </a:solidFill>
                          <a:latin typeface="Calibri"/>
                        </a:rPr>
                        <a:t>Estimated Duration</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451440">
                <a:tc>
                  <a:txBody>
                    <a:bodyPr>
                      <a:noAutofit/>
                    </a:bodyPr>
                    <a:p>
                      <a:pPr>
                        <a:lnSpc>
                          <a:spcPct val="100000"/>
                        </a:lnSpc>
                      </a:pPr>
                      <a:r>
                        <a:rPr b="0" lang="en-US" sz="2400" spc="-1" strike="noStrike">
                          <a:solidFill>
                            <a:srgbClr val="000000"/>
                          </a:solidFill>
                          <a:latin typeface="Calibri"/>
                        </a:rPr>
                        <a:t>Set-Up</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15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51440">
                <a:tc>
                  <a:txBody>
                    <a:bodyPr>
                      <a:noAutofit/>
                    </a:bodyPr>
                    <a:p>
                      <a:pPr>
                        <a:lnSpc>
                          <a:spcPct val="100000"/>
                        </a:lnSpc>
                      </a:pPr>
                      <a:r>
                        <a:rPr b="0" lang="en-US" sz="2400" spc="-1" strike="noStrike">
                          <a:solidFill>
                            <a:srgbClr val="000000"/>
                          </a:solidFill>
                          <a:latin typeface="Calibri"/>
                        </a:rPr>
                        <a:t>Instructor &amp; Student Introductions / Ice Breakers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2400" spc="-1" strike="noStrike">
                          <a:solidFill>
                            <a:srgbClr val="000000"/>
                          </a:solidFill>
                          <a:latin typeface="Calibri"/>
                        </a:rPr>
                        <a:t>30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51440">
                <a:tc>
                  <a:txBody>
                    <a:bodyPr>
                      <a:noAutofit/>
                    </a:bodyPr>
                    <a:p>
                      <a:pPr>
                        <a:lnSpc>
                          <a:spcPct val="100000"/>
                        </a:lnSpc>
                      </a:pPr>
                      <a:r>
                        <a:rPr b="0" lang="en-US" sz="2400" spc="-1" strike="noStrike">
                          <a:solidFill>
                            <a:srgbClr val="000000"/>
                          </a:solidFill>
                          <a:latin typeface="Calibri"/>
                        </a:rPr>
                        <a:t>Your Bootcamp Checklist </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30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51440">
                <a:tc>
                  <a:txBody>
                    <a:bodyPr>
                      <a:noAutofit/>
                    </a:bodyPr>
                    <a:p>
                      <a:pPr>
                        <a:lnSpc>
                          <a:spcPct val="100000"/>
                        </a:lnSpc>
                      </a:pPr>
                      <a:r>
                        <a:rPr b="0" lang="en-US" sz="2400" spc="-1" strike="noStrike">
                          <a:solidFill>
                            <a:srgbClr val="000000"/>
                          </a:solidFill>
                          <a:latin typeface="Calibri"/>
                        </a:rPr>
                        <a:t>Review</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2400" spc="-1" strike="noStrike">
                          <a:solidFill>
                            <a:srgbClr val="000000"/>
                          </a:solidFill>
                          <a:latin typeface="Calibri"/>
                        </a:rPr>
                        <a:t>75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51440">
                <a:tc>
                  <a:txBody>
                    <a:bodyPr>
                      <a:noAutofit/>
                    </a:bodyPr>
                    <a:p>
                      <a:pPr>
                        <a:lnSpc>
                          <a:spcPct val="100000"/>
                        </a:lnSpc>
                      </a:pPr>
                      <a:r>
                        <a:rPr b="0" lang="en-US" sz="2400" spc="-1" strike="noStrike">
                          <a:solidFill>
                            <a:srgbClr val="000000"/>
                          </a:solidFill>
                          <a:latin typeface="Calibri"/>
                        </a:rPr>
                        <a:t>Break</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15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51440">
                <a:tc>
                  <a:txBody>
                    <a:bodyPr>
                      <a:noAutofit/>
                    </a:bodyPr>
                    <a:p>
                      <a:pPr>
                        <a:lnSpc>
                          <a:spcPct val="100000"/>
                        </a:lnSpc>
                      </a:pPr>
                      <a:r>
                        <a:rPr b="0" lang="en-US" sz="2400" spc="-1" strike="noStrike">
                          <a:solidFill>
                            <a:srgbClr val="000000"/>
                          </a:solidFill>
                          <a:latin typeface="Calibri"/>
                        </a:rPr>
                        <a:t>Workshop Assignment</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2400" spc="-1" strike="noStrike">
                          <a:solidFill>
                            <a:srgbClr val="000000"/>
                          </a:solidFill>
                          <a:latin typeface="Calibri"/>
                        </a:rPr>
                        <a:t>60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51440">
                <a:tc>
                  <a:txBody>
                    <a:bodyPr>
                      <a:noAutofit/>
                    </a:bodyPr>
                    <a:p>
                      <a:pPr>
                        <a:lnSpc>
                          <a:spcPct val="100000"/>
                        </a:lnSpc>
                      </a:pPr>
                      <a:r>
                        <a:rPr b="0" lang="en-US" sz="2400" spc="-1" strike="noStrike">
                          <a:solidFill>
                            <a:srgbClr val="000000"/>
                          </a:solidFill>
                          <a:latin typeface="Calibri"/>
                        </a:rPr>
                        <a:t>Check-Out (Feedback &amp; Wrap-Up)</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15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pic>
        <p:nvPicPr>
          <p:cNvPr id="92" name="Picture 6" descr="A picture containing vector graphics&#10;&#10;Description generated with very high confidence"/>
          <p:cNvPicPr/>
          <p:nvPr/>
        </p:nvPicPr>
        <p:blipFill>
          <a:blip r:embed="rId1"/>
          <a:stretch/>
        </p:blipFill>
        <p:spPr>
          <a:xfrm>
            <a:off x="78840" y="12600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93" name="CustomShape 1"/>
          <p:cNvSpPr/>
          <p:nvPr/>
        </p:nvSpPr>
        <p:spPr>
          <a:xfrm>
            <a:off x="91800" y="1645920"/>
            <a:ext cx="10514880" cy="425592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Hello everyone!</a:t>
            </a:r>
            <a:br/>
            <a:r>
              <a:rPr b="0" lang="en-US" sz="2800" spc="-1" strike="noStrike">
                <a:solidFill>
                  <a:srgbClr val="000000"/>
                </a:solidFill>
                <a:latin typeface="Calibri"/>
              </a:rPr>
              <a:t>My name is David. I am a full stack developer with 3 years of experience.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 have been working as a boot camp teacher for almost a year. This will be a my second course with Nucamp.</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 my free time I love to keep up with all of Elon musk’s companies, especially SpaceX which is my favorite company. </a:t>
            </a:r>
            <a:br/>
            <a:r>
              <a:rPr b="0" lang="en-US" sz="2800" spc="-1" strike="noStrike">
                <a:solidFill>
                  <a:srgbClr val="000000"/>
                </a:solidFill>
                <a:latin typeface="Calibri"/>
              </a:rPr>
              <a:t>I also love to learn new new things about programming and I read a ton of books!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 am exited to get to know you all, and explore Bootstrap together!</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94" name="CustomShape 2"/>
          <p:cNvSpPr/>
          <p:nvPr/>
        </p:nvSpPr>
        <p:spPr>
          <a:xfrm>
            <a:off x="1158480" y="4176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Instructor Introduction </a:t>
            </a:r>
            <a:endParaRPr b="0" lang="en-US" sz="4400" spc="-1" strike="noStrike">
              <a:latin typeface="Arial"/>
            </a:endParaRPr>
          </a:p>
        </p:txBody>
      </p:sp>
      <p:pic>
        <p:nvPicPr>
          <p:cNvPr id="95" name="Picture 6" descr="A picture containing vector graphics&#10;&#10;Description generated with very high confidence"/>
          <p:cNvPicPr/>
          <p:nvPr/>
        </p:nvPicPr>
        <p:blipFill>
          <a:blip r:embed="rId1"/>
          <a:stretch/>
        </p:blipFill>
        <p:spPr>
          <a:xfrm>
            <a:off x="78840" y="126000"/>
            <a:ext cx="1016640" cy="1096560"/>
          </a:xfrm>
          <a:prstGeom prst="rect">
            <a:avLst/>
          </a:prstGeom>
          <a:ln>
            <a:noFill/>
          </a:ln>
        </p:spPr>
      </p:pic>
      <p:pic>
        <p:nvPicPr>
          <p:cNvPr id="96" name="" descr=""/>
          <p:cNvPicPr/>
          <p:nvPr/>
        </p:nvPicPr>
        <p:blipFill>
          <a:blip r:embed="rId2"/>
          <a:stretch/>
        </p:blipFill>
        <p:spPr>
          <a:xfrm>
            <a:off x="9875520" y="114840"/>
            <a:ext cx="2102760" cy="26287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97" name="CustomShape 1"/>
          <p:cNvSpPr/>
          <p:nvPr/>
        </p:nvSpPr>
        <p:spPr>
          <a:xfrm>
            <a:off x="873000" y="149652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Take time to go around and introduce yourselves.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Share if you did or did not take the Intro course with Nucamp, and if you are enrolled in the Front End or Full Stack bootcamp.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Share one or more of the answers you gave in the Ice Breakers section from this week.</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Examples:</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What motivates you to take this course?</a:t>
            </a:r>
            <a:endParaRPr b="0" lang="en-US"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What's a fact that no one would ever guess about you?</a:t>
            </a:r>
            <a:endParaRPr b="0" lang="en-US"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What's been your least and most favorite jobs in the past? What's your dream job?</a:t>
            </a:r>
            <a:endParaRPr b="0" lang="en-US" sz="2000" spc="-1" strike="noStrike">
              <a:latin typeface="Arial"/>
            </a:endParaRPr>
          </a:p>
          <a:p>
            <a:pPr>
              <a:lnSpc>
                <a:spcPct val="90000"/>
              </a:lnSpc>
              <a:spcBef>
                <a:spcPts val="1001"/>
              </a:spcBef>
            </a:pPr>
            <a:endParaRPr b="0" lang="en-US" sz="2000" spc="-1" strike="noStrike">
              <a:latin typeface="Arial"/>
            </a:endParaRPr>
          </a:p>
        </p:txBody>
      </p:sp>
      <p:sp>
        <p:nvSpPr>
          <p:cNvPr id="98" name="CustomShape 2"/>
          <p:cNvSpPr/>
          <p:nvPr/>
        </p:nvSpPr>
        <p:spPr>
          <a:xfrm>
            <a:off x="1158480" y="41760"/>
            <a:ext cx="98085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Student Introductions &amp; Ice Breakers</a:t>
            </a:r>
            <a:endParaRPr b="0" lang="en-US" sz="4400" spc="-1" strike="noStrike">
              <a:latin typeface="Arial"/>
            </a:endParaRPr>
          </a:p>
        </p:txBody>
      </p:sp>
      <p:pic>
        <p:nvPicPr>
          <p:cNvPr id="99" name="Picture 6" descr="A picture containing vector graphics&#10;&#10;Description generated with very high confidence"/>
          <p:cNvPicPr/>
          <p:nvPr/>
        </p:nvPicPr>
        <p:blipFill>
          <a:blip r:embed="rId1"/>
          <a:stretch/>
        </p:blipFill>
        <p:spPr>
          <a:xfrm>
            <a:off x="78840" y="12600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00" name="CustomShape 1"/>
          <p:cNvSpPr/>
          <p:nvPr/>
        </p:nvSpPr>
        <p:spPr>
          <a:xfrm>
            <a:off x="1336320" y="-43560"/>
            <a:ext cx="9750240" cy="990000"/>
          </a:xfrm>
          <a:prstGeom prst="rect">
            <a:avLst/>
          </a:prstGeom>
          <a:noFill/>
          <a:ln>
            <a:noFill/>
          </a:ln>
        </p:spPr>
        <p:style>
          <a:lnRef idx="0"/>
          <a:fillRef idx="0"/>
          <a:effectRef idx="0"/>
          <a:fontRef idx="minor"/>
        </p:style>
        <p:txBody>
          <a:bodyPr lIns="122040" rIns="122040" tIns="60840" bIns="60840" anchor="b">
            <a:normAutofit/>
          </a:bodyPr>
          <a:p>
            <a:pPr>
              <a:lnSpc>
                <a:spcPct val="100000"/>
              </a:lnSpc>
            </a:pPr>
            <a:r>
              <a:rPr b="0" lang="en-US" sz="3600" spc="-1" strike="noStrike">
                <a:solidFill>
                  <a:srgbClr val="000000"/>
                </a:solidFill>
                <a:latin typeface="Calibri"/>
                <a:ea typeface="DejaVu Sans"/>
              </a:rPr>
              <a:t>Your Learning Experience for this Bootcamp</a:t>
            </a:r>
            <a:endParaRPr b="0" lang="en-US" sz="3600" spc="-1" strike="noStrike">
              <a:latin typeface="Arial"/>
            </a:endParaRPr>
          </a:p>
        </p:txBody>
      </p:sp>
      <p:sp>
        <p:nvSpPr>
          <p:cNvPr id="101" name="CustomShape 2"/>
          <p:cNvSpPr/>
          <p:nvPr/>
        </p:nvSpPr>
        <p:spPr>
          <a:xfrm>
            <a:off x="725400" y="1409040"/>
            <a:ext cx="5180760" cy="3828960"/>
          </a:xfrm>
          <a:prstGeom prst="rect">
            <a:avLst/>
          </a:prstGeom>
          <a:solidFill>
            <a:srgbClr val="ffffff"/>
          </a:solidFill>
          <a:ln w="25560">
            <a:noFill/>
          </a:ln>
        </p:spPr>
        <p:style>
          <a:lnRef idx="0"/>
          <a:fillRef idx="0"/>
          <a:effectRef idx="0"/>
          <a:fontRef idx="minor"/>
        </p:style>
        <p:txBody>
          <a:bodyPr lIns="122040" rIns="122040" tIns="60840" bIns="60840">
            <a:normAutofit fontScale="74000"/>
          </a:bodyPr>
          <a:p>
            <a:pPr marL="304200" indent="-303480">
              <a:lnSpc>
                <a:spcPct val="90000"/>
              </a:lnSpc>
              <a:spcBef>
                <a:spcPts val="1800"/>
              </a:spcBef>
              <a:buClr>
                <a:srgbClr val="2f5597"/>
              </a:buClr>
              <a:buFont typeface="Arial"/>
              <a:buChar char="•"/>
            </a:pPr>
            <a:r>
              <a:rPr b="0" lang="en-US" sz="2800" spc="-1" strike="noStrike">
                <a:solidFill>
                  <a:srgbClr val="000000"/>
                </a:solidFill>
                <a:latin typeface="Calibri"/>
                <a:ea typeface="DejaVu Sans"/>
              </a:rPr>
              <a:t>Next week's content is unlocked at the end of the week (Fridays)</a:t>
            </a:r>
            <a:endParaRPr b="0" lang="en-US" sz="2800" spc="-1" strike="noStrike">
              <a:latin typeface="Arial"/>
            </a:endParaRPr>
          </a:p>
          <a:p>
            <a:pPr marL="304200" indent="-303480">
              <a:lnSpc>
                <a:spcPct val="90000"/>
              </a:lnSpc>
              <a:spcBef>
                <a:spcPts val="1800"/>
              </a:spcBef>
              <a:buClr>
                <a:srgbClr val="2f5597"/>
              </a:buClr>
              <a:buFont typeface="Arial"/>
              <a:buChar char="•"/>
            </a:pPr>
            <a:r>
              <a:rPr b="0" lang="en-US" sz="2800" spc="-1" strike="noStrike">
                <a:solidFill>
                  <a:srgbClr val="000000"/>
                </a:solidFill>
                <a:latin typeface="Calibri"/>
                <a:ea typeface="DejaVu Sans"/>
              </a:rPr>
              <a:t>Daily tasks </a:t>
            </a:r>
            <a:r>
              <a:rPr b="1" lang="en-US" sz="2800" spc="-1" strike="noStrike">
                <a:solidFill>
                  <a:srgbClr val="000000"/>
                </a:solidFill>
                <a:latin typeface="Calibri"/>
                <a:ea typeface="DejaVu Sans"/>
              </a:rPr>
              <a:t>every day (2+ hours)</a:t>
            </a:r>
            <a:r>
              <a:rPr b="0" lang="en-US" sz="2800" spc="-1" strike="noStrike">
                <a:solidFill>
                  <a:srgbClr val="000000"/>
                </a:solidFill>
                <a:latin typeface="Calibri"/>
                <a:ea typeface="DejaVu Sans"/>
              </a:rPr>
              <a:t>:</a:t>
            </a:r>
            <a:endParaRPr b="0" lang="en-US" sz="2800" spc="-1" strike="noStrike">
              <a:latin typeface="Arial"/>
            </a:endParaRPr>
          </a:p>
          <a:p>
            <a:pPr lvl="1" marL="755640" indent="-303480">
              <a:lnSpc>
                <a:spcPct val="90000"/>
              </a:lnSpc>
              <a:spcBef>
                <a:spcPts val="1199"/>
              </a:spcBef>
              <a:buClr>
                <a:srgbClr val="2f5597"/>
              </a:buClr>
              <a:buFont typeface="Arial"/>
              <a:buChar char="–"/>
            </a:pPr>
            <a:r>
              <a:rPr b="0" lang="en-US" sz="2400" spc="-1" strike="noStrike">
                <a:solidFill>
                  <a:srgbClr val="000000"/>
                </a:solidFill>
                <a:latin typeface="Calibri"/>
                <a:ea typeface="DejaVu Sans"/>
              </a:rPr>
              <a:t>View videos and follow along with the exercises</a:t>
            </a:r>
            <a:endParaRPr b="0" lang="en-US" sz="2400" spc="-1" strike="noStrike">
              <a:latin typeface="Arial"/>
            </a:endParaRPr>
          </a:p>
          <a:p>
            <a:pPr lvl="1" marL="755640" indent="-303480">
              <a:lnSpc>
                <a:spcPct val="90000"/>
              </a:lnSpc>
              <a:spcBef>
                <a:spcPts val="1199"/>
              </a:spcBef>
              <a:buClr>
                <a:srgbClr val="2f5597"/>
              </a:buClr>
              <a:buFont typeface="Arial"/>
              <a:buChar char="–"/>
            </a:pPr>
            <a:r>
              <a:rPr b="0" lang="en-US" sz="2400" spc="-1" strike="noStrike">
                <a:solidFill>
                  <a:srgbClr val="000000"/>
                </a:solidFill>
                <a:latin typeface="Calibri"/>
                <a:ea typeface="DejaVu Sans"/>
              </a:rPr>
              <a:t>Any Code Challenges and Quiz toward end of week</a:t>
            </a:r>
            <a:endParaRPr b="0" lang="en-US" sz="2400" spc="-1" strike="noStrike">
              <a:latin typeface="Arial"/>
            </a:endParaRPr>
          </a:p>
          <a:p>
            <a:pPr lvl="1" marL="755640" indent="-303480">
              <a:lnSpc>
                <a:spcPct val="90000"/>
              </a:lnSpc>
              <a:spcBef>
                <a:spcPts val="1199"/>
              </a:spcBef>
              <a:buClr>
                <a:srgbClr val="2f5597"/>
              </a:buClr>
              <a:buFont typeface="Arial"/>
              <a:buChar char="–"/>
            </a:pPr>
            <a:r>
              <a:rPr b="0" lang="en-US" sz="2400" spc="-1" strike="noStrike">
                <a:solidFill>
                  <a:srgbClr val="000000"/>
                </a:solidFill>
                <a:latin typeface="Calibri"/>
                <a:ea typeface="DejaVu Sans"/>
              </a:rPr>
              <a:t>Additional exploration</a:t>
            </a:r>
            <a:endParaRPr b="0" lang="en-US" sz="2400" spc="-1" strike="noStrike">
              <a:latin typeface="Arial"/>
            </a:endParaRPr>
          </a:p>
          <a:p>
            <a:pPr lvl="1" marL="755640" indent="-303480">
              <a:lnSpc>
                <a:spcPct val="90000"/>
              </a:lnSpc>
              <a:spcBef>
                <a:spcPts val="1199"/>
              </a:spcBef>
              <a:buClr>
                <a:srgbClr val="2f5597"/>
              </a:buClr>
              <a:buFont typeface="Arial"/>
              <a:buChar char="–"/>
            </a:pPr>
            <a:r>
              <a:rPr b="0" lang="en-US" sz="2400" spc="-1" strike="noStrike">
                <a:solidFill>
                  <a:srgbClr val="000000"/>
                </a:solidFill>
                <a:latin typeface="Calibri"/>
                <a:ea typeface="DejaVu Sans"/>
              </a:rPr>
              <a:t>Prepare for workshop assignment</a:t>
            </a:r>
            <a:endParaRPr b="0" lang="en-US" sz="2400" spc="-1" strike="noStrike">
              <a:latin typeface="Arial"/>
            </a:endParaRPr>
          </a:p>
          <a:p>
            <a:pPr lvl="1" marL="755640" indent="-303480">
              <a:lnSpc>
                <a:spcPct val="90000"/>
              </a:lnSpc>
              <a:spcBef>
                <a:spcPts val="1199"/>
              </a:spcBef>
              <a:buClr>
                <a:srgbClr val="2f5597"/>
              </a:buClr>
              <a:buFont typeface="Arial"/>
              <a:buChar char="–"/>
            </a:pPr>
            <a:r>
              <a:rPr b="0" lang="en-US" sz="2400" spc="-1" strike="noStrike">
                <a:solidFill>
                  <a:srgbClr val="000000"/>
                </a:solidFill>
                <a:latin typeface="Calibri"/>
                <a:ea typeface="DejaVu Sans"/>
              </a:rPr>
              <a:t>Help other classmates via class forums or Slack</a:t>
            </a:r>
            <a:endParaRPr b="0" lang="en-US" sz="2400" spc="-1" strike="noStrike">
              <a:latin typeface="Arial"/>
            </a:endParaRPr>
          </a:p>
          <a:p>
            <a:pPr>
              <a:lnSpc>
                <a:spcPct val="90000"/>
              </a:lnSpc>
              <a:spcBef>
                <a:spcPts val="1800"/>
              </a:spcBef>
            </a:pPr>
            <a:endParaRPr b="0" lang="en-US" sz="2400" spc="-1" strike="noStrike">
              <a:latin typeface="Arial"/>
            </a:endParaRPr>
          </a:p>
        </p:txBody>
      </p:sp>
      <p:sp>
        <p:nvSpPr>
          <p:cNvPr id="102" name="CustomShape 3"/>
          <p:cNvSpPr/>
          <p:nvPr/>
        </p:nvSpPr>
        <p:spPr>
          <a:xfrm>
            <a:off x="2274840" y="5757480"/>
            <a:ext cx="7466760" cy="821520"/>
          </a:xfrm>
          <a:prstGeom prst="rect">
            <a:avLst/>
          </a:prstGeom>
          <a:solidFill>
            <a:srgbClr val="4472c4"/>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spAutoFit/>
          </a:bodyPr>
          <a:p>
            <a:pPr algn="ctr">
              <a:lnSpc>
                <a:spcPct val="100000"/>
              </a:lnSpc>
            </a:pPr>
            <a:r>
              <a:rPr b="0" lang="en-US" sz="2400" spc="-1" strike="noStrike">
                <a:solidFill>
                  <a:srgbClr val="ffffff"/>
                </a:solidFill>
                <a:latin typeface="Calibri"/>
                <a:ea typeface="DejaVu Sans"/>
              </a:rPr>
              <a:t>PRINT AND BRING A COPY OF THE ASSIGNMENT INSTRUCTIONS TO THE WORKSHOP</a:t>
            </a:r>
            <a:endParaRPr b="0" lang="en-US" sz="2400" spc="-1" strike="noStrike">
              <a:latin typeface="Arial"/>
            </a:endParaRPr>
          </a:p>
        </p:txBody>
      </p:sp>
      <p:sp>
        <p:nvSpPr>
          <p:cNvPr id="103" name="CustomShape 4"/>
          <p:cNvSpPr/>
          <p:nvPr/>
        </p:nvSpPr>
        <p:spPr>
          <a:xfrm>
            <a:off x="6008760" y="1698120"/>
            <a:ext cx="6092280" cy="1187280"/>
          </a:xfrm>
          <a:prstGeom prst="rect">
            <a:avLst/>
          </a:prstGeom>
          <a:noFill/>
          <a:ln>
            <a:noFill/>
          </a:ln>
        </p:spPr>
        <p:style>
          <a:lnRef idx="0"/>
          <a:fillRef idx="0"/>
          <a:effectRef idx="0"/>
          <a:fontRef idx="minor"/>
        </p:style>
        <p:txBody>
          <a:bodyPr lIns="90000" rIns="90000" tIns="45000" bIns="45000">
            <a:spAutoFit/>
          </a:bodyPr>
          <a:p>
            <a:pPr marL="343080" indent="-342360">
              <a:lnSpc>
                <a:spcPct val="100000"/>
              </a:lnSpc>
              <a:buClr>
                <a:srgbClr val="000000"/>
              </a:buClr>
              <a:buFont typeface="Arial"/>
              <a:buChar char="•"/>
            </a:pPr>
            <a:r>
              <a:rPr b="1" lang="en-US" sz="2400" spc="-1" strike="noStrike">
                <a:solidFill>
                  <a:srgbClr val="000000"/>
                </a:solidFill>
                <a:latin typeface="Calibri"/>
                <a:ea typeface="DejaVu Sans"/>
              </a:rPr>
              <a:t>4-hour workshop every weekend</a:t>
            </a:r>
            <a:endParaRPr b="0" lang="en-US" sz="2400" spc="-1" strike="noStrike">
              <a:latin typeface="Arial"/>
            </a:endParaRPr>
          </a:p>
          <a:p>
            <a:pPr lvl="1" marL="1066320" indent="-456480">
              <a:lnSpc>
                <a:spcPct val="100000"/>
              </a:lnSpc>
              <a:buClr>
                <a:srgbClr val="000000"/>
              </a:buClr>
              <a:buFont typeface="StarSymbol"/>
              <a:buAutoNum type="arabicPeriod"/>
            </a:pPr>
            <a:r>
              <a:rPr b="0" lang="en-US" sz="2400" spc="-1" strike="noStrike">
                <a:solidFill>
                  <a:srgbClr val="000000"/>
                </a:solidFill>
                <a:latin typeface="Calibri"/>
                <a:ea typeface="DejaVu Sans"/>
              </a:rPr>
              <a:t>Read the assignment instructions, </a:t>
            </a:r>
            <a:endParaRPr b="0" lang="en-US" sz="2400" spc="-1" strike="noStrike">
              <a:latin typeface="Arial"/>
            </a:endParaRPr>
          </a:p>
          <a:p>
            <a:pPr lvl="1" marL="1066320" indent="-456480">
              <a:lnSpc>
                <a:spcPct val="100000"/>
              </a:lnSpc>
              <a:buClr>
                <a:srgbClr val="000000"/>
              </a:buClr>
              <a:buFont typeface="StarSymbol"/>
              <a:buAutoNum type="arabicPeriod"/>
            </a:pPr>
            <a:r>
              <a:rPr b="0" lang="en-US" sz="2400" spc="-1" strike="noStrike">
                <a:solidFill>
                  <a:srgbClr val="000000"/>
                </a:solidFill>
                <a:latin typeface="Calibri"/>
                <a:ea typeface="DejaVu Sans"/>
              </a:rPr>
              <a:t>Bring your laptop</a:t>
            </a:r>
            <a:endParaRPr b="0" lang="en-US" sz="2400" spc="-1" strike="noStrike">
              <a:latin typeface="Arial"/>
            </a:endParaRPr>
          </a:p>
        </p:txBody>
      </p:sp>
      <p:sp>
        <p:nvSpPr>
          <p:cNvPr id="104" name="CustomShape 5"/>
          <p:cNvSpPr/>
          <p:nvPr/>
        </p:nvSpPr>
        <p:spPr>
          <a:xfrm>
            <a:off x="6009120" y="2668680"/>
            <a:ext cx="5180760" cy="3154680"/>
          </a:xfrm>
          <a:prstGeom prst="irregularSeal1">
            <a:avLst/>
          </a:prstGeom>
          <a:solidFill>
            <a:srgbClr val="5b9bd5"/>
          </a:solidFill>
          <a:ln w="25560">
            <a:solidFill>
              <a:srgbClr val="325490"/>
            </a:solidFill>
            <a:round/>
          </a:ln>
        </p:spPr>
        <p:style>
          <a:lnRef idx="0"/>
          <a:fillRef idx="0"/>
          <a:effectRef idx="0"/>
          <a:fontRef idx="minor"/>
        </p:style>
        <p:txBody>
          <a:bodyPr lIns="90000" rIns="90000" tIns="45000" bIns="45000" anchor="ctr">
            <a:noAutofit/>
          </a:bodyPr>
          <a:p>
            <a:pPr algn="ctr">
              <a:lnSpc>
                <a:spcPct val="100000"/>
              </a:lnSpc>
            </a:pPr>
            <a:r>
              <a:rPr b="1" lang="en-US" sz="3200" spc="-1" strike="noStrike">
                <a:solidFill>
                  <a:srgbClr val="7030a0"/>
                </a:solidFill>
                <a:latin typeface="Calibri"/>
                <a:ea typeface="DejaVu Sans"/>
              </a:rPr>
              <a:t>IT WILL BE HARD</a:t>
            </a:r>
            <a:endParaRPr b="0" lang="en-US" sz="3200" spc="-1" strike="noStrike">
              <a:latin typeface="Arial"/>
            </a:endParaRPr>
          </a:p>
          <a:p>
            <a:pPr algn="ctr">
              <a:lnSpc>
                <a:spcPct val="100000"/>
              </a:lnSpc>
            </a:pPr>
            <a:r>
              <a:rPr b="1" lang="en-US" sz="3200" spc="-1" strike="noStrike">
                <a:solidFill>
                  <a:srgbClr val="7030a0"/>
                </a:solidFill>
                <a:latin typeface="Calibri"/>
                <a:ea typeface="DejaVu Sans"/>
              </a:rPr>
              <a:t>IT WILL IMPACT YOUR ROUTINE</a:t>
            </a:r>
            <a:endParaRPr b="0" lang="en-US" sz="3200" spc="-1" strike="noStrike">
              <a:latin typeface="Arial"/>
            </a:endParaRPr>
          </a:p>
        </p:txBody>
      </p:sp>
      <p:pic>
        <p:nvPicPr>
          <p:cNvPr id="105" name="Picture 6" descr="A picture containing vector graphics&#10;&#10;Description generated with very high confidence"/>
          <p:cNvPicPr/>
          <p:nvPr/>
        </p:nvPicPr>
        <p:blipFill>
          <a:blip r:embed="rId1"/>
          <a:stretch/>
        </p:blipFill>
        <p:spPr>
          <a:xfrm>
            <a:off x="78840" y="12600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06" name="CustomShape 1"/>
          <p:cNvSpPr/>
          <p:nvPr/>
        </p:nvSpPr>
        <p:spPr>
          <a:xfrm>
            <a:off x="1223640" y="180360"/>
            <a:ext cx="9750240" cy="990000"/>
          </a:xfrm>
          <a:prstGeom prst="rect">
            <a:avLst/>
          </a:prstGeom>
          <a:noFill/>
          <a:ln>
            <a:noFill/>
          </a:ln>
        </p:spPr>
        <p:style>
          <a:lnRef idx="0"/>
          <a:fillRef idx="0"/>
          <a:effectRef idx="0"/>
          <a:fontRef idx="minor"/>
        </p:style>
        <p:txBody>
          <a:bodyPr lIns="122040" rIns="122040" tIns="60840" bIns="60840" anchor="b">
            <a:normAutofit/>
          </a:bodyPr>
          <a:p>
            <a:pPr>
              <a:lnSpc>
                <a:spcPct val="100000"/>
              </a:lnSpc>
            </a:pPr>
            <a:r>
              <a:rPr b="0" lang="en-US" sz="4400" spc="-1" strike="noStrike">
                <a:solidFill>
                  <a:srgbClr val="000000"/>
                </a:solidFill>
                <a:latin typeface="Calibri"/>
                <a:ea typeface="DejaVu Sans"/>
              </a:rPr>
              <a:t>The 20 minutes rule</a:t>
            </a:r>
            <a:endParaRPr b="0" lang="en-US" sz="4400" spc="-1" strike="noStrike">
              <a:latin typeface="Arial"/>
            </a:endParaRPr>
          </a:p>
        </p:txBody>
      </p:sp>
      <p:sp>
        <p:nvSpPr>
          <p:cNvPr id="107" name="CustomShape 2"/>
          <p:cNvSpPr/>
          <p:nvPr/>
        </p:nvSpPr>
        <p:spPr>
          <a:xfrm>
            <a:off x="664560" y="1192320"/>
            <a:ext cx="8251200" cy="4126320"/>
          </a:xfrm>
          <a:prstGeom prst="rect">
            <a:avLst/>
          </a:prstGeom>
          <a:noFill/>
          <a:ln>
            <a:noFill/>
          </a:ln>
        </p:spPr>
        <p:style>
          <a:lnRef idx="0"/>
          <a:fillRef idx="0"/>
          <a:effectRef idx="0"/>
          <a:fontRef idx="minor"/>
        </p:style>
        <p:txBody>
          <a:bodyPr lIns="122040" rIns="122040" tIns="60840" bIns="60840">
            <a:noAutofit/>
          </a:bodyPr>
          <a:p>
            <a:pPr marL="304200" indent="-303480">
              <a:lnSpc>
                <a:spcPct val="100000"/>
              </a:lnSpc>
            </a:pPr>
            <a:r>
              <a:rPr b="0" lang="en-US" sz="2350" spc="-1" strike="noStrike">
                <a:solidFill>
                  <a:srgbClr val="000000"/>
                </a:solidFill>
                <a:latin typeface="Calibri"/>
                <a:ea typeface="DejaVu Sans"/>
              </a:rPr>
              <a:t>If you ask for help too soon:</a:t>
            </a:r>
            <a:endParaRPr b="0" lang="en-US" sz="2350" spc="-1" strike="noStrike">
              <a:latin typeface="Arial"/>
            </a:endParaRPr>
          </a:p>
          <a:p>
            <a:pPr marL="755640" indent="-303480">
              <a:lnSpc>
                <a:spcPct val="100000"/>
              </a:lnSpc>
            </a:pPr>
            <a:r>
              <a:rPr b="0" lang="en-US" sz="1950" spc="-1" strike="noStrike">
                <a:solidFill>
                  <a:srgbClr val="000000"/>
                </a:solidFill>
                <a:latin typeface="Calibri"/>
                <a:ea typeface="DejaVu Sans"/>
              </a:rPr>
              <a:t>You will not learn how to tackle problems or remove obstacles, which is core to coding.</a:t>
            </a:r>
            <a:endParaRPr b="0" lang="en-US" sz="1950" spc="-1" strike="noStrike">
              <a:latin typeface="Arial"/>
            </a:endParaRPr>
          </a:p>
          <a:p>
            <a:pPr marL="755640" indent="-303480">
              <a:lnSpc>
                <a:spcPct val="100000"/>
              </a:lnSpc>
            </a:pPr>
            <a:r>
              <a:rPr b="0" lang="en-US" sz="1950" spc="-1" strike="noStrike">
                <a:solidFill>
                  <a:srgbClr val="000000"/>
                </a:solidFill>
                <a:latin typeface="Calibri"/>
                <a:ea typeface="DejaVu Sans"/>
              </a:rPr>
              <a:t>You will likely not remember the process or path that resolved the issue, which is more important than the solution.</a:t>
            </a:r>
            <a:endParaRPr b="0" lang="en-US" sz="1950" spc="-1" strike="noStrike">
              <a:latin typeface="Arial"/>
            </a:endParaRPr>
          </a:p>
          <a:p>
            <a:pPr marL="304200" indent="-303480">
              <a:lnSpc>
                <a:spcPct val="100000"/>
              </a:lnSpc>
            </a:pPr>
            <a:r>
              <a:rPr b="0" lang="en-US" sz="2350" spc="-1" strike="noStrike">
                <a:solidFill>
                  <a:srgbClr val="000000"/>
                </a:solidFill>
                <a:latin typeface="Calibri"/>
                <a:ea typeface="DejaVu Sans"/>
              </a:rPr>
              <a:t>If you ask for help too late:</a:t>
            </a:r>
            <a:endParaRPr b="0" lang="en-US" sz="2350" spc="-1" strike="noStrike">
              <a:latin typeface="Arial"/>
            </a:endParaRPr>
          </a:p>
          <a:p>
            <a:pPr marL="755640" indent="-303480">
              <a:lnSpc>
                <a:spcPct val="100000"/>
              </a:lnSpc>
            </a:pPr>
            <a:r>
              <a:rPr b="0" lang="en-US" sz="1950" spc="-1" strike="noStrike">
                <a:solidFill>
                  <a:srgbClr val="000000"/>
                </a:solidFill>
                <a:latin typeface="Calibri"/>
                <a:ea typeface="DejaVu Sans"/>
              </a:rPr>
              <a:t>You will get frustrated and tired.</a:t>
            </a:r>
            <a:endParaRPr b="0" lang="en-US" sz="1950" spc="-1" strike="noStrike">
              <a:latin typeface="Arial"/>
            </a:endParaRPr>
          </a:p>
          <a:p>
            <a:pPr marL="755640" indent="-303480">
              <a:lnSpc>
                <a:spcPct val="100000"/>
              </a:lnSpc>
            </a:pPr>
            <a:r>
              <a:rPr b="0" lang="en-US" sz="1950" spc="-1" strike="noStrike">
                <a:solidFill>
                  <a:srgbClr val="000000"/>
                </a:solidFill>
                <a:latin typeface="Calibri"/>
                <a:ea typeface="DejaVu Sans"/>
              </a:rPr>
              <a:t>You will miss an opportunity to go deeper on the same topic (time is limited).</a:t>
            </a:r>
            <a:endParaRPr b="0" lang="en-US" sz="1950" spc="-1" strike="noStrike">
              <a:latin typeface="Arial"/>
            </a:endParaRPr>
          </a:p>
          <a:p>
            <a:pPr marL="304200" indent="-303480">
              <a:lnSpc>
                <a:spcPct val="100000"/>
              </a:lnSpc>
            </a:pPr>
            <a:r>
              <a:rPr b="1" lang="en-US" sz="2350" spc="-1" strike="noStrike">
                <a:solidFill>
                  <a:srgbClr val="000000"/>
                </a:solidFill>
                <a:latin typeface="Calibri"/>
                <a:ea typeface="DejaVu Sans"/>
              </a:rPr>
              <a:t>10 minutes rule during workshops</a:t>
            </a:r>
            <a:endParaRPr b="0" lang="en-US" sz="2350" spc="-1" strike="noStrike">
              <a:latin typeface="Arial"/>
            </a:endParaRPr>
          </a:p>
          <a:p>
            <a:pPr marL="755640" indent="-303480">
              <a:lnSpc>
                <a:spcPct val="100000"/>
              </a:lnSpc>
            </a:pPr>
            <a:r>
              <a:rPr b="0" lang="en-US" sz="1950" spc="-1" strike="noStrike">
                <a:solidFill>
                  <a:srgbClr val="000000"/>
                </a:solidFill>
                <a:latin typeface="Calibri"/>
                <a:ea typeface="DejaVu Sans"/>
              </a:rPr>
              <a:t>During the week, go by the 20 minutes rule. </a:t>
            </a:r>
            <a:endParaRPr b="0" lang="en-US" sz="1950" spc="-1" strike="noStrike">
              <a:latin typeface="Arial"/>
            </a:endParaRPr>
          </a:p>
          <a:p>
            <a:pPr marL="755640" indent="-303480">
              <a:lnSpc>
                <a:spcPct val="100000"/>
              </a:lnSpc>
            </a:pPr>
            <a:r>
              <a:rPr b="0" lang="en-US" sz="1950" spc="-1" strike="noStrike">
                <a:solidFill>
                  <a:srgbClr val="000000"/>
                </a:solidFill>
                <a:latin typeface="Calibri"/>
                <a:ea typeface="DejaVu Sans"/>
              </a:rPr>
              <a:t>During workshops, go by a 10 minutes rule – try to solve the issue yourself (or with your classmate, if working together)  for 10 minutes before asking your instructor for help.</a:t>
            </a:r>
            <a:endParaRPr b="0" lang="en-US" sz="1950" spc="-1" strike="noStrike">
              <a:latin typeface="Arial"/>
            </a:endParaRPr>
          </a:p>
          <a:p>
            <a:pPr marL="755640" indent="-303480">
              <a:lnSpc>
                <a:spcPct val="100000"/>
              </a:lnSpc>
            </a:pPr>
            <a:endParaRPr b="0" lang="en-US" sz="1950" spc="-1" strike="noStrike">
              <a:latin typeface="Arial"/>
            </a:endParaRPr>
          </a:p>
        </p:txBody>
      </p:sp>
      <p:pic>
        <p:nvPicPr>
          <p:cNvPr id="108" name="Picture 5" descr="A group of people sitting at a table&#10;&#10;Description generated with very high confidence"/>
          <p:cNvPicPr/>
          <p:nvPr/>
        </p:nvPicPr>
        <p:blipFill>
          <a:blip r:embed="rId1"/>
          <a:stretch/>
        </p:blipFill>
        <p:spPr>
          <a:xfrm>
            <a:off x="8849160" y="646920"/>
            <a:ext cx="3003480" cy="4170600"/>
          </a:xfrm>
          <a:prstGeom prst="rect">
            <a:avLst/>
          </a:prstGeom>
          <a:ln>
            <a:noFill/>
          </a:ln>
        </p:spPr>
      </p:pic>
      <p:sp>
        <p:nvSpPr>
          <p:cNvPr id="109" name="CustomShape 3"/>
          <p:cNvSpPr/>
          <p:nvPr/>
        </p:nvSpPr>
        <p:spPr>
          <a:xfrm>
            <a:off x="1105920" y="6021000"/>
            <a:ext cx="6985800" cy="760320"/>
          </a:xfrm>
          <a:prstGeom prst="rect">
            <a:avLst/>
          </a:prstGeom>
          <a:solidFill>
            <a:srgbClr val="7030a0"/>
          </a:solidFill>
          <a:ln w="25560">
            <a:solidFill>
              <a:srgbClr val="af5c24"/>
            </a:solidFill>
            <a:round/>
          </a:ln>
        </p:spPr>
        <p:style>
          <a:lnRef idx="0"/>
          <a:fillRef idx="0"/>
          <a:effectRef idx="0"/>
          <a:fontRef idx="minor"/>
        </p:style>
        <p:txBody>
          <a:bodyPr wrap="none" lIns="90000" rIns="90000" tIns="45000" bIns="45000">
            <a:spAutoFit/>
          </a:bodyPr>
          <a:p>
            <a:pPr>
              <a:lnSpc>
                <a:spcPct val="100000"/>
              </a:lnSpc>
            </a:pPr>
            <a:r>
              <a:rPr b="0" lang="en-US" sz="4400" spc="-1" strike="noStrike">
                <a:solidFill>
                  <a:srgbClr val="ffffff"/>
                </a:solidFill>
                <a:latin typeface="Calibri"/>
                <a:ea typeface="DejaVu Sans"/>
              </a:rPr>
              <a:t>20 minutes, then ask for help!</a:t>
            </a:r>
            <a:endParaRPr b="0" lang="en-US" sz="4400" spc="-1" strike="noStrike">
              <a:latin typeface="Arial"/>
            </a:endParaRPr>
          </a:p>
        </p:txBody>
      </p:sp>
      <p:pic>
        <p:nvPicPr>
          <p:cNvPr id="110" name="Picture 6" descr="A picture containing vector graphics&#10;&#10;Description generated with very high confidence"/>
          <p:cNvPicPr/>
          <p:nvPr/>
        </p:nvPicPr>
        <p:blipFill>
          <a:blip r:embed="rId2"/>
          <a:stretch/>
        </p:blipFill>
        <p:spPr>
          <a:xfrm>
            <a:off x="78840" y="126000"/>
            <a:ext cx="1016640" cy="10965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387</TotalTime>
  <Application>LibreOffice/6.3.1.2$Windows_X86_64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dc:creator/>
  <dc:description/>
  <dc:language>en-US</dc:language>
  <cp:lastModifiedBy/>
  <dcterms:modified xsi:type="dcterms:W3CDTF">2020-07-24T17:01:00Z</dcterms:modified>
  <cp:revision>91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lianceAssetId">
    <vt:lpwstr/>
  </property>
  <property fmtid="{D5CDD505-2E9C-101B-9397-08002B2CF9AE}" pid="4" name="ContentTypeId">
    <vt:lpwstr>0x010100E5B518C2C025244AAA92C8D1EA47F712</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Notes">
    <vt:i4>0</vt:i4>
  </property>
  <property fmtid="{D5CDD505-2E9C-101B-9397-08002B2CF9AE}" pid="9" name="Order">
    <vt:i4>322100</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37</vt:i4>
  </property>
  <property fmtid="{D5CDD505-2E9C-101B-9397-08002B2CF9AE}" pid="14" name="TemplateUrl">
    <vt:lpwstr/>
  </property>
  <property fmtid="{D5CDD505-2E9C-101B-9397-08002B2CF9AE}" pid="15" name="_SharedFileIndex">
    <vt:lpwstr/>
  </property>
  <property fmtid="{D5CDD505-2E9C-101B-9397-08002B2CF9AE}" pid="16" name="_SourceUrl">
    <vt:lpwstr/>
  </property>
  <property fmtid="{D5CDD505-2E9C-101B-9397-08002B2CF9AE}" pid="17" name="xd_ProgID">
    <vt:lpwstr/>
  </property>
  <property fmtid="{D5CDD505-2E9C-101B-9397-08002B2CF9AE}" pid="18" name="xd_Signature">
    <vt:bool>0</vt:bool>
  </property>
</Properties>
</file>