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9.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743120"/>
            <a:ext cx="914292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743120"/>
            <a:ext cx="914292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743120"/>
            <a:ext cx="9142920" cy="11451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743120"/>
            <a:ext cx="914292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ded"/>
        </a:solidFill>
      </p:bgPr>
    </p:bg>
    <p:spTree>
      <p:nvGrpSpPr>
        <p:cNvPr id="1" name=""/>
        <p:cNvGrpSpPr/>
        <p:nvPr/>
      </p:nvGrpSpPr>
      <p:grpSpPr>
        <a:xfrm>
          <a:off x="0" y="0"/>
          <a:ext cx="0" cy="0"/>
          <a:chOff x="0" y="0"/>
          <a:chExt cx="0" cy="0"/>
        </a:xfrm>
      </p:grpSpPr>
      <p:sp>
        <p:nvSpPr>
          <p:cNvPr id="76" name="CustomShape 1"/>
          <p:cNvSpPr/>
          <p:nvPr/>
        </p:nvSpPr>
        <p:spPr>
          <a:xfrm>
            <a:off x="-483120" y="1131480"/>
            <a:ext cx="9142920" cy="11970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Bootstrap: Week 3</a:t>
            </a:r>
            <a:endParaRPr b="0" lang="en-US" sz="6000" spc="-1" strike="noStrike">
              <a:latin typeface="Arial"/>
            </a:endParaRPr>
          </a:p>
        </p:txBody>
      </p:sp>
      <p:sp>
        <p:nvSpPr>
          <p:cNvPr id="77" name="CustomShape 2"/>
          <p:cNvSpPr/>
          <p:nvPr/>
        </p:nvSpPr>
        <p:spPr>
          <a:xfrm>
            <a:off x="-223200" y="2552040"/>
            <a:ext cx="9142920" cy="165456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4000" spc="-1" strike="noStrike">
                <a:solidFill>
                  <a:srgbClr val="000000"/>
                </a:solidFill>
                <a:latin typeface="Calibri"/>
                <a:ea typeface="DejaVu Sans"/>
              </a:rPr>
              <a:t>Workshop Presentation</a:t>
            </a:r>
            <a:endParaRPr b="0" lang="en-US" sz="4000" spc="-1" strike="noStrike">
              <a:latin typeface="Arial"/>
            </a:endParaRPr>
          </a:p>
        </p:txBody>
      </p:sp>
      <p:pic>
        <p:nvPicPr>
          <p:cNvPr id="78" name="Picture 4" descr="A close up of a logo&#10;&#10;Description generated with very high confidence"/>
          <p:cNvPicPr/>
          <p:nvPr/>
        </p:nvPicPr>
        <p:blipFill>
          <a:blip r:embed="rId1"/>
          <a:stretch/>
        </p:blipFill>
        <p:spPr>
          <a:xfrm>
            <a:off x="2401200" y="3291480"/>
            <a:ext cx="7146720" cy="2364840"/>
          </a:xfrm>
          <a:prstGeom prst="rect">
            <a:avLst/>
          </a:prstGeom>
          <a:ln>
            <a:noFill/>
          </a:ln>
        </p:spPr>
      </p:pic>
      <p:pic>
        <p:nvPicPr>
          <p:cNvPr id="79" name="Picture 12" descr="A picture containing clipart&#10;&#10;Description generated with very high confidence"/>
          <p:cNvPicPr/>
          <p:nvPr/>
        </p:nvPicPr>
        <p:blipFill>
          <a:blip r:embed="rId2"/>
          <a:stretch/>
        </p:blipFill>
        <p:spPr>
          <a:xfrm>
            <a:off x="7623720" y="1555200"/>
            <a:ext cx="2742120" cy="1535040"/>
          </a:xfrm>
          <a:prstGeom prst="rect">
            <a:avLst/>
          </a:prstGeom>
          <a:ln w="38160">
            <a:solidFill>
              <a:srgbClr val="000000"/>
            </a:solidFill>
            <a:miter/>
          </a:ln>
          <a:effectLst>
            <a:outerShdw dir="2700000" dist="37674">
              <a:srgbClr val="000000">
                <a:alpha val="43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Calibri"/>
              </a:rPr>
              <a:t>Review Modals</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Calibri"/>
              </a:rPr>
              <a:t>Modals are complex, its best to paste the code directly from the bootstrap website and then change it to suite your needs.</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Calibri"/>
              </a:rPr>
              <a:t>To create a modal that looks right, and functions well... You need the following classes: .modal, .modal-dialog, .modal-content each nested. </a:t>
            </a:r>
            <a:br/>
            <a:r>
              <a:rPr b="0" lang="en-US" sz="2400" spc="-1" strike="noStrike">
                <a:solidFill>
                  <a:srgbClr val="000000"/>
                </a:solidFill>
                <a:latin typeface="Calibri"/>
                <a:ea typeface="Calibri"/>
              </a:rPr>
              <a:t>We will not explain them here, but if you want to see what they do, try removing them, and observe the result.</a:t>
            </a:r>
            <a:br/>
            <a:r>
              <a:rPr b="0" lang="en-US" sz="2400" spc="-1" strike="noStrike">
                <a:solidFill>
                  <a:srgbClr val="000000"/>
                </a:solidFill>
                <a:latin typeface="Calibri"/>
                <a:ea typeface="Calibri"/>
              </a:rPr>
              <a:t>The classes .modal-header, .modal-body, and .modal-footer all create modal sections very similar to the card-header, card-body, and card-footer classes.</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03"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Modals</a:t>
            </a:r>
            <a:endParaRPr b="0" lang="en-US" sz="4400" spc="-1" strike="noStrike">
              <a:latin typeface="Arial"/>
            </a:endParaRPr>
          </a:p>
        </p:txBody>
      </p:sp>
      <p:pic>
        <p:nvPicPr>
          <p:cNvPr id="104"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u="sng">
                <a:solidFill>
                  <a:srgbClr val="000000"/>
                </a:solidFill>
                <a:uFillTx/>
                <a:latin typeface="Calibri"/>
                <a:ea typeface="DejaVu Sans"/>
              </a:rPr>
              <a:t>Discuss:</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What is the default Carousel interval in milliseconds? How do we change it?</a:t>
            </a:r>
            <a:br/>
            <a:r>
              <a:rPr b="0" lang="en-US" sz="2400" spc="-1" strike="noStrike">
                <a:solidFill>
                  <a:srgbClr val="000000"/>
                </a:solidFill>
                <a:latin typeface="Calibri"/>
                <a:ea typeface="DejaVu Sans"/>
              </a:rPr>
              <a:t>Hint, look on the bootstrap page for carousel.</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What does the Carousel component's "slide" class do, and what happens if its not there? Look at the carousel we made this week for a hint.</a:t>
            </a:r>
            <a:endParaRPr b="0" lang="en-US" sz="2400" spc="-1" strike="noStrike">
              <a:latin typeface="Arial"/>
            </a:endParaRPr>
          </a:p>
          <a:p>
            <a:pPr lvl="1" marL="685800" indent="-227520">
              <a:lnSpc>
                <a:spcPct val="90000"/>
              </a:lnSpc>
              <a:spcBef>
                <a:spcPts val="499"/>
              </a:spcBef>
              <a:buClr>
                <a:srgbClr val="000000"/>
              </a:buClr>
              <a:buFont typeface="Arial"/>
              <a:buChar char="•"/>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100000"/>
              </a:lnSpc>
            </a:pPr>
            <a:endParaRPr b="0" lang="en-US" sz="2400" spc="-1" strike="noStrike">
              <a:latin typeface="Arial"/>
            </a:endParaRPr>
          </a:p>
        </p:txBody>
      </p:sp>
      <p:sp>
        <p:nvSpPr>
          <p:cNvPr id="106"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Carousel</a:t>
            </a:r>
            <a:endParaRPr b="0" lang="en-US" sz="4400" spc="-1" strike="noStrike">
              <a:latin typeface="Arial"/>
            </a:endParaRPr>
          </a:p>
        </p:txBody>
      </p:sp>
      <p:pic>
        <p:nvPicPr>
          <p:cNvPr id="107"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eight data types of JavaScript as of the most recent ECMAScript standard are:</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Number // often just called int.</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String</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Boolean</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Undefined</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Null</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Object</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Symbol // not often used</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BigInt // not often used</a:t>
            </a:r>
            <a:endParaRPr b="0" lang="en-US" sz="2400" spc="-1" strike="noStrike">
              <a:latin typeface="Arial"/>
            </a:endParaRPr>
          </a:p>
          <a:p>
            <a:pPr>
              <a:lnSpc>
                <a:spcPct val="100000"/>
              </a:lnSpc>
            </a:pPr>
            <a:endParaRPr b="0" lang="en-US" sz="2400" spc="-1" strike="noStrike">
              <a:latin typeface="Arial"/>
            </a:endParaRPr>
          </a:p>
        </p:txBody>
      </p:sp>
      <p:sp>
        <p:nvSpPr>
          <p:cNvPr id="109"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JavaScript Data Types</a:t>
            </a:r>
            <a:endParaRPr b="0" lang="en-US" sz="4400" spc="-1" strike="noStrike">
              <a:latin typeface="Arial"/>
            </a:endParaRPr>
          </a:p>
        </p:txBody>
      </p:sp>
      <p:pic>
        <p:nvPicPr>
          <p:cNvPr id="110"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800" spc="-1" strike="noStrike">
                <a:solidFill>
                  <a:srgbClr val="000000"/>
                </a:solidFill>
                <a:latin typeface="Calibri"/>
                <a:ea typeface="DejaVu Sans"/>
              </a:rPr>
              <a:t>You create variables by using a variable declaration keyword. JavaScript has three of these - var, let, and const.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The first time that you assign a value to a variable is called initialization. Optionally, you can initialize a variable at the same time that you declare it.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A variable assignment is when you use the = sign to set the variable to a value.</a:t>
            </a:r>
            <a:endParaRPr b="0" lang="en-US" sz="2800" spc="-1" strike="noStrike">
              <a:latin typeface="Arial"/>
            </a:endParaRPr>
          </a:p>
          <a:p>
            <a:pPr marL="228600" indent="-227520">
              <a:lnSpc>
                <a:spcPct val="90000"/>
              </a:lnSpc>
              <a:spcBef>
                <a:spcPts val="1001"/>
              </a:spcBef>
              <a:buClr>
                <a:srgbClr val="000000"/>
              </a:buClr>
              <a:buFont typeface="Arial"/>
              <a:buChar char="•"/>
            </a:pPr>
            <a:r>
              <a:rPr b="1" lang="en-US" sz="2800" spc="-1" strike="noStrike" u="sng">
                <a:solidFill>
                  <a:srgbClr val="000000"/>
                </a:solidFill>
                <a:uFillTx/>
                <a:latin typeface="Calibri"/>
                <a:ea typeface="DejaVu Sans"/>
              </a:rPr>
              <a:t>Discuss:</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Can you re-declare a variable using the var or let keywords? That is, can you use </a:t>
            </a:r>
            <a:r>
              <a:rPr b="0" i="1" lang="en-US" sz="2400" spc="-1" strike="noStrike">
                <a:solidFill>
                  <a:srgbClr val="000000"/>
                </a:solidFill>
                <a:latin typeface="Calibri"/>
                <a:ea typeface="DejaVu Sans"/>
              </a:rPr>
              <a:t>var</a:t>
            </a:r>
            <a:r>
              <a:rPr b="0" lang="en-US" sz="2400" spc="-1" strike="noStrike">
                <a:solidFill>
                  <a:srgbClr val="000000"/>
                </a:solidFill>
                <a:latin typeface="Calibri"/>
                <a:ea typeface="DejaVu Sans"/>
              </a:rPr>
              <a:t> twice with the same variable name? What about </a:t>
            </a:r>
            <a:r>
              <a:rPr b="0" i="1" lang="en-US" sz="2400" spc="-1" strike="noStrike">
                <a:solidFill>
                  <a:srgbClr val="000000"/>
                </a:solidFill>
                <a:latin typeface="Calibri"/>
                <a:ea typeface="DejaVu Sans"/>
              </a:rPr>
              <a:t>let?</a:t>
            </a:r>
            <a:endParaRPr b="0" lang="en-US" sz="2400" spc="-1" strike="noStrike">
              <a:latin typeface="Arial"/>
            </a:endParaRPr>
          </a:p>
          <a:p>
            <a:pPr>
              <a:lnSpc>
                <a:spcPct val="90000"/>
              </a:lnSpc>
              <a:spcBef>
                <a:spcPts val="499"/>
              </a:spcBef>
            </a:pPr>
            <a:endParaRPr b="0" lang="en-US" sz="2400" spc="-1" strike="noStrike">
              <a:latin typeface="Arial"/>
            </a:endParaRPr>
          </a:p>
        </p:txBody>
      </p:sp>
      <p:sp>
        <p:nvSpPr>
          <p:cNvPr id="112"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JavaScript Variables</a:t>
            </a:r>
            <a:endParaRPr b="0" lang="en-US" sz="4400" spc="-1" strike="noStrike">
              <a:latin typeface="Arial"/>
            </a:endParaRPr>
          </a:p>
        </p:txBody>
      </p:sp>
      <p:pic>
        <p:nvPicPr>
          <p:cNvPr id="113"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Discuss:</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What is the difference between == and ===?</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Which is considered best practice to use, and why?</a:t>
            </a:r>
            <a:endParaRPr b="0" lang="en-US" sz="2400" spc="-1" strike="noStrike">
              <a:latin typeface="Arial"/>
            </a:endParaRPr>
          </a:p>
          <a:p>
            <a:pPr marL="228600" indent="-227520">
              <a:lnSpc>
                <a:spcPct val="100000"/>
              </a:lnSpc>
              <a:spcBef>
                <a:spcPts val="1417"/>
              </a:spcBef>
              <a:buClr>
                <a:srgbClr val="000000"/>
              </a:buClr>
              <a:buFont typeface="Arial"/>
              <a:buChar char="•"/>
            </a:pPr>
            <a:r>
              <a:rPr b="0" lang="en-US" sz="2400" spc="-1" strike="noStrike">
                <a:solidFill>
                  <a:srgbClr val="000000"/>
                </a:solidFill>
                <a:latin typeface="Calibri"/>
                <a:ea typeface="DejaVu Sans"/>
              </a:rPr>
              <a:t>All values are truthy unless they are defined as falsy except for:</a:t>
            </a:r>
            <a:endParaRPr b="0" lang="en-US" sz="2400" spc="-1" strike="noStrike">
              <a:latin typeface="Arial"/>
            </a:endParaRPr>
          </a:p>
          <a:p>
            <a:pPr marL="228600" indent="-227520">
              <a:lnSpc>
                <a:spcPct val="100000"/>
              </a:lnSpc>
              <a:spcBef>
                <a:spcPts val="1417"/>
              </a:spcBef>
              <a:buClr>
                <a:srgbClr val="000000"/>
              </a:buClr>
              <a:buFont typeface="Arial"/>
              <a:buChar char="•"/>
            </a:pPr>
            <a:r>
              <a:rPr b="0" lang="en-US" sz="2400" spc="-1" strike="noStrike">
                <a:solidFill>
                  <a:srgbClr val="000000"/>
                </a:solidFill>
                <a:latin typeface="Calibri"/>
                <a:ea typeface="DejaVu Sans"/>
              </a:rPr>
              <a:t>false</a:t>
            </a:r>
            <a:endParaRPr b="0" lang="en-US" sz="2400" spc="-1" strike="noStrike">
              <a:latin typeface="Arial"/>
            </a:endParaRPr>
          </a:p>
          <a:p>
            <a:pPr marL="228600" indent="-227520">
              <a:lnSpc>
                <a:spcPct val="100000"/>
              </a:lnSpc>
              <a:spcBef>
                <a:spcPts val="1417"/>
              </a:spcBef>
              <a:buClr>
                <a:srgbClr val="000000"/>
              </a:buClr>
              <a:buFont typeface="Arial"/>
              <a:buChar char="•"/>
            </a:pPr>
            <a:r>
              <a:rPr b="0" lang="en-US" sz="2400" spc="-1" strike="noStrike">
                <a:solidFill>
                  <a:srgbClr val="000000"/>
                </a:solidFill>
                <a:latin typeface="Calibri"/>
                <a:ea typeface="DejaVu Sans"/>
              </a:rPr>
              <a:t>null</a:t>
            </a:r>
            <a:endParaRPr b="0" lang="en-US" sz="2400" spc="-1" strike="noStrike">
              <a:latin typeface="Arial"/>
            </a:endParaRPr>
          </a:p>
          <a:p>
            <a:pPr marL="228600" indent="-227520">
              <a:lnSpc>
                <a:spcPct val="100000"/>
              </a:lnSpc>
              <a:spcBef>
                <a:spcPts val="1417"/>
              </a:spcBef>
              <a:buClr>
                <a:srgbClr val="000000"/>
              </a:buClr>
              <a:buFont typeface="Arial"/>
              <a:buChar char="•"/>
            </a:pPr>
            <a:r>
              <a:rPr b="0" lang="en-US" sz="2400" spc="-1" strike="noStrike">
                <a:solidFill>
                  <a:srgbClr val="000000"/>
                </a:solidFill>
                <a:latin typeface="Calibri"/>
                <a:ea typeface="DejaVu Sans"/>
              </a:rPr>
              <a:t>undefined</a:t>
            </a:r>
            <a:endParaRPr b="0" lang="en-US" sz="2400" spc="-1" strike="noStrike">
              <a:latin typeface="Arial"/>
            </a:endParaRPr>
          </a:p>
          <a:p>
            <a:pPr marL="228600" indent="-227520">
              <a:lnSpc>
                <a:spcPct val="100000"/>
              </a:lnSpc>
              <a:spcBef>
                <a:spcPts val="1417"/>
              </a:spcBef>
              <a:buClr>
                <a:srgbClr val="000000"/>
              </a:buClr>
              <a:buFont typeface="Arial"/>
              <a:buChar char="•"/>
            </a:pPr>
            <a:r>
              <a:rPr b="0" lang="en-US" sz="2400" spc="-1" strike="noStrike">
                <a:solidFill>
                  <a:srgbClr val="000000"/>
                </a:solidFill>
                <a:latin typeface="Calibri"/>
                <a:ea typeface="DejaVu Sans"/>
              </a:rPr>
              <a:t>0</a:t>
            </a:r>
            <a:endParaRPr b="0" lang="en-US" sz="2400" spc="-1" strike="noStrike">
              <a:latin typeface="Arial"/>
            </a:endParaRPr>
          </a:p>
          <a:p>
            <a:pPr marL="228600" indent="-227520">
              <a:lnSpc>
                <a:spcPct val="100000"/>
              </a:lnSpc>
              <a:spcBef>
                <a:spcPts val="1417"/>
              </a:spcBef>
              <a:buClr>
                <a:srgbClr val="000000"/>
              </a:buClr>
              <a:buFont typeface="Arial"/>
              <a:buChar char="•"/>
            </a:pPr>
            <a:r>
              <a:rPr b="0" lang="en-US" sz="2400" spc="-1" strike="noStrike">
                <a:solidFill>
                  <a:srgbClr val="000000"/>
                </a:solidFill>
                <a:latin typeface="Calibri"/>
                <a:ea typeface="DejaVu Sans"/>
              </a:rPr>
              <a:t>'', "", ``(Empty template string)</a:t>
            </a:r>
            <a:endParaRPr b="0" lang="en-US" sz="2400" spc="-1" strike="noStrike">
              <a:latin typeface="Arial"/>
            </a:endParaRPr>
          </a:p>
          <a:p>
            <a:pPr>
              <a:lnSpc>
                <a:spcPct val="90000"/>
              </a:lnSpc>
              <a:spcBef>
                <a:spcPts val="499"/>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15"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JavaScript Operators</a:t>
            </a:r>
            <a:endParaRPr b="0" lang="en-US" sz="4400" spc="-1" strike="noStrike">
              <a:latin typeface="Arial"/>
            </a:endParaRPr>
          </a:p>
        </p:txBody>
      </p:sp>
      <p:pic>
        <p:nvPicPr>
          <p:cNvPr id="116"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From reading this, can you tell what will print to the console?:</a:t>
            </a:r>
            <a:endParaRPr b="0" lang="en-US" sz="2800" spc="-1" strike="noStrike">
              <a:latin typeface="Arial"/>
            </a:endParaRPr>
          </a:p>
          <a:p>
            <a:pPr marL="914400">
              <a:lnSpc>
                <a:spcPct val="90000"/>
              </a:lnSpc>
              <a:spcBef>
                <a:spcPts val="499"/>
              </a:spcBef>
            </a:pPr>
            <a:r>
              <a:rPr b="0" lang="en-US" sz="2000" spc="-1" strike="noStrike">
                <a:solidFill>
                  <a:srgbClr val="000000"/>
                </a:solidFill>
                <a:latin typeface="Consolas"/>
                <a:ea typeface="DejaVu Sans"/>
              </a:rPr>
              <a:t>if (!('a' &gt; 'z') || (undefined === null)) {</a:t>
            </a:r>
            <a:endParaRPr b="0" lang="en-US" sz="2000" spc="-1" strike="noStrike">
              <a:latin typeface="Arial"/>
            </a:endParaRPr>
          </a:p>
          <a:p>
            <a:pPr marL="914400">
              <a:lnSpc>
                <a:spcPct val="90000"/>
              </a:lnSpc>
              <a:spcBef>
                <a:spcPts val="499"/>
              </a:spcBef>
            </a:pPr>
            <a:r>
              <a:rPr b="0" lang="en-US" sz="2000" spc="-1" strike="noStrike">
                <a:solidFill>
                  <a:srgbClr val="000000"/>
                </a:solidFill>
                <a:latin typeface="Consolas"/>
                <a:ea typeface="DejaVu Sans"/>
              </a:rPr>
              <a:t>    </a:t>
            </a:r>
            <a:r>
              <a:rPr b="0" lang="en-US" sz="2000" spc="-1" strike="noStrike">
                <a:solidFill>
                  <a:srgbClr val="000000"/>
                </a:solidFill>
                <a:latin typeface="Consolas"/>
                <a:ea typeface="DejaVu Sans"/>
              </a:rPr>
              <a:t>console.log("FOO");</a:t>
            </a:r>
            <a:br/>
            <a:r>
              <a:rPr b="0" lang="en-US" sz="2000" spc="-1" strike="noStrike">
                <a:solidFill>
                  <a:srgbClr val="000000"/>
                </a:solidFill>
                <a:latin typeface="Consolas"/>
                <a:ea typeface="DejaVu Sans"/>
              </a:rPr>
              <a:t>} else {</a:t>
            </a:r>
            <a:endParaRPr b="0" lang="en-US" sz="2000" spc="-1" strike="noStrike">
              <a:latin typeface="Arial"/>
            </a:endParaRPr>
          </a:p>
          <a:p>
            <a:pPr marL="914400">
              <a:lnSpc>
                <a:spcPct val="90000"/>
              </a:lnSpc>
              <a:spcBef>
                <a:spcPts val="499"/>
              </a:spcBef>
            </a:pPr>
            <a:r>
              <a:rPr b="0" lang="en-US" sz="2000" spc="-1" strike="noStrike">
                <a:solidFill>
                  <a:srgbClr val="000000"/>
                </a:solidFill>
                <a:latin typeface="Consolas"/>
                <a:ea typeface="DejaVu Sans"/>
              </a:rPr>
              <a:t>    </a:t>
            </a:r>
            <a:r>
              <a:rPr b="0" lang="en-US" sz="2000" spc="-1" strike="noStrike">
                <a:solidFill>
                  <a:srgbClr val="000000"/>
                </a:solidFill>
                <a:latin typeface="Consolas"/>
                <a:ea typeface="DejaVu Sans"/>
              </a:rPr>
              <a:t>console.log("BAR");</a:t>
            </a:r>
            <a:endParaRPr b="0" lang="en-US" sz="2000" spc="-1" strike="noStrike">
              <a:latin typeface="Arial"/>
            </a:endParaRPr>
          </a:p>
          <a:p>
            <a:pPr marL="914400">
              <a:lnSpc>
                <a:spcPct val="90000"/>
              </a:lnSpc>
              <a:spcBef>
                <a:spcPts val="499"/>
              </a:spcBef>
            </a:pPr>
            <a:r>
              <a:rPr b="0" lang="en-US" sz="2000" spc="-1" strike="noStrike">
                <a:solidFill>
                  <a:srgbClr val="000000"/>
                </a:solidFill>
                <a:latin typeface="Consolas"/>
                <a:ea typeface="DejaVu Sans"/>
              </a:rPr>
              <a:t>}</a:t>
            </a:r>
            <a:endParaRPr b="0" lang="en-US" sz="20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After everyone has answered their guess as to whether FOO or BAR will print to the console, try it out in your console.  </a:t>
            </a: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118"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If / ElseIf / Else</a:t>
            </a:r>
            <a:endParaRPr b="0" lang="en-US" sz="4400" spc="-1" strike="noStrike">
              <a:latin typeface="Arial"/>
            </a:endParaRPr>
          </a:p>
        </p:txBody>
      </p:sp>
      <p:pic>
        <p:nvPicPr>
          <p:cNvPr id="119"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Switch</a:t>
            </a:r>
            <a:endParaRPr b="0" lang="en-US" sz="4400" spc="-1" strike="noStrike">
              <a:latin typeface="Arial"/>
            </a:endParaRPr>
          </a:p>
        </p:txBody>
      </p:sp>
      <p:pic>
        <p:nvPicPr>
          <p:cNvPr id="121"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
        <p:nvSpPr>
          <p:cNvPr id="122" name="CustomShape 2"/>
          <p:cNvSpPr/>
          <p:nvPr/>
        </p:nvSpPr>
        <p:spPr>
          <a:xfrm>
            <a:off x="914760" y="1453320"/>
            <a:ext cx="10514520" cy="49910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What is wrong with this code? What would happen if you ran it? </a:t>
            </a:r>
            <a:endParaRPr b="0" lang="en-US" sz="2800" spc="-1" strike="noStrike">
              <a:latin typeface="Arial"/>
            </a:endParaRPr>
          </a:p>
          <a:p>
            <a:pPr marL="457200">
              <a:lnSpc>
                <a:spcPct val="90000"/>
              </a:lnSpc>
              <a:spcBef>
                <a:spcPts val="499"/>
              </a:spcBef>
            </a:pPr>
            <a:r>
              <a:rPr b="0" lang="en-US" sz="2400" spc="-1" strike="noStrike">
                <a:solidFill>
                  <a:srgbClr val="000000"/>
                </a:solidFill>
                <a:latin typeface="Consolas"/>
                <a:ea typeface="DejaVu Sans"/>
              </a:rPr>
              <a:t>   </a:t>
            </a:r>
            <a:r>
              <a:rPr b="0" lang="en-US" sz="2400" spc="-1" strike="noStrike">
                <a:solidFill>
                  <a:srgbClr val="000000"/>
                </a:solidFill>
                <a:latin typeface="Consolas"/>
                <a:ea typeface="DejaVu Sans"/>
              </a:rPr>
              <a:t>let diceRoll = 1;</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onsolas"/>
                <a:ea typeface="DejaVu Sans"/>
              </a:rPr>
              <a:t>   </a:t>
            </a:r>
            <a:r>
              <a:rPr b="0" lang="en-US" sz="2400" spc="-1" strike="noStrike">
                <a:solidFill>
                  <a:srgbClr val="000000"/>
                </a:solidFill>
                <a:latin typeface="Consolas"/>
                <a:ea typeface="DejaVu Sans"/>
              </a:rPr>
              <a:t>switch(</a:t>
            </a:r>
            <a:r>
              <a:rPr b="0" lang="en-US" sz="2400" spc="-1" strike="noStrike">
                <a:solidFill>
                  <a:srgbClr val="000000"/>
                </a:solidFill>
                <a:latin typeface="Calibri"/>
                <a:ea typeface="Calibri"/>
              </a:rPr>
              <a:t>diceRoll</a:t>
            </a:r>
            <a:r>
              <a:rPr b="0" lang="en-US" sz="2400" spc="-1" strike="noStrike">
                <a:solidFill>
                  <a:srgbClr val="000000"/>
                </a:solidFill>
                <a:latin typeface="Consolas"/>
                <a:ea typeface="Calibri"/>
              </a:rPr>
              <a:t>) {</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onsolas"/>
                <a:ea typeface="Calibri"/>
              </a:rPr>
              <a:t>        </a:t>
            </a:r>
            <a:r>
              <a:rPr b="0" lang="en-US" sz="2400" spc="-1" strike="noStrike">
                <a:solidFill>
                  <a:srgbClr val="000000"/>
                </a:solidFill>
                <a:latin typeface="Consolas"/>
                <a:ea typeface="Calibri"/>
              </a:rPr>
              <a:t>case 1: console.log('You have rolled a 1');</a:t>
            </a:r>
            <a:endParaRPr b="0" lang="en-US" sz="2400" spc="-1" strike="noStrike">
              <a:latin typeface="Arial"/>
            </a:endParaRPr>
          </a:p>
          <a:p>
            <a:pPr marL="685800" indent="-227520">
              <a:lnSpc>
                <a:spcPct val="90000"/>
              </a:lnSpc>
              <a:spcBef>
                <a:spcPts val="499"/>
              </a:spcBef>
            </a:pPr>
            <a:r>
              <a:rPr b="0" lang="en-US" sz="2400" spc="-1" strike="noStrike">
                <a:solidFill>
                  <a:srgbClr val="000000"/>
                </a:solidFill>
                <a:latin typeface="Consolas"/>
                <a:ea typeface="Calibri"/>
              </a:rPr>
              <a:t>        </a:t>
            </a:r>
            <a:r>
              <a:rPr b="0" lang="en-US" sz="2400" spc="-1" strike="noStrike">
                <a:solidFill>
                  <a:srgbClr val="000000"/>
                </a:solidFill>
                <a:latin typeface="Consolas"/>
                <a:ea typeface="Calibri"/>
              </a:rPr>
              <a:t>case 2: console.log('You have rolled a 2');</a:t>
            </a:r>
            <a:endParaRPr b="0" lang="en-US" sz="2400" spc="-1" strike="noStrike">
              <a:latin typeface="Arial"/>
            </a:endParaRPr>
          </a:p>
          <a:p>
            <a:pPr marL="685800" indent="-227520">
              <a:lnSpc>
                <a:spcPct val="90000"/>
              </a:lnSpc>
              <a:spcBef>
                <a:spcPts val="499"/>
              </a:spcBef>
            </a:pPr>
            <a:r>
              <a:rPr b="0" lang="en-US" sz="2400" spc="-1" strike="noStrike">
                <a:solidFill>
                  <a:srgbClr val="000000"/>
                </a:solidFill>
                <a:latin typeface="Consolas"/>
                <a:ea typeface="Calibri"/>
              </a:rPr>
              <a:t>        </a:t>
            </a:r>
            <a:r>
              <a:rPr b="0" lang="en-US" sz="2400" spc="-1" strike="noStrike">
                <a:solidFill>
                  <a:srgbClr val="000000"/>
                </a:solidFill>
                <a:latin typeface="Consolas"/>
                <a:ea typeface="Calibri"/>
              </a:rPr>
              <a:t>case 3: console.log('You have rolled a 3');</a:t>
            </a:r>
            <a:endParaRPr b="0" lang="en-US" sz="2400" spc="-1" strike="noStrike">
              <a:latin typeface="Arial"/>
            </a:endParaRPr>
          </a:p>
          <a:p>
            <a:pPr marL="457200" indent="-227520">
              <a:lnSpc>
                <a:spcPct val="90000"/>
              </a:lnSpc>
              <a:spcBef>
                <a:spcPts val="499"/>
              </a:spcBef>
            </a:pPr>
            <a:r>
              <a:rPr b="0" lang="en-US" sz="2400" spc="-1" strike="noStrike">
                <a:solidFill>
                  <a:srgbClr val="000000"/>
                </a:solidFill>
                <a:latin typeface="Consolas"/>
                <a:ea typeface="Calibri"/>
              </a:rPr>
              <a:t>        </a:t>
            </a:r>
            <a:r>
              <a:rPr b="0" lang="en-US" sz="2400" spc="-1" strike="noStrike">
                <a:solidFill>
                  <a:srgbClr val="000000"/>
                </a:solidFill>
                <a:latin typeface="Consolas"/>
                <a:ea typeface="Calibri"/>
              </a:rPr>
              <a:t>case 4: console.log('You have rolled a 4');</a:t>
            </a:r>
            <a:endParaRPr b="0" lang="en-US" sz="2400" spc="-1" strike="noStrike">
              <a:latin typeface="Arial"/>
            </a:endParaRPr>
          </a:p>
          <a:p>
            <a:pPr marL="685800" indent="-227520">
              <a:lnSpc>
                <a:spcPct val="90000"/>
              </a:lnSpc>
              <a:spcBef>
                <a:spcPts val="499"/>
              </a:spcBef>
            </a:pPr>
            <a:r>
              <a:rPr b="0" lang="en-US" sz="2400" spc="-1" strike="noStrike">
                <a:solidFill>
                  <a:srgbClr val="000000"/>
                </a:solidFill>
                <a:latin typeface="Consolas"/>
                <a:ea typeface="Calibri"/>
              </a:rPr>
              <a:t>        </a:t>
            </a:r>
            <a:r>
              <a:rPr b="0" lang="en-US" sz="2400" spc="-1" strike="noStrike">
                <a:solidFill>
                  <a:srgbClr val="000000"/>
                </a:solidFill>
                <a:latin typeface="Consolas"/>
                <a:ea typeface="Calibri"/>
              </a:rPr>
              <a:t>case 5: console.log('You have rolled a 5');</a:t>
            </a:r>
            <a:endParaRPr b="0" lang="en-US" sz="2400" spc="-1" strike="noStrike">
              <a:latin typeface="Arial"/>
            </a:endParaRPr>
          </a:p>
          <a:p>
            <a:pPr marL="685800" indent="-227520">
              <a:lnSpc>
                <a:spcPct val="90000"/>
              </a:lnSpc>
              <a:spcBef>
                <a:spcPts val="499"/>
              </a:spcBef>
            </a:pPr>
            <a:r>
              <a:rPr b="0" lang="en-US" sz="2400" spc="-1" strike="noStrike">
                <a:solidFill>
                  <a:srgbClr val="000000"/>
                </a:solidFill>
                <a:latin typeface="Consolas"/>
                <a:ea typeface="Calibri"/>
              </a:rPr>
              <a:t>        </a:t>
            </a:r>
            <a:r>
              <a:rPr b="0" lang="en-US" sz="2400" spc="-1" strike="noStrike">
                <a:solidFill>
                  <a:srgbClr val="000000"/>
                </a:solidFill>
                <a:latin typeface="Consolas"/>
                <a:ea typeface="Calibri"/>
              </a:rPr>
              <a:t>case 6: console.log('You have rolled a 6');</a:t>
            </a:r>
            <a:endParaRPr b="0" lang="en-US" sz="2400" spc="-1" strike="noStrike">
              <a:latin typeface="Arial"/>
            </a:endParaRPr>
          </a:p>
          <a:p>
            <a:pPr marL="685800" indent="-227520">
              <a:lnSpc>
                <a:spcPct val="90000"/>
              </a:lnSpc>
              <a:spcBef>
                <a:spcPts val="499"/>
              </a:spcBef>
            </a:pPr>
            <a:r>
              <a:rPr b="0" lang="en-US" sz="2400" spc="-1" strike="noStrike">
                <a:solidFill>
                  <a:srgbClr val="000000"/>
                </a:solidFill>
                <a:latin typeface="Consolas"/>
                <a:ea typeface="Calibri"/>
              </a:rPr>
              <a:t>        </a:t>
            </a:r>
            <a:r>
              <a:rPr b="0" lang="en-US" sz="2400" spc="-1" strike="noStrike">
                <a:solidFill>
                  <a:srgbClr val="000000"/>
                </a:solidFill>
                <a:latin typeface="Consolas"/>
                <a:ea typeface="Calibri"/>
              </a:rPr>
              <a:t>default: console.log('Unknown roll');</a:t>
            </a:r>
            <a:endParaRPr b="0" lang="en-US" sz="2400" spc="-1" strike="noStrike">
              <a:latin typeface="Arial"/>
            </a:endParaRPr>
          </a:p>
          <a:p>
            <a:pPr marL="457200" indent="-227520">
              <a:lnSpc>
                <a:spcPct val="90000"/>
              </a:lnSpc>
              <a:spcBef>
                <a:spcPts val="499"/>
              </a:spcBef>
            </a:pPr>
            <a:r>
              <a:rPr b="0" lang="en-US" sz="2400" spc="-1" strike="noStrike">
                <a:solidFill>
                  <a:srgbClr val="000000"/>
                </a:solidFill>
                <a:latin typeface="Consolas"/>
                <a:ea typeface="Calibri"/>
              </a:rPr>
              <a:t>   </a:t>
            </a:r>
            <a:r>
              <a:rPr b="0" lang="en-US" sz="2400" spc="-1" strike="noStrike">
                <a:solidFill>
                  <a:srgbClr val="000000"/>
                </a:solidFill>
                <a:latin typeface="Consolas"/>
                <a:ea typeface="Calibri"/>
              </a:rPr>
              <a:t>}</a:t>
            </a:r>
            <a:endParaRPr b="0" lang="en-US" sz="2400" spc="-1" strike="noStrike">
              <a:latin typeface="Arial"/>
            </a:endParaRPr>
          </a:p>
          <a:p>
            <a:pPr marL="457200" indent="-227520">
              <a:lnSpc>
                <a:spcPct val="90000"/>
              </a:lnSpc>
              <a:spcBef>
                <a:spcPts val="499"/>
              </a:spcBef>
            </a:pPr>
            <a:endParaRPr b="0" lang="en-US" sz="2400" spc="-1" strike="noStrike">
              <a:latin typeface="Arial"/>
            </a:endParaRPr>
          </a:p>
          <a:p>
            <a:pPr marL="457200" indent="-227520">
              <a:lnSpc>
                <a:spcPct val="90000"/>
              </a:lnSpc>
              <a:spcBef>
                <a:spcPts val="499"/>
              </a:spcBef>
            </a:pPr>
            <a:endParaRPr b="0" lang="en-US" sz="2400" spc="-1" strike="noStrike">
              <a:latin typeface="Arial"/>
            </a:endParaRPr>
          </a:p>
          <a:p>
            <a:pPr marL="457200" indent="-227520">
              <a:lnSpc>
                <a:spcPct val="90000"/>
              </a:lnSpc>
              <a:spcBef>
                <a:spcPts val="499"/>
              </a:spcBef>
            </a:pPr>
            <a:endParaRPr b="0" lang="en-US" sz="2400" spc="-1" strike="noStrike">
              <a:latin typeface="Arial"/>
            </a:endParaRPr>
          </a:p>
          <a:p>
            <a:pPr marL="457200" indent="-227520">
              <a:lnSpc>
                <a:spcPct val="90000"/>
              </a:lnSpc>
              <a:spcBef>
                <a:spcPts val="1001"/>
              </a:spcBef>
            </a:pPr>
            <a:endParaRPr b="0" lang="en-US" sz="2400" spc="-1" strike="noStrike">
              <a:latin typeface="Arial"/>
            </a:endParaRPr>
          </a:p>
          <a:p>
            <a:pPr marL="457200" indent="-227520">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Calibri"/>
              </a:rPr>
              <a:t>Note: If the class is running behind schedule according to the Agenda, then set aside reviewing the Code Challenges and Quiz for now and return to it if there is time left over </a:t>
            </a:r>
            <a:r>
              <a:rPr b="0" i="1" lang="en-US" sz="2800" spc="-1" strike="noStrike">
                <a:solidFill>
                  <a:srgbClr val="000000"/>
                </a:solidFill>
                <a:latin typeface="Calibri"/>
                <a:ea typeface="Calibri"/>
              </a:rPr>
              <a:t>after </a:t>
            </a:r>
            <a:r>
              <a:rPr b="0" lang="en-US" sz="2800" spc="-1" strike="noStrike">
                <a:solidFill>
                  <a:srgbClr val="000000"/>
                </a:solidFill>
                <a:latin typeface="Calibri"/>
                <a:ea typeface="Calibri"/>
              </a:rPr>
              <a:t>all students have completed the Workshop Assignment. It is important that students have ample time to complete the assignment during the workshop.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Calibri"/>
              </a:rPr>
              <a:t>Review the Week 3 code challenges together.</a:t>
            </a: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124"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Code Challenge</a:t>
            </a:r>
            <a:endParaRPr b="0" lang="en-US" sz="4400" spc="-1" strike="noStrike">
              <a:latin typeface="Arial"/>
            </a:endParaRPr>
          </a:p>
        </p:txBody>
      </p:sp>
      <p:pic>
        <p:nvPicPr>
          <p:cNvPr id="125"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Review and discuss the answers to the Week 3 Quiz together. </a:t>
            </a:r>
            <a:endParaRPr b="0" lang="en-US" sz="2800" spc="-1" strike="noStrike">
              <a:latin typeface="Arial"/>
            </a:endParaRPr>
          </a:p>
        </p:txBody>
      </p:sp>
      <p:sp>
        <p:nvSpPr>
          <p:cNvPr id="127"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Week 3 Quiz</a:t>
            </a:r>
            <a:endParaRPr b="0" lang="en-US" sz="4400" spc="-1" strike="noStrike">
              <a:latin typeface="Arial"/>
            </a:endParaRPr>
          </a:p>
        </p:txBody>
      </p:sp>
      <p:pic>
        <p:nvPicPr>
          <p:cNvPr id="128"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All students should aim to finish and submit your assignment before you leave today.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Work in pairs, or groups of three. Talk to each other and figure things out together!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10-minute rule during workshops: If you and your paired partner have spent more than 10 minutes trying to figure something out, ask your instructor for help.</a:t>
            </a:r>
            <a:endParaRPr b="0" lang="en-US" sz="2800" spc="-1" strike="noStrike">
              <a:latin typeface="Arial"/>
            </a:endParaRPr>
          </a:p>
        </p:txBody>
      </p:sp>
      <p:sp>
        <p:nvSpPr>
          <p:cNvPr id="130"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Week 3 Workshop Assignment </a:t>
            </a:r>
            <a:endParaRPr b="0" lang="en-US" sz="4400" spc="-1" strike="noStrike">
              <a:latin typeface="Arial"/>
            </a:endParaRPr>
          </a:p>
        </p:txBody>
      </p:sp>
      <p:pic>
        <p:nvPicPr>
          <p:cNvPr id="131"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158480" y="41760"/>
            <a:ext cx="98082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Today's Agenda</a:t>
            </a:r>
            <a:endParaRPr b="0" lang="en-US" sz="4400" spc="-1" strike="noStrike">
              <a:latin typeface="Arial"/>
            </a:endParaRPr>
          </a:p>
        </p:txBody>
      </p:sp>
      <p:graphicFrame>
        <p:nvGraphicFramePr>
          <p:cNvPr id="81" name="Table 2"/>
          <p:cNvGraphicFramePr/>
          <p:nvPr/>
        </p:nvGraphicFramePr>
        <p:xfrm>
          <a:off x="1134360" y="1809720"/>
          <a:ext cx="9170640" cy="3861360"/>
        </p:xfrm>
        <a:graphic>
          <a:graphicData uri="http://schemas.openxmlformats.org/drawingml/2006/table">
            <a:tbl>
              <a:tblPr/>
              <a:tblGrid>
                <a:gridCol w="6649560"/>
                <a:gridCol w="2521440"/>
              </a:tblGrid>
              <a:tr h="701640">
                <a:tc>
                  <a:txBody>
                    <a:bodyPr>
                      <a:noAutofit/>
                    </a:bodyPr>
                    <a:p>
                      <a:pPr>
                        <a:lnSpc>
                          <a:spcPct val="100000"/>
                        </a:lnSpc>
                      </a:pPr>
                      <a:r>
                        <a:rPr b="1" lang="en-US" sz="2400" spc="-1" strike="noStrike">
                          <a:solidFill>
                            <a:srgbClr val="ffffff"/>
                          </a:solidFill>
                          <a:latin typeface="Calibri"/>
                        </a:rPr>
                        <a:t>Activity</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nSpc>
                          <a:spcPct val="100000"/>
                        </a:lnSpc>
                      </a:pPr>
                      <a:r>
                        <a:rPr b="1" lang="en-US" sz="2400" spc="-1" strike="noStrike">
                          <a:solidFill>
                            <a:srgbClr val="ffffff"/>
                          </a:solidFill>
                          <a:latin typeface="Calibri"/>
                        </a:rPr>
                        <a:t>Estimated Duration</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451440">
                <a:tc>
                  <a:txBody>
                    <a:bodyPr>
                      <a:noAutofit/>
                    </a:bodyPr>
                    <a:p>
                      <a:pPr>
                        <a:lnSpc>
                          <a:spcPct val="100000"/>
                        </a:lnSpc>
                      </a:pPr>
                      <a:r>
                        <a:rPr b="0" lang="en-US" sz="2400" spc="-1" strike="noStrike">
                          <a:solidFill>
                            <a:srgbClr val="000000"/>
                          </a:solidFill>
                          <a:latin typeface="Calibri"/>
                        </a:rPr>
                        <a:t>Check-In &amp; Set-Up</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15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1440">
                <a:tc>
                  <a:txBody>
                    <a:bodyPr>
                      <a:noAutofit/>
                    </a:bodyPr>
                    <a:p>
                      <a:pPr>
                        <a:lnSpc>
                          <a:spcPct val="100000"/>
                        </a:lnSpc>
                      </a:pPr>
                      <a:r>
                        <a:rPr b="0" lang="en-US" sz="2400" spc="-1" strike="noStrike">
                          <a:solidFill>
                            <a:srgbClr val="000000"/>
                          </a:solidFill>
                          <a:latin typeface="Calibri"/>
                        </a:rPr>
                        <a:t>Review</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2400" spc="-1" strike="noStrike">
                          <a:solidFill>
                            <a:srgbClr val="000000"/>
                          </a:solidFill>
                          <a:latin typeface="Calibri"/>
                        </a:rPr>
                        <a:t>75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1440">
                <a:tc>
                  <a:txBody>
                    <a:bodyPr>
                      <a:noAutofit/>
                    </a:bodyPr>
                    <a:p>
                      <a:pPr>
                        <a:lnSpc>
                          <a:spcPct val="100000"/>
                        </a:lnSpc>
                      </a:pPr>
                      <a:r>
                        <a:rPr b="0" lang="en-US" sz="2400" spc="-1" strike="noStrike">
                          <a:solidFill>
                            <a:srgbClr val="000000"/>
                          </a:solidFill>
                          <a:latin typeface="Calibri"/>
                        </a:rPr>
                        <a:t>Workshop Assignment Task 1</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30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1440">
                <a:tc>
                  <a:txBody>
                    <a:bodyPr>
                      <a:noAutofit/>
                    </a:bodyPr>
                    <a:p>
                      <a:pPr>
                        <a:lnSpc>
                          <a:spcPct val="100000"/>
                        </a:lnSpc>
                      </a:pPr>
                      <a:r>
                        <a:rPr b="0" lang="en-US" sz="2400" spc="-1" strike="noStrike">
                          <a:solidFill>
                            <a:srgbClr val="000000"/>
                          </a:solidFill>
                          <a:latin typeface="Calibri"/>
                        </a:rPr>
                        <a:t>Break</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2400" spc="-1" strike="noStrike">
                          <a:solidFill>
                            <a:srgbClr val="000000"/>
                          </a:solidFill>
                          <a:latin typeface="Calibri"/>
                        </a:rPr>
                        <a:t>15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1440">
                <a:tc>
                  <a:txBody>
                    <a:bodyPr>
                      <a:noAutofit/>
                    </a:bodyPr>
                    <a:p>
                      <a:pPr>
                        <a:lnSpc>
                          <a:spcPct val="100000"/>
                        </a:lnSpc>
                      </a:pPr>
                      <a:r>
                        <a:rPr b="0" lang="en-US" sz="2400" spc="-1" strike="noStrike">
                          <a:solidFill>
                            <a:srgbClr val="000000"/>
                          </a:solidFill>
                          <a:latin typeface="Calibri"/>
                        </a:rPr>
                        <a:t>Workshop Assignment Task 2</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45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1440">
                <a:tc>
                  <a:txBody>
                    <a:bodyPr>
                      <a:noAutofit/>
                    </a:bodyPr>
                    <a:p>
                      <a:pPr>
                        <a:lnSpc>
                          <a:spcPct val="100000"/>
                        </a:lnSpc>
                      </a:pPr>
                      <a:r>
                        <a:rPr b="0" lang="en-US" sz="2400" spc="-1" strike="noStrike">
                          <a:solidFill>
                            <a:srgbClr val="000000"/>
                          </a:solidFill>
                          <a:latin typeface="Calibri"/>
                        </a:rPr>
                        <a:t>Workshop Assignment Task 3</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2400" spc="-1" strike="noStrike">
                          <a:solidFill>
                            <a:srgbClr val="000000"/>
                          </a:solidFill>
                          <a:latin typeface="Calibri"/>
                        </a:rPr>
                        <a:t>45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1440">
                <a:tc>
                  <a:txBody>
                    <a:bodyPr>
                      <a:noAutofit/>
                    </a:bodyPr>
                    <a:p>
                      <a:pPr>
                        <a:lnSpc>
                          <a:spcPct val="100000"/>
                        </a:lnSpc>
                      </a:pPr>
                      <a:r>
                        <a:rPr b="0" lang="en-US" sz="2400" spc="-1" strike="noStrike">
                          <a:solidFill>
                            <a:srgbClr val="000000"/>
                          </a:solidFill>
                          <a:latin typeface="Calibri"/>
                        </a:rPr>
                        <a:t>Check-Out (Feedback &amp; Wrap-Up)</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15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pic>
        <p:nvPicPr>
          <p:cNvPr id="82" name="Picture 6" descr="A picture containing vector graphics&#10;&#10;Description generated with very high confidence"/>
          <p:cNvPicPr/>
          <p:nvPr/>
        </p:nvPicPr>
        <p:blipFill>
          <a:blip r:embed="rId1"/>
          <a:stretch/>
        </p:blipFill>
        <p:spPr>
          <a:xfrm>
            <a:off x="78840" y="12600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Happy learning!</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Bootstrap JavaScript Components</a:t>
            </a:r>
            <a:endParaRPr b="0" lang="en-US" sz="4400" spc="-1" strike="noStrike">
              <a:latin typeface="Arial"/>
            </a:endParaRPr>
          </a:p>
        </p:txBody>
      </p:sp>
      <p:pic>
        <p:nvPicPr>
          <p:cNvPr id="84"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
        <p:nvSpPr>
          <p:cNvPr id="8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components you were introduced to this week make use of JavaScript for their functionality, but they do not require you to write any JavaScript.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Instead, you are using HTML5 custom data-* attributes that Bootstrap has defined in their code to access the JavaScript functionality.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data-* attributes were added in HTML5 as a convention to access extra attributes with CSS and Javascript.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318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Tabs are a variant on the base .nav class.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.nav class is not to be confused with the &lt;nav&gt; HTML element.</a:t>
            </a:r>
            <a:br/>
            <a:r>
              <a:rPr b="0" lang="en-US" sz="2800" spc="-1" strike="noStrike">
                <a:solidFill>
                  <a:srgbClr val="000000"/>
                </a:solidFill>
                <a:latin typeface="Calibri"/>
                <a:ea typeface="DejaVu Sans"/>
              </a:rPr>
              <a:t>The .nav class is bootstrap for styling a navigation section. This is for navigating between sub sections of content on one page.</a:t>
            </a:r>
            <a:br/>
            <a:r>
              <a:rPr b="0" lang="en-US" sz="2800" spc="-1" strike="noStrike">
                <a:solidFill>
                  <a:srgbClr val="000000"/>
                </a:solidFill>
                <a:latin typeface="Calibri"/>
                <a:ea typeface="DejaVu Sans"/>
              </a:rPr>
              <a:t>The &lt;nav&gt; element is for accessibility, marking the part of the page that is used for website navigation links that take the user to separate pages or websites.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Bootstrap has variations of .nav section styles, such as:</a:t>
            </a:r>
            <a:br/>
            <a:r>
              <a:rPr b="0" lang="en-US" sz="2800" spc="-1" strike="noStrike">
                <a:solidFill>
                  <a:srgbClr val="000000"/>
                </a:solidFill>
                <a:latin typeface="Calibri"/>
                <a:ea typeface="DejaVu Sans"/>
              </a:rPr>
              <a:t>.nav-pills, .nav-tabs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can make .nav items take equal width with .nav-justified class</a:t>
            </a:r>
            <a:endParaRPr b="0" lang="en-US" sz="2800" spc="-1" strike="noStrike">
              <a:latin typeface="Arial"/>
            </a:endParaRPr>
          </a:p>
        </p:txBody>
      </p:sp>
      <p:sp>
        <p:nvSpPr>
          <p:cNvPr id="87"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The Nav Component and Tabs</a:t>
            </a:r>
            <a:endParaRPr b="0" lang="en-US" sz="4400" spc="-1" strike="noStrike">
              <a:latin typeface="Arial"/>
            </a:endParaRPr>
          </a:p>
        </p:txBody>
      </p:sp>
      <p:pic>
        <p:nvPicPr>
          <p:cNvPr id="88"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To make your tabs switch, your .nav-tab anchor should have an attribute of data-toggle=”tab” and its href should point to id of the tab-pane.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.fade class makes the tab-pane fade in and out.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.active class activates the first tab on page load.</a:t>
            </a: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90"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The Nav Component and Tabs</a:t>
            </a:r>
            <a:endParaRPr b="0" lang="en-US" sz="4400" spc="-1" strike="noStrike">
              <a:latin typeface="Arial"/>
            </a:endParaRPr>
          </a:p>
        </p:txBody>
      </p:sp>
      <p:pic>
        <p:nvPicPr>
          <p:cNvPr id="91"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u="sng">
                <a:solidFill>
                  <a:srgbClr val="000000"/>
                </a:solidFill>
                <a:uFillTx/>
                <a:latin typeface="Calibri"/>
                <a:ea typeface="DejaVu Sans"/>
              </a:rPr>
              <a:t>Accordion review</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To make an accordion, make an anchor with a data-toggle=”collaps, and a data-target=”idOfDivYouWantToCollaps” and then a corresponding div with that id, and the bootstrap class .collapse.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the example this week, we used bootstrap cards with headers holding the anchor, and the card-body holding the collapsible content.</a:t>
            </a:r>
            <a:endParaRPr b="0" lang="en-US" sz="2800" spc="-1" strike="noStrike">
              <a:latin typeface="Arial"/>
            </a:endParaRPr>
          </a:p>
          <a:p>
            <a:pPr marL="228600" indent="-227520">
              <a:lnSpc>
                <a:spcPct val="90000"/>
              </a:lnSpc>
              <a:spcBef>
                <a:spcPts val="1001"/>
              </a:spcBef>
              <a:buClr>
                <a:srgbClr val="000000"/>
              </a:buClr>
              <a:buFont typeface="Arial"/>
              <a:buChar char="•"/>
            </a:pPr>
            <a:r>
              <a:rPr b="1" lang="en-US" sz="2800" spc="-1" strike="noStrike" u="sng">
                <a:solidFill>
                  <a:srgbClr val="000000"/>
                </a:solidFill>
                <a:uFillTx/>
                <a:latin typeface="Calibri"/>
                <a:ea typeface="DejaVu Sans"/>
              </a:rPr>
              <a:t>Discuss together</a:t>
            </a:r>
            <a:r>
              <a:rPr b="1" lang="en-US" sz="2800" spc="-1" strike="noStrike">
                <a:solidFill>
                  <a:srgbClr val="000000"/>
                </a:solidFill>
                <a:latin typeface="Calibri"/>
                <a:ea typeface="DejaVu Sans"/>
              </a:rPr>
              <a:t>:</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Calibri"/>
              </a:rPr>
              <a:t>What is the purpose of using the data-parent attribute with a Collapse component? </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Calibri"/>
              </a:rPr>
              <a:t>(Answer in next slide)</a:t>
            </a:r>
            <a:endParaRPr b="0" lang="en-US" sz="2400" spc="-1" strike="noStrike">
              <a:latin typeface="Arial"/>
            </a:endParaRPr>
          </a:p>
          <a:p>
            <a:pPr>
              <a:lnSpc>
                <a:spcPct val="100000"/>
              </a:lnSpc>
            </a:pPr>
            <a:endParaRPr b="0" lang="en-US" sz="2400" spc="-1" strike="noStrike">
              <a:latin typeface="Arial"/>
            </a:endParaRPr>
          </a:p>
        </p:txBody>
      </p:sp>
      <p:sp>
        <p:nvSpPr>
          <p:cNvPr id="93"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Collapse and Accordion</a:t>
            </a:r>
            <a:endParaRPr b="0" lang="en-US" sz="4400" spc="-1" strike="noStrike">
              <a:latin typeface="Arial"/>
            </a:endParaRPr>
          </a:p>
        </p:txBody>
      </p:sp>
      <p:pic>
        <p:nvPicPr>
          <p:cNvPr id="94"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Answer: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Calibri"/>
              </a:rPr>
              <a:t>If data-parent is provided, then all collapsible elements under the specified parent will be closed when this collapsible item is shown.</a:t>
            </a:r>
            <a:endParaRPr b="0" lang="en-US" sz="2800" spc="-1" strike="noStrike">
              <a:latin typeface="Arial"/>
            </a:endParaRPr>
          </a:p>
          <a:p>
            <a:pPr>
              <a:lnSpc>
                <a:spcPct val="100000"/>
              </a:lnSpc>
            </a:pPr>
            <a:endParaRPr b="0" lang="en-US" sz="2800" spc="-1" strike="noStrike">
              <a:latin typeface="Arial"/>
            </a:endParaRPr>
          </a:p>
        </p:txBody>
      </p:sp>
      <p:sp>
        <p:nvSpPr>
          <p:cNvPr id="96" name="CustomShape 2"/>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Collapse and Accordion</a:t>
            </a:r>
            <a:endParaRPr b="0" lang="en-US" sz="4400" spc="-1" strike="noStrike">
              <a:latin typeface="Arial"/>
            </a:endParaRPr>
          </a:p>
        </p:txBody>
      </p:sp>
      <p:pic>
        <p:nvPicPr>
          <p:cNvPr id="97"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158480" y="5040"/>
            <a:ext cx="980820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Tooltips</a:t>
            </a:r>
            <a:endParaRPr b="0" lang="en-US" sz="4400" spc="-1" strike="noStrike">
              <a:latin typeface="Arial"/>
            </a:endParaRPr>
          </a:p>
        </p:txBody>
      </p:sp>
      <p:pic>
        <p:nvPicPr>
          <p:cNvPr id="99" name="Picture 6" descr="A picture containing vector graphics&#10;&#10;Description generated with very high confidence"/>
          <p:cNvPicPr/>
          <p:nvPr/>
        </p:nvPicPr>
        <p:blipFill>
          <a:blip r:embed="rId1"/>
          <a:stretch/>
        </p:blipFill>
        <p:spPr>
          <a:xfrm>
            <a:off x="78840" y="98640"/>
            <a:ext cx="1016280" cy="1096200"/>
          </a:xfrm>
          <a:prstGeom prst="rect">
            <a:avLst/>
          </a:prstGeom>
          <a:ln>
            <a:noFill/>
          </a:ln>
        </p:spPr>
      </p:pic>
      <p:sp>
        <p:nvSpPr>
          <p:cNvPr id="10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Find the Options section in the documentation on Tooltips and answer these questions as a class:</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What is the default location for a tooltip if you don't specify its placement? </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What are the four options for how a tooltip is triggered?</a:t>
            </a:r>
            <a:endParaRPr b="0" lang="en-US" sz="2400" spc="-1" strike="noStrike">
              <a:latin typeface="Arial"/>
            </a:endParaRPr>
          </a:p>
          <a:p>
            <a:pPr marL="228600" indent="-227520">
              <a:lnSpc>
                <a:spcPct val="100000"/>
              </a:lnSpc>
              <a:spcBef>
                <a:spcPts val="1417"/>
              </a:spcBef>
              <a:buClr>
                <a:srgbClr val="000000"/>
              </a:buClr>
              <a:buFont typeface="Arial"/>
              <a:buChar char="•"/>
            </a:pPr>
            <a:r>
              <a:rPr b="0" lang="en-US" sz="2400" spc="-1" strike="noStrike">
                <a:solidFill>
                  <a:srgbClr val="000000"/>
                </a:solidFill>
                <a:latin typeface="Calibri"/>
                <a:ea typeface="DejaVu Sans"/>
              </a:rPr>
              <a:t>To make tooltips work, you will need this single jquery function on your page.</a:t>
            </a:r>
            <a:br/>
            <a:r>
              <a:rPr b="0" lang="en-US" sz="2400" spc="-1" strike="noStrike">
                <a:solidFill>
                  <a:srgbClr val="000000"/>
                </a:solidFill>
                <a:latin typeface="Calibri"/>
                <a:ea typeface="DejaVu Sans"/>
              </a:rPr>
              <a:t> </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&lt;script&gt;</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$(function () {</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$('[data-toggle="tooltip"]').tooltip()</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&lt;/script&gt;</a:t>
            </a:r>
            <a:endParaRPr b="0" lang="en-US" sz="2400" spc="-1" strike="noStrike">
              <a:latin typeface="Arial"/>
            </a:endParaRPr>
          </a:p>
          <a:p>
            <a:pPr>
              <a:lnSpc>
                <a:spcPct val="90000"/>
              </a:lnSpc>
              <a:spcBef>
                <a:spcPts val="1001"/>
              </a:spcBef>
            </a:pPr>
            <a:endParaRPr b="0" lang="en-US" sz="2400" spc="-1" strike="noStrike">
              <a:latin typeface="Arial"/>
            </a:endParaRPr>
          </a:p>
          <a:p>
            <a:pPr marL="457200">
              <a:lnSpc>
                <a:spcPct val="90000"/>
              </a:lnSpc>
              <a:spcBef>
                <a:spcPts val="49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44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u="sng">
                <a:solidFill>
                  <a:srgbClr val="000000"/>
                </a:solidFill>
                <a:uFillTx/>
                <a:latin typeface="Calibri"/>
                <a:ea typeface="Calibri"/>
              </a:rPr>
              <a:t>Previous answer</a:t>
            </a:r>
            <a:br/>
            <a:r>
              <a:rPr b="0" lang="en-US" sz="2800" spc="-1" strike="noStrike">
                <a:solidFill>
                  <a:srgbClr val="000000"/>
                </a:solidFill>
                <a:latin typeface="Calibri"/>
                <a:ea typeface="Calibri"/>
              </a:rPr>
              <a:t>Top.</a:t>
            </a:r>
            <a:br/>
            <a:r>
              <a:rPr b="0" lang="en-US" sz="2800" spc="-1" strike="noStrike">
                <a:solidFill>
                  <a:srgbClr val="000000"/>
                </a:solidFill>
                <a:latin typeface="Calibri"/>
                <a:ea typeface="Calibri"/>
              </a:rPr>
              <a:t>data-placement=”top” bottom, left, right.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892</TotalTime>
  <Application>LibreOffice/6.3.1.2$Windows_X86_64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dc:creator/>
  <dc:description/>
  <dc:language>en-US</dc:language>
  <cp:lastModifiedBy/>
  <dcterms:modified xsi:type="dcterms:W3CDTF">2020-08-08T12:23:18Z</dcterms:modified>
  <cp:revision>2650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lianceAssetId">
    <vt:lpwstr/>
  </property>
  <property fmtid="{D5CDD505-2E9C-101B-9397-08002B2CF9AE}" pid="4" name="ContentTypeId">
    <vt:lpwstr>0x010100E5B518C2C025244AAA92C8D1EA47F712</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22</vt:i4>
  </property>
  <property fmtid="{D5CDD505-2E9C-101B-9397-08002B2CF9AE}" pid="14" name="TemplateUrl">
    <vt:lpwstr/>
  </property>
  <property fmtid="{D5CDD505-2E9C-101B-9397-08002B2CF9AE}" pid="15" name="_SharedFileIndex">
    <vt:lpwstr/>
  </property>
  <property fmtid="{D5CDD505-2E9C-101B-9397-08002B2CF9AE}" pid="16" name="_SourceUrl">
    <vt:lpwstr/>
  </property>
  <property fmtid="{D5CDD505-2E9C-101B-9397-08002B2CF9AE}" pid="17" name="xd_ProgID">
    <vt:lpwstr/>
  </property>
  <property fmtid="{D5CDD505-2E9C-101B-9397-08002B2CF9AE}" pid="18" name="xd_Signature">
    <vt:bool>0</vt:bool>
  </property>
</Properties>
</file>