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3574"/>
  </p:normalViewPr>
  <p:slideViewPr>
    <p:cSldViewPr snapToGrid="0" snapToObjects="1">
      <p:cViewPr>
        <p:scale>
          <a:sx n="64" d="100"/>
          <a:sy n="64" d="100"/>
        </p:scale>
        <p:origin x="8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Biomarker-Phenotypic Association model to predict disease progression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Ekansh </a:t>
            </a:r>
            <a:r>
              <a:rPr lang="en-US" dirty="0" smtClean="0"/>
              <a:t>Sharma</a:t>
            </a:r>
          </a:p>
          <a:p>
            <a:r>
              <a:rPr lang="en-US" dirty="0" smtClean="0"/>
              <a:t>Anna </a:t>
            </a:r>
            <a:r>
              <a:rPr lang="en-US" dirty="0" smtClean="0"/>
              <a:t>Goldenberg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Need to understand the phenotypic progression patterns of a disease</a:t>
            </a:r>
          </a:p>
          <a:p>
            <a:pPr lvl="1"/>
            <a:r>
              <a:rPr lang="en-US" dirty="0" smtClean="0"/>
              <a:t>Given initial observations identify the most probable trajectory for the disease:</a:t>
            </a:r>
          </a:p>
          <a:p>
            <a:pPr lvl="2"/>
            <a:r>
              <a:rPr lang="en-US" sz="2400" dirty="0" smtClean="0"/>
              <a:t>Doctors can prescribe more aggressive treatment based on the progression</a:t>
            </a:r>
          </a:p>
          <a:p>
            <a:pPr lvl="1"/>
            <a:r>
              <a:rPr lang="en-US" dirty="0" smtClean="0"/>
              <a:t>Utilize all the data that is collected and build biologically relevant models</a:t>
            </a:r>
          </a:p>
          <a:p>
            <a:pPr lvl="2"/>
            <a:r>
              <a:rPr lang="en-US" sz="2400" dirty="0" smtClean="0"/>
              <a:t>Model </a:t>
            </a:r>
            <a:r>
              <a:rPr lang="en-US" sz="2400" dirty="0"/>
              <a:t>the association between genetic </a:t>
            </a:r>
            <a:r>
              <a:rPr lang="en-US" sz="2400" dirty="0" smtClean="0"/>
              <a:t>causes</a:t>
            </a:r>
          </a:p>
          <a:p>
            <a:pPr lvl="2"/>
            <a:r>
              <a:rPr lang="en-US" sz="2400" dirty="0" smtClean="0"/>
              <a:t>Model/understand the response </a:t>
            </a:r>
            <a:r>
              <a:rPr lang="en-US" sz="2400" dirty="0"/>
              <a:t>to a </a:t>
            </a:r>
            <a:r>
              <a:rPr lang="en-US" sz="2400" dirty="0" smtClean="0"/>
              <a:t>drug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27654" r="8838" b="23313"/>
          <a:stretch/>
        </p:blipFill>
        <p:spPr>
          <a:xfrm>
            <a:off x="838200" y="1690688"/>
            <a:ext cx="5506278" cy="2443990"/>
          </a:xfrm>
        </p:spPr>
      </p:pic>
      <p:sp>
        <p:nvSpPr>
          <p:cNvPr id="9" name="TextBox 8"/>
          <p:cNvSpPr txBox="1"/>
          <p:nvPr/>
        </p:nvSpPr>
        <p:spPr>
          <a:xfrm>
            <a:off x="6344478" y="1671846"/>
            <a:ext cx="5009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 variables:</a:t>
            </a:r>
            <a:r>
              <a:rPr lang="en-US" dirty="0" smtClean="0"/>
              <a:t> N x K biomarker data </a:t>
            </a:r>
          </a:p>
          <a:p>
            <a:r>
              <a:rPr lang="en-US" b="1" dirty="0"/>
              <a:t>Z1 latent </a:t>
            </a:r>
            <a:r>
              <a:rPr lang="en-US" b="1" dirty="0" smtClean="0"/>
              <a:t>variables:</a:t>
            </a:r>
            <a:r>
              <a:rPr lang="en-US" dirty="0" smtClean="0"/>
              <a:t> specify the cluster index for X </a:t>
            </a:r>
          </a:p>
          <a:p>
            <a:r>
              <a:rPr lang="en-US" b="1" dirty="0" smtClean="0"/>
              <a:t>Y variables:</a:t>
            </a:r>
            <a:r>
              <a:rPr lang="en-US" dirty="0" smtClean="0"/>
              <a:t> N x t biomarker data where T are the number of times of observation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Note:</a:t>
            </a:r>
            <a:r>
              <a:rPr lang="en-US" dirty="0" smtClean="0"/>
              <a:t> We also need N x t time matrix which contains the time of observation)</a:t>
            </a:r>
          </a:p>
          <a:p>
            <a:r>
              <a:rPr lang="en-US" b="1" dirty="0" smtClean="0"/>
              <a:t>Z2 </a:t>
            </a:r>
            <a:r>
              <a:rPr lang="en-US" b="1" dirty="0"/>
              <a:t>latent </a:t>
            </a:r>
            <a:r>
              <a:rPr lang="en-US" b="1" dirty="0" smtClean="0"/>
              <a:t>variables:</a:t>
            </a:r>
            <a:r>
              <a:rPr lang="en-US" dirty="0" smtClean="0"/>
              <a:t> Specify </a:t>
            </a:r>
            <a:r>
              <a:rPr lang="en-US" dirty="0"/>
              <a:t>the cluster index for </a:t>
            </a:r>
            <a:r>
              <a:rPr lang="en-US" dirty="0" smtClean="0"/>
              <a:t>Y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825226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idea: </a:t>
            </a:r>
            <a:r>
              <a:rPr lang="en-US" dirty="0" smtClean="0"/>
              <a:t>Joint probability models Z2 as conditionally dependent on Z1 and the stick lengths (or weights of each cluster)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Conditioned Dirichlet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Intuition:</a:t>
            </a:r>
            <a:r>
              <a:rPr lang="en-US" dirty="0" smtClean="0"/>
              <a:t> People belonging in the same cluster for the Biomarker data should be related and show similar disease progression behavior</a:t>
            </a:r>
          </a:p>
          <a:p>
            <a:r>
              <a:rPr lang="en-US" i="1" dirty="0" smtClean="0"/>
              <a:t>Generative Process: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Identify the Z1 clusters using the traditional Chinese Restaurant Process</a:t>
            </a:r>
          </a:p>
          <a:p>
            <a:pPr lvl="1"/>
            <a:r>
              <a:rPr lang="en-US" dirty="0" smtClean="0"/>
              <a:t>Z2|Z1 ~ </a:t>
            </a:r>
            <a:r>
              <a:rPr lang="en-US" dirty="0" err="1" smtClean="0"/>
              <a:t>mult</a:t>
            </a:r>
            <a:r>
              <a:rPr lang="en-US" dirty="0" smtClean="0"/>
              <a:t>(w1,w2,</a:t>
            </a:r>
            <a:r>
              <a:rPr lang="is-IS" dirty="0" smtClean="0"/>
              <a:t>…, wk, w_new)</a:t>
            </a:r>
            <a:r>
              <a:rPr lang="en-US" dirty="0" smtClean="0"/>
              <a:t>  (note: </a:t>
            </a:r>
            <a:r>
              <a:rPr lang="en-US" dirty="0" err="1" smtClean="0"/>
              <a:t>w_new</a:t>
            </a:r>
            <a:r>
              <a:rPr lang="en-US" dirty="0" smtClean="0"/>
              <a:t> probability of creating new cluster)</a:t>
            </a:r>
            <a:endParaRPr lang="en-US" dirty="0"/>
          </a:p>
          <a:p>
            <a:pPr lvl="1"/>
            <a:r>
              <a:rPr lang="en-US" dirty="0" smtClean="0"/>
              <a:t>Traditionally weights are proportional to the the number of people in the cluster</a:t>
            </a:r>
          </a:p>
          <a:p>
            <a:pPr lvl="1"/>
            <a:r>
              <a:rPr lang="en-US" dirty="0" smtClean="0"/>
              <a:t>We make the weights dependent on Z1 by double counting the people belonging in the same Z1 cluster</a:t>
            </a:r>
          </a:p>
        </p:txBody>
      </p:sp>
    </p:spTree>
    <p:extLst>
      <p:ext uri="{BB962C8B-B14F-4D97-AF65-F5344CB8AC3E}">
        <p14:creationId xmlns:p14="http://schemas.microsoft.com/office/powerpoint/2010/main" val="5777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 Likelihood: P(Y|Z2=k)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72" y="1690688"/>
            <a:ext cx="4101824" cy="75164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68" y="1530626"/>
            <a:ext cx="5585791" cy="9117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5670" y="2438437"/>
            <a:ext cx="10376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k(</a:t>
            </a:r>
            <a:r>
              <a:rPr lang="en-US" sz="2400" dirty="0" err="1" smtClean="0"/>
              <a:t>t,t</a:t>
            </a:r>
            <a:r>
              <a:rPr lang="en-US" sz="2400" dirty="0" smtClean="0"/>
              <a:t>’) is the kernel. I am using the RBF kernel for now but can change the kernel depending on the data.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70" y="3311451"/>
            <a:ext cx="4079903" cy="8399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73736" y="3434845"/>
            <a:ext cx="377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Covariance matrix is </a:t>
            </a:r>
            <a:r>
              <a:rPr lang="en-US" sz="2400" dirty="0" err="1" smtClean="0"/>
              <a:t>N.t</a:t>
            </a:r>
            <a:r>
              <a:rPr lang="en-US" sz="2400" dirty="0" smtClean="0"/>
              <a:t> x </a:t>
            </a:r>
            <a:r>
              <a:rPr lang="en-US" sz="2400" dirty="0" err="1" smtClean="0"/>
              <a:t>N.t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05670" y="4217250"/>
            <a:ext cx="581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compute the likelihood for a new person: 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70" y="4740127"/>
            <a:ext cx="3585601" cy="10423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4" y="4823825"/>
            <a:ext cx="6301163" cy="9146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05670" y="5788774"/>
            <a:ext cx="9536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compute the likelihood of y* by using the pdf of the </a:t>
            </a:r>
            <a:r>
              <a:rPr lang="en-US" sz="2400" dirty="0" err="1" smtClean="0"/>
              <a:t>gaussian</a:t>
            </a:r>
            <a:r>
              <a:rPr lang="en-US" sz="2400" dirty="0" smtClean="0"/>
              <a:t> with mean and covariance matrix given on the 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8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the clustering assignments</a:t>
            </a:r>
          </a:p>
          <a:p>
            <a:r>
              <a:rPr lang="en-US" dirty="0" smtClean="0"/>
              <a:t>For each pairs of Z1 and Z2 clusters:</a:t>
            </a:r>
          </a:p>
          <a:p>
            <a:pPr lvl="1"/>
            <a:r>
              <a:rPr lang="en-US" dirty="0" smtClean="0"/>
              <a:t>Remove their cluster assignment</a:t>
            </a:r>
          </a:p>
          <a:p>
            <a:pPr lvl="1"/>
            <a:r>
              <a:rPr lang="en-US" dirty="0" smtClean="0"/>
              <a:t>Sample z1 ~ </a:t>
            </a:r>
            <a:r>
              <a:rPr lang="en-US" dirty="0" err="1" smtClean="0"/>
              <a:t>mult</a:t>
            </a:r>
            <a:r>
              <a:rPr lang="en-US" dirty="0" smtClean="0"/>
              <a:t>(w1* L1,w2*L2,</a:t>
            </a:r>
            <a:r>
              <a:rPr lang="is-IS" dirty="0" smtClean="0"/>
              <a:t>…, wk*Lk, w_new*L_new) – w1, w2, ... </a:t>
            </a:r>
            <a:r>
              <a:rPr lang="en-US" dirty="0" smtClean="0"/>
              <a:t>are the traditional </a:t>
            </a:r>
            <a:r>
              <a:rPr lang="en-US" dirty="0" err="1" smtClean="0"/>
              <a:t>crp</a:t>
            </a:r>
            <a:r>
              <a:rPr lang="en-US" dirty="0" smtClean="0"/>
              <a:t> weights</a:t>
            </a:r>
          </a:p>
          <a:p>
            <a:pPr lvl="1"/>
            <a:r>
              <a:rPr lang="en-US" dirty="0" smtClean="0"/>
              <a:t>Sample z2|z1 ~ </a:t>
            </a:r>
            <a:r>
              <a:rPr lang="en-US" dirty="0" err="1" smtClean="0"/>
              <a:t>mult</a:t>
            </a:r>
            <a:r>
              <a:rPr lang="en-US" dirty="0" smtClean="0"/>
              <a:t>(</a:t>
            </a:r>
            <a:r>
              <a:rPr lang="en-US" dirty="0"/>
              <a:t>w1* L1,w2*L2,</a:t>
            </a:r>
            <a:r>
              <a:rPr lang="is-IS" dirty="0"/>
              <a:t>…, wk*Lk, </a:t>
            </a:r>
            <a:r>
              <a:rPr lang="is-IS" dirty="0" smtClean="0"/>
              <a:t>w_new*L_new)  - Here weights are the conditional weights we discussed earlier</a:t>
            </a:r>
          </a:p>
          <a:p>
            <a:pPr lvl="1"/>
            <a:r>
              <a:rPr lang="is-IS" b="1" dirty="0" smtClean="0"/>
              <a:t>NOTE: L1,L2,... </a:t>
            </a:r>
            <a:r>
              <a:rPr lang="en-US" b="1" dirty="0" smtClean="0"/>
              <a:t>is</a:t>
            </a:r>
            <a:r>
              <a:rPr lang="is-IS" b="1" dirty="0" smtClean="0"/>
              <a:t> the likelihood for z1, likelihood is P(x|z1=k). For z2, the likelihood is P(y|z2=k) = GP likelihood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3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smtClean="0"/>
              <a:t>Data – Phase shifted sinusoids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6" y="1276522"/>
            <a:ext cx="5581478" cy="558147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78" y="1276522"/>
            <a:ext cx="5671930" cy="56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Data – Phase shifted sinusoids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09" y="1925016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7436"/>
            <a:ext cx="4546497" cy="45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Gibbs Sampling is pretty slow for a large dataset – Probably should switch to </a:t>
            </a:r>
            <a:r>
              <a:rPr lang="en-US" dirty="0" err="1" smtClean="0"/>
              <a:t>Variational</a:t>
            </a:r>
            <a:r>
              <a:rPr lang="en-US" dirty="0" smtClean="0"/>
              <a:t> Bayes – For this we would need to change the representation of the DP to stick breaking representation so we can compute gradients</a:t>
            </a:r>
          </a:p>
          <a:p>
            <a:r>
              <a:rPr lang="en-US" dirty="0" smtClean="0"/>
              <a:t>Difficult to choose the right set of hyper-parameters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</TotalTime>
  <Words>464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Biomarker-Phenotypic Association model to predict disease progression</vt:lpstr>
      <vt:lpstr>Background and Problem Statement</vt:lpstr>
      <vt:lpstr>Graphical Model</vt:lpstr>
      <vt:lpstr>Conditioned Dirichlet Process</vt:lpstr>
      <vt:lpstr>Gaussian Process Likelihood: P(Y|Z2=k)</vt:lpstr>
      <vt:lpstr>Gibbs Inference</vt:lpstr>
      <vt:lpstr>Simulation Data – Phase shifted sinusoids</vt:lpstr>
      <vt:lpstr>Simulation Data – Phase shifted sinusoids</vt:lpstr>
      <vt:lpstr>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latent variable association of data types</dc:title>
  <dc:creator>Ekansh Sharma</dc:creator>
  <cp:lastModifiedBy>Ekansh Sharma</cp:lastModifiedBy>
  <cp:revision>7</cp:revision>
  <dcterms:created xsi:type="dcterms:W3CDTF">2016-08-21T18:58:08Z</dcterms:created>
  <dcterms:modified xsi:type="dcterms:W3CDTF">2016-08-25T23:37:52Z</dcterms:modified>
</cp:coreProperties>
</file>