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67" r:id="rId4"/>
    <p:sldId id="257" r:id="rId5"/>
    <p:sldId id="268" r:id="rId6"/>
    <p:sldId id="269" r:id="rId7"/>
    <p:sldId id="270" r:id="rId8"/>
    <p:sldId id="271" r:id="rId9"/>
    <p:sldId id="274" r:id="rId10"/>
    <p:sldId id="275" r:id="rId11"/>
    <p:sldId id="272" r:id="rId12"/>
    <p:sldId id="273"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335615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76701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22836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53328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28363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6F241D-7F8C-4810-B3B8-9CCE0AFCC703}"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8651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6F241D-7F8C-4810-B3B8-9CCE0AFCC703}" type="datetimeFigureOut">
              <a:rPr lang="en-IN" smtClean="0"/>
              <a:t>27-03-2023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321182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19229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162566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BFA3-DBC0-C665-82ED-FA9085162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5B0984-2711-8AC6-2CA9-51A4C9391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459784-318D-BC46-FA0F-DCE7E5DB195F}"/>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29E63081-3A5C-CF35-7CC3-459C445F6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54603-84EF-2B09-7E87-A59D58FBE487}"/>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259243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5B0B-73E3-F271-B1CD-0F5C54E84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1EA00-5D73-F0EC-F10F-51C19AA8CA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6A3C6-B18E-60FD-598D-32FBA3DDF250}"/>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8D4453C7-64EC-6B06-A3F2-CC0AD2E99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56597-90B4-C5CC-19E3-C0875EC6E050}"/>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09540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5461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D88D-C2D7-4F22-9938-947173AF28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0BF118-4A7D-63BF-8D55-CC6CEFE4F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F4695-D5F3-9075-85FA-D9DC32519363}"/>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8A5B8E92-B706-9468-2251-F01E5FFBA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E48EB-0DDD-CF19-8DBD-BD1E48E65BF7}"/>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910353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DD3B-1891-25AE-B54D-A6A2EA7680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592E1-D270-EED4-BF97-206674A3A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BAFECF-7FD3-E572-EC08-DEDC44C5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3461C-D9D7-37D2-7309-0252067CEB66}"/>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a:extLst>
              <a:ext uri="{FF2B5EF4-FFF2-40B4-BE49-F238E27FC236}">
                <a16:creationId xmlns:a16="http://schemas.microsoft.com/office/drawing/2014/main" id="{BB2FE35B-71D9-7F46-BCAC-DB50189BC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BBAE9-95EE-6DD6-62F6-462065A438DB}"/>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683734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7ECE-6EBD-5A1F-56D8-013C197E61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8C0F5-C94C-056B-0FA2-CD8ECE823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DCCD3-2B6E-46A6-18C0-333D8F598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F76BCC-EB60-6756-1D04-FD70F18BE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AA9B5A-9E72-BC82-EC45-9DAC90867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7E4A7C-2FC1-2F01-0C2B-39BF68D5E8D0}"/>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8" name="Footer Placeholder 7">
            <a:extLst>
              <a:ext uri="{FF2B5EF4-FFF2-40B4-BE49-F238E27FC236}">
                <a16:creationId xmlns:a16="http://schemas.microsoft.com/office/drawing/2014/main" id="{253E257A-BE39-6631-3B26-212621E308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A721C7-9602-171A-E62B-E9D7A94F7188}"/>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874988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6E5-EE49-0764-CF78-552A8B7FA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CD2852-C185-0B2A-82A9-B68FC9BD6EF9}"/>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4" name="Footer Placeholder 3">
            <a:extLst>
              <a:ext uri="{FF2B5EF4-FFF2-40B4-BE49-F238E27FC236}">
                <a16:creationId xmlns:a16="http://schemas.microsoft.com/office/drawing/2014/main" id="{CBAAC005-619D-F8C4-6DFA-75EFD9E027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829F86-CBD3-66D1-701F-082F5399A2B7}"/>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3615982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7939-85C1-4529-ECDE-C4CBCF23D4CC}"/>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3" name="Footer Placeholder 2">
            <a:extLst>
              <a:ext uri="{FF2B5EF4-FFF2-40B4-BE49-F238E27FC236}">
                <a16:creationId xmlns:a16="http://schemas.microsoft.com/office/drawing/2014/main" id="{C9871CE4-CC6A-7D04-BEEB-B308A9ACED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2CE3F2-0938-9A47-D016-CB283E704F0C}"/>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2743872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C01F-4FF9-9DD0-EE12-84A55C616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FB89E8-A90A-46EE-AA60-11130BAE6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B79F9-9904-3856-8F42-BDEF131B0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2E41C-8E7C-529B-2F40-4B179387C863}"/>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a:extLst>
              <a:ext uri="{FF2B5EF4-FFF2-40B4-BE49-F238E27FC236}">
                <a16:creationId xmlns:a16="http://schemas.microsoft.com/office/drawing/2014/main" id="{41A1B783-5007-D0E9-261B-C3433B7064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E8E557-2E06-E50E-A76D-2AE4D95A09AE}"/>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19464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78A8-78AD-E866-759B-0CECD72FB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54788C-C6C1-4643-557C-022C5CB3E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53B7E-C34C-28EA-AEF5-5A422D72A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43C92-B5D0-361C-21E7-5526049D9B29}"/>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a:extLst>
              <a:ext uri="{FF2B5EF4-FFF2-40B4-BE49-F238E27FC236}">
                <a16:creationId xmlns:a16="http://schemas.microsoft.com/office/drawing/2014/main" id="{2FC90884-3307-3906-1044-17F52541A6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CC5F5E-21C8-1441-DF56-A619E29DEA74}"/>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744790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A3B1-9E8A-7229-96B4-472F1905C1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307E6-69C0-DAB0-CC8B-329C05B25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33D8A4-292C-5533-0989-ADE875DA53E5}"/>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13938098-805F-1101-9811-3E9007429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77590-1B97-0967-D014-DEA32812075E}"/>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2947975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1B042-27BF-5C36-CA10-6ECA72747E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9D2DB-9F6F-B4FB-4F31-D647E1D78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BD50C-2626-1E17-E1C2-9D8EF132A8E2}"/>
              </a:ext>
            </a:extLst>
          </p:cNvPr>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27156456-D5B2-0C38-8284-D874C10EB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1DA05-96FA-6371-06C0-40DA31475495}"/>
              </a:ext>
            </a:extLst>
          </p:cNvPr>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61246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F241D-7F8C-4810-B3B8-9CCE0AFCC703}"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63436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50875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F241D-7F8C-4810-B3B8-9CCE0AFCC703}"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11976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F241D-7F8C-4810-B3B8-9CCE0AFCC703}"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99504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F241D-7F8C-4810-B3B8-9CCE0AFCC703}"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236733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413205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F241D-7F8C-4810-B3B8-9CCE0AFCC703}"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DA31E-15F1-44C6-8823-D2DED5F6CC99}" type="slidenum">
              <a:rPr lang="en-IN" smtClean="0"/>
              <a:t>‹#›</a:t>
            </a:fld>
            <a:endParaRPr lang="en-IN"/>
          </a:p>
        </p:txBody>
      </p:sp>
    </p:spTree>
    <p:extLst>
      <p:ext uri="{BB962C8B-B14F-4D97-AF65-F5344CB8AC3E}">
        <p14:creationId xmlns:p14="http://schemas.microsoft.com/office/powerpoint/2010/main" val="161845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D6F241D-7F8C-4810-B3B8-9CCE0AFCC703}" type="datetimeFigureOut">
              <a:rPr lang="en-IN" smtClean="0"/>
              <a:t>27-03-2023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61DA31E-15F1-44C6-8823-D2DED5F6CC99}" type="slidenum">
              <a:rPr lang="en-IN" smtClean="0"/>
              <a:t>‹#›</a:t>
            </a:fld>
            <a:endParaRPr lang="en-IN"/>
          </a:p>
        </p:txBody>
      </p:sp>
    </p:spTree>
    <p:extLst>
      <p:ext uri="{BB962C8B-B14F-4D97-AF65-F5344CB8AC3E}">
        <p14:creationId xmlns:p14="http://schemas.microsoft.com/office/powerpoint/2010/main" val="2997230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BF8DD-9099-3DFA-5F6F-F9323D1FD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2B6C0E-5C15-7CCF-9634-43F02C9AA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C631E-958F-49FB-BAAD-88EF8E897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F241D-7F8C-4810-B3B8-9CCE0AFCC703}" type="datetimeFigureOut">
              <a:rPr lang="en-IN" smtClean="0"/>
              <a:t>27-03-2023</a:t>
            </a:fld>
            <a:endParaRPr lang="en-IN"/>
          </a:p>
        </p:txBody>
      </p:sp>
      <p:sp>
        <p:nvSpPr>
          <p:cNvPr id="5" name="Footer Placeholder 4">
            <a:extLst>
              <a:ext uri="{FF2B5EF4-FFF2-40B4-BE49-F238E27FC236}">
                <a16:creationId xmlns:a16="http://schemas.microsoft.com/office/drawing/2014/main" id="{46F591FB-56D4-E7FA-8EFC-1DD556E3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E0171F-8E04-225D-15DC-DF5978934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DA31E-15F1-44C6-8823-D2DED5F6CC99}" type="slidenum">
              <a:rPr lang="en-IN" smtClean="0"/>
              <a:t>‹#›</a:t>
            </a:fld>
            <a:endParaRPr lang="en-IN"/>
          </a:p>
        </p:txBody>
      </p:sp>
    </p:spTree>
    <p:extLst>
      <p:ext uri="{BB962C8B-B14F-4D97-AF65-F5344CB8AC3E}">
        <p14:creationId xmlns:p14="http://schemas.microsoft.com/office/powerpoint/2010/main" val="5604685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59C48B9-2BB7-132C-5277-5E92A40913C6}"/>
              </a:ext>
            </a:extLst>
          </p:cNvPr>
          <p:cNvSpPr/>
          <p:nvPr/>
        </p:nvSpPr>
        <p:spPr>
          <a:xfrm>
            <a:off x="1638300" y="3395383"/>
            <a:ext cx="8915400" cy="1788459"/>
          </a:xfrm>
          <a:prstGeom prst="roundRect">
            <a:avLst>
              <a:gd name="adj" fmla="val 30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i="0" u="none" strike="noStrike" spc="600" dirty="0">
                <a:ln>
                  <a:solidFill>
                    <a:schemeClr val="bg1"/>
                  </a:solidFill>
                </a:ln>
                <a:solidFill>
                  <a:schemeClr val="bg1"/>
                </a:solidFill>
                <a:effectLst>
                  <a:outerShdw blurRad="38100" dist="38100" dir="2700000" algn="tl">
                    <a:srgbClr val="000000">
                      <a:alpha val="43137"/>
                    </a:srgbClr>
                  </a:outerShdw>
                </a:effectLst>
                <a:latin typeface="Century" panose="02040604050505020304" pitchFamily="18" charset="0"/>
              </a:rPr>
              <a:t>House Sales Analysis</a:t>
            </a:r>
            <a:endParaRPr lang="en-IN" sz="4400" spc="600" dirty="0">
              <a:ln>
                <a:solidFill>
                  <a:schemeClr val="bg1"/>
                </a:solidFill>
              </a:ln>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3" name="Rectangle 2">
            <a:extLst>
              <a:ext uri="{FF2B5EF4-FFF2-40B4-BE49-F238E27FC236}">
                <a16:creationId xmlns:a16="http://schemas.microsoft.com/office/drawing/2014/main" id="{E0B0B6DE-5D5F-8FEF-B51D-032BEA7A250F}"/>
              </a:ext>
            </a:extLst>
          </p:cNvPr>
          <p:cNvSpPr/>
          <p:nvPr/>
        </p:nvSpPr>
        <p:spPr>
          <a:xfrm>
            <a:off x="2229970" y="2245659"/>
            <a:ext cx="7732059" cy="77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Analytics Project</a:t>
            </a:r>
          </a:p>
          <a:p>
            <a:pPr algn="ctr"/>
            <a:r>
              <a:rPr lang="en-US" sz="2400" b="1" dirty="0"/>
              <a:t>Masai School</a:t>
            </a:r>
            <a:endParaRPr lang="en-IN" sz="2400" b="1" dirty="0"/>
          </a:p>
        </p:txBody>
      </p:sp>
    </p:spTree>
    <p:extLst>
      <p:ext uri="{BB962C8B-B14F-4D97-AF65-F5344CB8AC3E}">
        <p14:creationId xmlns:p14="http://schemas.microsoft.com/office/powerpoint/2010/main" val="3761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3F2C7-5D3C-E8A5-F690-E641F9E6C883}"/>
              </a:ext>
            </a:extLst>
          </p:cNvPr>
          <p:cNvSpPr/>
          <p:nvPr/>
        </p:nvSpPr>
        <p:spPr>
          <a:xfrm>
            <a:off x="0" y="1023377"/>
            <a:ext cx="7395882" cy="52981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i="0" dirty="0">
              <a:solidFill>
                <a:srgbClr val="202124"/>
              </a:solidFill>
              <a:effectLst>
                <a:outerShdw blurRad="38100" dist="38100" dir="2700000" algn="tl">
                  <a:srgbClr val="000000">
                    <a:alpha val="43137"/>
                  </a:srgbClr>
                </a:outerShdw>
              </a:effectLst>
              <a:latin typeface="Roboto" panose="02000000000000000000" pitchFamily="2" charset="0"/>
            </a:endParaRPr>
          </a:p>
          <a:p>
            <a:pPr marL="285750" indent="-285750">
              <a:lnSpc>
                <a:spcPct val="150000"/>
              </a:lnSpc>
              <a:buFont typeface="Arial" panose="020B0604020202020204" pitchFamily="34" charset="0"/>
              <a:buChar char="•"/>
            </a:pPr>
            <a:r>
              <a:rPr lang="en-US" b="1" i="0" dirty="0">
                <a:solidFill>
                  <a:srgbClr val="202124"/>
                </a:solidFill>
                <a:effectLst>
                  <a:outerShdw blurRad="38100" dist="38100" dir="2700000" algn="tl">
                    <a:srgbClr val="000000">
                      <a:alpha val="43137"/>
                    </a:srgbClr>
                  </a:outerShdw>
                </a:effectLst>
                <a:latin typeface="Roboto" panose="02000000000000000000" pitchFamily="2" charset="0"/>
              </a:rPr>
              <a:t>Using the Chi-square test, we can estimate the level of correlation i.e. association between the categorical variables of the dataset. This helps us analyze the dependence of one category of the variable on the other independent category of the variable</a:t>
            </a:r>
          </a:p>
          <a:p>
            <a:pPr marL="285750" indent="-285750">
              <a:lnSpc>
                <a:spcPct val="150000"/>
              </a:lnSpc>
              <a:buFont typeface="Arial" panose="020B0604020202020204" pitchFamily="34" charset="0"/>
              <a:buChar char="•"/>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The p-value will indicate whether there is a significant relationship between condition and grade. If the p-value is less than 0.05 (the significance level), we can reject the null hypothesis and conclude that there is a significant relationship between condition and grade.</a:t>
            </a: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672353" y="316413"/>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Chi-Square Analysis</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pic>
        <p:nvPicPr>
          <p:cNvPr id="5" name="Picture 4">
            <a:extLst>
              <a:ext uri="{FF2B5EF4-FFF2-40B4-BE49-F238E27FC236}">
                <a16:creationId xmlns:a16="http://schemas.microsoft.com/office/drawing/2014/main" id="{4EEFA8B7-9D1A-3B6E-63C3-BE891834F89E}"/>
              </a:ext>
            </a:extLst>
          </p:cNvPr>
          <p:cNvPicPr>
            <a:picLocks noChangeAspect="1"/>
          </p:cNvPicPr>
          <p:nvPr/>
        </p:nvPicPr>
        <p:blipFill rotWithShape="1">
          <a:blip r:embed="rId2"/>
          <a:srcRect b="53951"/>
          <a:stretch/>
        </p:blipFill>
        <p:spPr>
          <a:xfrm>
            <a:off x="7919325" y="2416208"/>
            <a:ext cx="3960286" cy="706964"/>
          </a:xfrm>
          <a:prstGeom prst="rect">
            <a:avLst/>
          </a:prstGeom>
        </p:spPr>
      </p:pic>
      <p:pic>
        <p:nvPicPr>
          <p:cNvPr id="6" name="Picture 5">
            <a:extLst>
              <a:ext uri="{FF2B5EF4-FFF2-40B4-BE49-F238E27FC236}">
                <a16:creationId xmlns:a16="http://schemas.microsoft.com/office/drawing/2014/main" id="{163C2A36-5C1E-7EC5-E45D-784F4D483269}"/>
              </a:ext>
            </a:extLst>
          </p:cNvPr>
          <p:cNvPicPr>
            <a:picLocks noChangeAspect="1"/>
          </p:cNvPicPr>
          <p:nvPr/>
        </p:nvPicPr>
        <p:blipFill rotWithShape="1">
          <a:blip r:embed="rId2"/>
          <a:srcRect t="47812"/>
          <a:stretch/>
        </p:blipFill>
        <p:spPr>
          <a:xfrm>
            <a:off x="7919325" y="4233614"/>
            <a:ext cx="3960286" cy="801217"/>
          </a:xfrm>
          <a:prstGeom prst="rect">
            <a:avLst/>
          </a:prstGeom>
        </p:spPr>
      </p:pic>
      <p:sp>
        <p:nvSpPr>
          <p:cNvPr id="7" name="Rectangle 6">
            <a:extLst>
              <a:ext uri="{FF2B5EF4-FFF2-40B4-BE49-F238E27FC236}">
                <a16:creationId xmlns:a16="http://schemas.microsoft.com/office/drawing/2014/main" id="{E867E3E1-2419-3F74-E19F-4A8E0E16F277}"/>
              </a:ext>
            </a:extLst>
          </p:cNvPr>
          <p:cNvSpPr/>
          <p:nvPr/>
        </p:nvSpPr>
        <p:spPr>
          <a:xfrm>
            <a:off x="8458200" y="1855694"/>
            <a:ext cx="2864224" cy="560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rgbClr val="202124"/>
                </a:solidFill>
                <a:latin typeface="Roboto" panose="02000000000000000000" pitchFamily="2" charset="0"/>
              </a:rPr>
              <a:t>V</a:t>
            </a:r>
            <a:r>
              <a:rPr lang="en-IN" sz="2000" b="1" i="0" dirty="0">
                <a:solidFill>
                  <a:srgbClr val="202124"/>
                </a:solidFill>
                <a:effectLst/>
                <a:latin typeface="Roboto" panose="02000000000000000000" pitchFamily="2" charset="0"/>
              </a:rPr>
              <a:t>iew and Waterfront</a:t>
            </a:r>
            <a:endParaRPr lang="en-IN" sz="2000" b="1" dirty="0"/>
          </a:p>
        </p:txBody>
      </p:sp>
      <p:sp>
        <p:nvSpPr>
          <p:cNvPr id="8" name="Rectangle 7">
            <a:extLst>
              <a:ext uri="{FF2B5EF4-FFF2-40B4-BE49-F238E27FC236}">
                <a16:creationId xmlns:a16="http://schemas.microsoft.com/office/drawing/2014/main" id="{330DF7FE-5980-3737-C2BB-9DBB7AA4BDF5}"/>
              </a:ext>
            </a:extLst>
          </p:cNvPr>
          <p:cNvSpPr/>
          <p:nvPr/>
        </p:nvSpPr>
        <p:spPr>
          <a:xfrm>
            <a:off x="8467356" y="3672447"/>
            <a:ext cx="2864224" cy="560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rgbClr val="202124"/>
                </a:solidFill>
                <a:latin typeface="Roboto" panose="02000000000000000000" pitchFamily="2" charset="0"/>
              </a:rPr>
              <a:t>C</a:t>
            </a:r>
            <a:r>
              <a:rPr lang="en-IN" sz="2000" b="1" i="0" dirty="0">
                <a:solidFill>
                  <a:srgbClr val="202124"/>
                </a:solidFill>
                <a:effectLst/>
                <a:latin typeface="Roboto" panose="02000000000000000000" pitchFamily="2" charset="0"/>
              </a:rPr>
              <a:t>ondition and Grade</a:t>
            </a:r>
            <a:endParaRPr lang="en-IN" sz="2000" b="1" dirty="0"/>
          </a:p>
        </p:txBody>
      </p:sp>
    </p:spTree>
    <p:extLst>
      <p:ext uri="{BB962C8B-B14F-4D97-AF65-F5344CB8AC3E}">
        <p14:creationId xmlns:p14="http://schemas.microsoft.com/office/powerpoint/2010/main" val="269849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3F2C7-5D3C-E8A5-F690-E641F9E6C883}"/>
              </a:ext>
            </a:extLst>
          </p:cNvPr>
          <p:cNvSpPr/>
          <p:nvPr/>
        </p:nvSpPr>
        <p:spPr>
          <a:xfrm>
            <a:off x="0" y="1023377"/>
            <a:ext cx="7395882" cy="52981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i="0" dirty="0">
              <a:solidFill>
                <a:srgbClr val="202124"/>
              </a:solidFill>
              <a:effectLst>
                <a:outerShdw blurRad="38100" dist="38100" dir="2700000" algn="tl">
                  <a:srgbClr val="000000">
                    <a:alpha val="43137"/>
                  </a:srgbClr>
                </a:outerShdw>
              </a:effectLst>
              <a:latin typeface="Roboto" panose="02000000000000000000" pitchFamily="2" charset="0"/>
            </a:endParaRPr>
          </a:p>
          <a:p>
            <a:pPr>
              <a:lnSpc>
                <a:spcPct val="150000"/>
              </a:lnSpc>
            </a:pPr>
            <a:r>
              <a:rPr lang="en-US" b="1" i="0" dirty="0">
                <a:solidFill>
                  <a:srgbClr val="202124"/>
                </a:solidFill>
                <a:effectLst>
                  <a:outerShdw blurRad="38100" dist="38100" dir="2700000" algn="tl">
                    <a:srgbClr val="000000">
                      <a:alpha val="43137"/>
                    </a:srgbClr>
                  </a:outerShdw>
                </a:effectLst>
                <a:latin typeface="Roboto" panose="02000000000000000000" pitchFamily="2" charset="0"/>
              </a:rPr>
              <a:t>	We have trained our dataset on these 4 Models :</a:t>
            </a:r>
          </a:p>
          <a:p>
            <a:pPr marL="742950" lvl="1" indent="-285750">
              <a:lnSpc>
                <a:spcPct val="150000"/>
              </a:lnSpc>
              <a:buFont typeface="Arial" panose="020B0604020202020204" pitchFamily="34" charset="0"/>
              <a:buChar char="•"/>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Linear Regression</a:t>
            </a:r>
          </a:p>
          <a:p>
            <a:pPr marL="742950" lvl="1" indent="-285750">
              <a:lnSpc>
                <a:spcPct val="150000"/>
              </a:lnSpc>
              <a:buFont typeface="Arial" panose="020B0604020202020204" pitchFamily="34" charset="0"/>
              <a:buChar char="•"/>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Decision Tree</a:t>
            </a:r>
          </a:p>
          <a:p>
            <a:pPr marL="742950" lvl="1" indent="-285750">
              <a:lnSpc>
                <a:spcPct val="150000"/>
              </a:lnSpc>
              <a:buFont typeface="Arial" panose="020B0604020202020204" pitchFamily="34" charset="0"/>
              <a:buChar char="•"/>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Random Forest</a:t>
            </a:r>
          </a:p>
          <a:p>
            <a:pPr marL="742950" lvl="1" indent="-285750">
              <a:lnSpc>
                <a:spcPct val="150000"/>
              </a:lnSpc>
              <a:buFont typeface="Arial" panose="020B0604020202020204" pitchFamily="34" charset="0"/>
              <a:buChar char="•"/>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Support Vector Regression (SVR)</a:t>
            </a:r>
          </a:p>
          <a:p>
            <a:pPr lvl="1">
              <a:lnSpc>
                <a:spcPct val="150000"/>
              </a:lnSpc>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We have come to conclusion that Random Forest is best model because it has best RMSE. A lower RMSE value indicates that the model is making less error in its predictions, and is therefore better at predicting the outcome of interest.</a:t>
            </a:r>
          </a:p>
          <a:p>
            <a:pPr lvl="1">
              <a:lnSpc>
                <a:spcPct val="150000"/>
              </a:lnSpc>
            </a:pPr>
            <a:r>
              <a:rPr lang="en-US" b="1" dirty="0">
                <a:solidFill>
                  <a:srgbClr val="202124"/>
                </a:solidFill>
                <a:effectLst>
                  <a:outerShdw blurRad="38100" dist="38100" dir="2700000" algn="tl">
                    <a:srgbClr val="000000">
                      <a:alpha val="43137"/>
                    </a:srgbClr>
                  </a:outerShdw>
                </a:effectLst>
                <a:latin typeface="Roboto" panose="02000000000000000000" pitchFamily="2" charset="0"/>
              </a:rPr>
              <a:t>On the other hand, a higher RMSE value indicates that the model is making more errors, and is therefore less accurate.</a:t>
            </a: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1169895" y="316413"/>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Model Selection</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pic>
        <p:nvPicPr>
          <p:cNvPr id="9" name="Picture 8">
            <a:extLst>
              <a:ext uri="{FF2B5EF4-FFF2-40B4-BE49-F238E27FC236}">
                <a16:creationId xmlns:a16="http://schemas.microsoft.com/office/drawing/2014/main" id="{2ECBCB80-F308-A1FB-09ED-0DD4BF3866C6}"/>
              </a:ext>
            </a:extLst>
          </p:cNvPr>
          <p:cNvPicPr>
            <a:picLocks noChangeAspect="1"/>
          </p:cNvPicPr>
          <p:nvPr/>
        </p:nvPicPr>
        <p:blipFill>
          <a:blip r:embed="rId2"/>
          <a:stretch>
            <a:fillRect/>
          </a:stretch>
        </p:blipFill>
        <p:spPr>
          <a:xfrm>
            <a:off x="7664568" y="2769394"/>
            <a:ext cx="4316119" cy="1319212"/>
          </a:xfrm>
          <a:prstGeom prst="rect">
            <a:avLst/>
          </a:prstGeom>
        </p:spPr>
      </p:pic>
    </p:spTree>
    <p:extLst>
      <p:ext uri="{BB962C8B-B14F-4D97-AF65-F5344CB8AC3E}">
        <p14:creationId xmlns:p14="http://schemas.microsoft.com/office/powerpoint/2010/main" val="426598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3F2C7-5D3C-E8A5-F690-E641F9E6C883}"/>
              </a:ext>
            </a:extLst>
          </p:cNvPr>
          <p:cNvSpPr/>
          <p:nvPr/>
        </p:nvSpPr>
        <p:spPr>
          <a:xfrm>
            <a:off x="0" y="2845256"/>
            <a:ext cx="7395882" cy="2069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i="0" dirty="0">
              <a:solidFill>
                <a:srgbClr val="202124"/>
              </a:solidFill>
              <a:effectLst>
                <a:outerShdw blurRad="38100" dist="38100" dir="2700000" algn="tl">
                  <a:srgbClr val="000000">
                    <a:alpha val="43137"/>
                  </a:srgbClr>
                </a:outerShdw>
              </a:effectLst>
              <a:latin typeface="Roboto" panose="02000000000000000000" pitchFamily="2" charset="0"/>
            </a:endParaRPr>
          </a:p>
          <a:p>
            <a:pPr>
              <a:lnSpc>
                <a:spcPct val="150000"/>
              </a:lnSpc>
            </a:pPr>
            <a:r>
              <a:rPr lang="en-US" b="1" i="0" dirty="0">
                <a:solidFill>
                  <a:srgbClr val="202124"/>
                </a:solidFill>
                <a:effectLst>
                  <a:outerShdw blurRad="38100" dist="38100" dir="2700000" algn="tl">
                    <a:srgbClr val="000000">
                      <a:alpha val="43137"/>
                    </a:srgbClr>
                  </a:outerShdw>
                </a:effectLst>
                <a:latin typeface="Roboto" panose="02000000000000000000" pitchFamily="2" charset="0"/>
              </a:rPr>
              <a:t>	After removing column with hig</a:t>
            </a:r>
            <a:r>
              <a:rPr lang="en-US" b="1" dirty="0">
                <a:solidFill>
                  <a:srgbClr val="202124"/>
                </a:solidFill>
                <a:effectLst>
                  <a:outerShdw blurRad="38100" dist="38100" dir="2700000" algn="tl">
                    <a:srgbClr val="000000">
                      <a:alpha val="43137"/>
                    </a:srgbClr>
                  </a:outerShdw>
                </a:effectLst>
                <a:latin typeface="Roboto" panose="02000000000000000000" pitchFamily="2" charset="0"/>
              </a:rPr>
              <a:t>h multi – collinearity and using 	Polynomial Regression with degree 2 and 3. We still found that in 	terms of RMSE Random Forest was the best model with high 	accuracy</a:t>
            </a: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282390" y="625696"/>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Model Selection</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pic>
        <p:nvPicPr>
          <p:cNvPr id="5" name="Picture 4">
            <a:extLst>
              <a:ext uri="{FF2B5EF4-FFF2-40B4-BE49-F238E27FC236}">
                <a16:creationId xmlns:a16="http://schemas.microsoft.com/office/drawing/2014/main" id="{F83F7803-4CE3-B67F-326D-000CB17479F9}"/>
              </a:ext>
            </a:extLst>
          </p:cNvPr>
          <p:cNvPicPr>
            <a:picLocks noChangeAspect="1"/>
          </p:cNvPicPr>
          <p:nvPr/>
        </p:nvPicPr>
        <p:blipFill>
          <a:blip r:embed="rId2"/>
          <a:stretch>
            <a:fillRect/>
          </a:stretch>
        </p:blipFill>
        <p:spPr>
          <a:xfrm>
            <a:off x="7850519" y="3296235"/>
            <a:ext cx="3828276" cy="1167488"/>
          </a:xfrm>
          <a:prstGeom prst="rect">
            <a:avLst/>
          </a:prstGeom>
        </p:spPr>
      </p:pic>
      <p:pic>
        <p:nvPicPr>
          <p:cNvPr id="7" name="Picture 6">
            <a:extLst>
              <a:ext uri="{FF2B5EF4-FFF2-40B4-BE49-F238E27FC236}">
                <a16:creationId xmlns:a16="http://schemas.microsoft.com/office/drawing/2014/main" id="{8717A28A-AE52-5BF2-2E5A-962611040F1D}"/>
              </a:ext>
            </a:extLst>
          </p:cNvPr>
          <p:cNvPicPr>
            <a:picLocks noChangeAspect="1"/>
          </p:cNvPicPr>
          <p:nvPr/>
        </p:nvPicPr>
        <p:blipFill>
          <a:blip r:embed="rId3"/>
          <a:stretch>
            <a:fillRect/>
          </a:stretch>
        </p:blipFill>
        <p:spPr>
          <a:xfrm>
            <a:off x="2192328" y="1843052"/>
            <a:ext cx="7807344" cy="706964"/>
          </a:xfrm>
          <a:prstGeom prst="rect">
            <a:avLst/>
          </a:prstGeom>
        </p:spPr>
      </p:pic>
    </p:spTree>
    <p:extLst>
      <p:ext uri="{BB962C8B-B14F-4D97-AF65-F5344CB8AC3E}">
        <p14:creationId xmlns:p14="http://schemas.microsoft.com/office/powerpoint/2010/main" val="340363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3792072" y="3075518"/>
            <a:ext cx="4975411" cy="706964"/>
          </a:xfrm>
        </p:spPr>
        <p:txBody>
          <a:bodyPr>
            <a:noAutofit/>
          </a:bodyPr>
          <a:lstStyle/>
          <a:p>
            <a:pPr rtl="0">
              <a:spcBef>
                <a:spcPts val="0"/>
              </a:spcBef>
              <a:spcAft>
                <a:spcPts val="0"/>
              </a:spcAft>
            </a:pPr>
            <a:r>
              <a:rPr lang="en-IN" sz="72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Thank You</a:t>
            </a:r>
            <a:endParaRPr lang="en-IN" sz="72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Tree>
    <p:extLst>
      <p:ext uri="{BB962C8B-B14F-4D97-AF65-F5344CB8AC3E}">
        <p14:creationId xmlns:p14="http://schemas.microsoft.com/office/powerpoint/2010/main" val="31437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E549-9AC6-4FC2-984F-374C2618BF3E}"/>
              </a:ext>
            </a:extLst>
          </p:cNvPr>
          <p:cNvSpPr>
            <a:spLocks noGrp="1"/>
          </p:cNvSpPr>
          <p:nvPr>
            <p:ph type="title"/>
          </p:nvPr>
        </p:nvSpPr>
        <p:spPr>
          <a:xfrm>
            <a:off x="304083" y="739479"/>
            <a:ext cx="10058400" cy="1609344"/>
          </a:xfrm>
        </p:spPr>
        <p:txBody>
          <a:bodyPr/>
          <a:lstStyle/>
          <a:p>
            <a:r>
              <a:rPr lang="en-US" sz="5400" b="1" dirty="0">
                <a:effectLst>
                  <a:outerShdw blurRad="38100" dist="38100" dir="2700000" algn="tl">
                    <a:srgbClr val="000000">
                      <a:alpha val="43137"/>
                    </a:srgbClr>
                  </a:outerShdw>
                </a:effectLst>
                <a:highlight>
                  <a:srgbClr val="00FF00"/>
                </a:highlight>
                <a:latin typeface="Constantia" panose="02030602050306030303" pitchFamily="18" charset="0"/>
              </a:rPr>
              <a:t>Team Members</a:t>
            </a:r>
            <a:endParaRPr lang="en-IN" dirty="0"/>
          </a:p>
        </p:txBody>
      </p:sp>
      <p:sp>
        <p:nvSpPr>
          <p:cNvPr id="4" name="Content Placeholder 3">
            <a:extLst>
              <a:ext uri="{FF2B5EF4-FFF2-40B4-BE49-F238E27FC236}">
                <a16:creationId xmlns:a16="http://schemas.microsoft.com/office/drawing/2014/main" id="{13333CAF-1C0B-4DFE-8D48-7AD90A7874EC}"/>
              </a:ext>
            </a:extLst>
          </p:cNvPr>
          <p:cNvSpPr>
            <a:spLocks noGrp="1"/>
          </p:cNvSpPr>
          <p:nvPr>
            <p:ph idx="1"/>
          </p:nvPr>
        </p:nvSpPr>
        <p:spPr>
          <a:xfrm>
            <a:off x="438553" y="2013832"/>
            <a:ext cx="10696328" cy="5086216"/>
          </a:xfrm>
        </p:spPr>
        <p:txBody>
          <a:bodyPr>
            <a:normAutofit/>
          </a:bodyPr>
          <a:lstStyle/>
          <a:p>
            <a:pPr rtl="0">
              <a:spcBef>
                <a:spcPts val="0"/>
              </a:spcBef>
              <a:spcAft>
                <a:spcPts val="0"/>
              </a:spcAft>
            </a:pPr>
            <a:r>
              <a:rPr lang="en-US" sz="2800" b="1" i="0" u="none" strike="noStrike" dirty="0">
                <a:solidFill>
                  <a:srgbClr val="000000"/>
                </a:solidFill>
                <a:effectLst/>
                <a:latin typeface="Arial" panose="020B0604020202020204" pitchFamily="34" charset="0"/>
              </a:rPr>
              <a:t>Golden Kumar</a:t>
            </a:r>
          </a:p>
          <a:p>
            <a:pPr rtl="0">
              <a:spcBef>
                <a:spcPts val="0"/>
              </a:spcBef>
              <a:spcAft>
                <a:spcPts val="0"/>
              </a:spcAft>
            </a:pPr>
            <a:r>
              <a:rPr lang="en-US" sz="2800" b="1" dirty="0">
                <a:solidFill>
                  <a:srgbClr val="000000"/>
                </a:solidFill>
                <a:latin typeface="Arial" panose="020B0604020202020204" pitchFamily="34" charset="0"/>
              </a:rPr>
              <a:t>Sanket Kukwas</a:t>
            </a:r>
          </a:p>
          <a:p>
            <a:pPr rtl="0">
              <a:spcBef>
                <a:spcPts val="0"/>
              </a:spcBef>
              <a:spcAft>
                <a:spcPts val="0"/>
              </a:spcAft>
            </a:pPr>
            <a:r>
              <a:rPr lang="en-US" sz="2800" b="1" i="0" u="none" strike="noStrike" dirty="0">
                <a:solidFill>
                  <a:srgbClr val="000000"/>
                </a:solidFill>
                <a:effectLst/>
                <a:latin typeface="Arial" panose="020B0604020202020204" pitchFamily="34" charset="0"/>
              </a:rPr>
              <a:t>Vicky Khobragade </a:t>
            </a:r>
          </a:p>
          <a:p>
            <a:pPr rtl="0">
              <a:spcBef>
                <a:spcPts val="0"/>
              </a:spcBef>
              <a:spcAft>
                <a:spcPts val="0"/>
              </a:spcAft>
            </a:pPr>
            <a:r>
              <a:rPr lang="en-US" sz="2800" b="1" dirty="0">
                <a:solidFill>
                  <a:srgbClr val="000000"/>
                </a:solidFill>
                <a:latin typeface="Arial" panose="020B0604020202020204" pitchFamily="34" charset="0"/>
              </a:rPr>
              <a:t>Suraj Kumar</a:t>
            </a:r>
          </a:p>
          <a:p>
            <a:pPr rtl="0">
              <a:spcBef>
                <a:spcPts val="0"/>
              </a:spcBef>
              <a:spcAft>
                <a:spcPts val="0"/>
              </a:spcAft>
            </a:pPr>
            <a:endParaRPr lang="en-US" sz="2800" b="1" i="0" u="none" strike="noStrike" dirty="0">
              <a:solidFill>
                <a:srgbClr val="000000"/>
              </a:solidFill>
              <a:effectLst/>
              <a:latin typeface="Arial" panose="020B0604020202020204" pitchFamily="34" charset="0"/>
            </a:endParaRPr>
          </a:p>
          <a:p>
            <a:pPr marL="0" indent="0" algn="ctr" rtl="0">
              <a:spcBef>
                <a:spcPts val="0"/>
              </a:spcBef>
              <a:spcAft>
                <a:spcPts val="0"/>
              </a:spcAft>
              <a:buNone/>
            </a:pPr>
            <a:br>
              <a:rPr lang="en-IN" dirty="0"/>
            </a:br>
            <a:endParaRPr lang="en-IN" dirty="0"/>
          </a:p>
        </p:txBody>
      </p:sp>
    </p:spTree>
    <p:extLst>
      <p:ext uri="{BB962C8B-B14F-4D97-AF65-F5344CB8AC3E}">
        <p14:creationId xmlns:p14="http://schemas.microsoft.com/office/powerpoint/2010/main" val="160354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3078-4278-42A7-9C84-E4FFD4AAF8E0}"/>
              </a:ext>
            </a:extLst>
          </p:cNvPr>
          <p:cNvSpPr>
            <a:spLocks noGrp="1"/>
          </p:cNvSpPr>
          <p:nvPr>
            <p:ph type="title"/>
          </p:nvPr>
        </p:nvSpPr>
        <p:spPr>
          <a:xfrm>
            <a:off x="481853" y="540403"/>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Objective</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
        <p:nvSpPr>
          <p:cNvPr id="3" name="TextBox 2">
            <a:extLst>
              <a:ext uri="{FF2B5EF4-FFF2-40B4-BE49-F238E27FC236}">
                <a16:creationId xmlns:a16="http://schemas.microsoft.com/office/drawing/2014/main" id="{8ED9E75A-B548-43E2-8F78-685675118869}"/>
              </a:ext>
            </a:extLst>
          </p:cNvPr>
          <p:cNvSpPr txBox="1"/>
          <p:nvPr/>
        </p:nvSpPr>
        <p:spPr>
          <a:xfrm>
            <a:off x="481853" y="1247367"/>
            <a:ext cx="11228294" cy="379212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The goal of this analysis is to predict the house pricing in King County, based on the attributes provided in dataset. </a:t>
            </a:r>
            <a:endParaRPr lang="en-US" sz="2400" i="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50000"/>
              </a:lnSpc>
            </a:pPr>
            <a:br>
              <a:rPr lang="en-US" sz="2000" dirty="0">
                <a:latin typeface="Candara" panose="020E0502030303020204" pitchFamily="34" charset="0"/>
              </a:rPr>
            </a:br>
            <a:br>
              <a:rPr lang="en-US" sz="3600" dirty="0"/>
            </a:br>
            <a:endPar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50000"/>
              </a:lnSpc>
            </a:pPr>
            <a:endParaRPr lang="en-IN" sz="3600" dirty="0"/>
          </a:p>
        </p:txBody>
      </p:sp>
      <p:sp>
        <p:nvSpPr>
          <p:cNvPr id="4" name="Title 1">
            <a:extLst>
              <a:ext uri="{FF2B5EF4-FFF2-40B4-BE49-F238E27FC236}">
                <a16:creationId xmlns:a16="http://schemas.microsoft.com/office/drawing/2014/main" id="{0580A2D7-7278-7DF8-E437-D0EE1D350914}"/>
              </a:ext>
            </a:extLst>
          </p:cNvPr>
          <p:cNvSpPr txBox="1">
            <a:spLocks/>
          </p:cNvSpPr>
          <p:nvPr/>
        </p:nvSpPr>
        <p:spPr>
          <a:xfrm>
            <a:off x="481853" y="2912905"/>
            <a:ext cx="8761413" cy="70696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5400" b="1" dirty="0">
                <a:effectLst>
                  <a:outerShdw blurRad="38100" dist="38100" dir="2700000" algn="tl">
                    <a:srgbClr val="000000">
                      <a:alpha val="43137"/>
                    </a:srgbClr>
                  </a:outerShdw>
                </a:effectLst>
                <a:highlight>
                  <a:srgbClr val="00FF00"/>
                </a:highlight>
                <a:latin typeface="Constantia" panose="02030602050306030303" pitchFamily="18" charset="0"/>
              </a:rPr>
              <a:t>Implementation</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
        <p:nvSpPr>
          <p:cNvPr id="5" name="TextBox 4">
            <a:extLst>
              <a:ext uri="{FF2B5EF4-FFF2-40B4-BE49-F238E27FC236}">
                <a16:creationId xmlns:a16="http://schemas.microsoft.com/office/drawing/2014/main" id="{4FD65074-B51A-C4FE-C5F2-077B50CF78E7}"/>
              </a:ext>
            </a:extLst>
          </p:cNvPr>
          <p:cNvSpPr txBox="1"/>
          <p:nvPr/>
        </p:nvSpPr>
        <p:spPr>
          <a:xfrm>
            <a:off x="481853" y="3619869"/>
            <a:ext cx="11228294" cy="54541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Overview of data</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Data Pre – Processing</a:t>
            </a:r>
          </a:p>
          <a:p>
            <a:pPr marL="457200" indent="-457200">
              <a:lnSpc>
                <a:spcPct val="150000"/>
              </a:lnSpc>
              <a:buFont typeface="Arial" panose="020B0604020202020204" pitchFamily="34" charset="0"/>
              <a:buChar char="•"/>
            </a:pPr>
            <a:r>
              <a:rPr lang="en-US" sz="2400" b="1" i="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Visualization</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Prediction Modelling </a:t>
            </a:r>
          </a:p>
          <a:p>
            <a:pPr marL="457200" indent="-457200">
              <a:lnSpc>
                <a:spcPct val="150000"/>
              </a:lnSpc>
              <a:buFont typeface="Arial" panose="020B0604020202020204" pitchFamily="34" charset="0"/>
              <a:buChar char="•"/>
            </a:pPr>
            <a:r>
              <a:rPr lang="en-US" sz="2400" b="1" i="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Model Implementation</a:t>
            </a:r>
            <a:endParaRPr lang="en-US" sz="2400" i="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50000"/>
              </a:lnSpc>
            </a:pPr>
            <a:br>
              <a:rPr lang="en-US" sz="2000" dirty="0">
                <a:latin typeface="Candara" panose="020E0502030303020204" pitchFamily="34" charset="0"/>
              </a:rPr>
            </a:br>
            <a:br>
              <a:rPr lang="en-US" sz="3600" dirty="0"/>
            </a:br>
            <a:endPar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50000"/>
              </a:lnSpc>
            </a:pPr>
            <a:endParaRPr lang="en-IN" sz="3600" dirty="0"/>
          </a:p>
        </p:txBody>
      </p:sp>
    </p:spTree>
    <p:extLst>
      <p:ext uri="{BB962C8B-B14F-4D97-AF65-F5344CB8AC3E}">
        <p14:creationId xmlns:p14="http://schemas.microsoft.com/office/powerpoint/2010/main" val="37884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3078-4278-42A7-9C84-E4FFD4AAF8E0}"/>
              </a:ext>
            </a:extLst>
          </p:cNvPr>
          <p:cNvSpPr>
            <a:spLocks noGrp="1"/>
          </p:cNvSpPr>
          <p:nvPr>
            <p:ph type="title"/>
          </p:nvPr>
        </p:nvSpPr>
        <p:spPr>
          <a:xfrm>
            <a:off x="481853" y="863133"/>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Data Pre-processing</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
        <p:nvSpPr>
          <p:cNvPr id="3" name="TextBox 2">
            <a:extLst>
              <a:ext uri="{FF2B5EF4-FFF2-40B4-BE49-F238E27FC236}">
                <a16:creationId xmlns:a16="http://schemas.microsoft.com/office/drawing/2014/main" id="{8ED9E75A-B548-43E2-8F78-685675118869}"/>
              </a:ext>
            </a:extLst>
          </p:cNvPr>
          <p:cNvSpPr txBox="1"/>
          <p:nvPr/>
        </p:nvSpPr>
        <p:spPr>
          <a:xfrm>
            <a:off x="481853" y="1771802"/>
            <a:ext cx="11228294" cy="36074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Null Handling</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Duplicate Removal</a:t>
            </a:r>
          </a:p>
          <a:p>
            <a:pPr marL="457200" indent="-457200">
              <a:lnSpc>
                <a:spcPct val="150000"/>
              </a:lnSpc>
              <a:buFont typeface="Arial" panose="020B0604020202020204" pitchFamily="34" charset="0"/>
              <a:buChar char="•"/>
            </a:pP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Noise Removal</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Outlier Removal</a:t>
            </a:r>
            <a:endPar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Encoding &amp; Scaling</a:t>
            </a: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50000"/>
              </a:lnSpc>
            </a:pPr>
            <a:endParaRPr lang="en-IN" sz="3600" dirty="0"/>
          </a:p>
        </p:txBody>
      </p:sp>
    </p:spTree>
    <p:extLst>
      <p:ext uri="{BB962C8B-B14F-4D97-AF65-F5344CB8AC3E}">
        <p14:creationId xmlns:p14="http://schemas.microsoft.com/office/powerpoint/2010/main" val="368805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3078-4278-42A7-9C84-E4FFD4AAF8E0}"/>
              </a:ext>
            </a:extLst>
          </p:cNvPr>
          <p:cNvSpPr>
            <a:spLocks noGrp="1"/>
          </p:cNvSpPr>
          <p:nvPr>
            <p:ph type="title"/>
          </p:nvPr>
        </p:nvSpPr>
        <p:spPr>
          <a:xfrm>
            <a:off x="481853" y="863133"/>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Data Visualization</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
        <p:nvSpPr>
          <p:cNvPr id="3" name="TextBox 2">
            <a:extLst>
              <a:ext uri="{FF2B5EF4-FFF2-40B4-BE49-F238E27FC236}">
                <a16:creationId xmlns:a16="http://schemas.microsoft.com/office/drawing/2014/main" id="{8ED9E75A-B548-43E2-8F78-685675118869}"/>
              </a:ext>
            </a:extLst>
          </p:cNvPr>
          <p:cNvSpPr txBox="1"/>
          <p:nvPr/>
        </p:nvSpPr>
        <p:spPr>
          <a:xfrm>
            <a:off x="481853" y="1771802"/>
            <a:ext cx="11228294" cy="36074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The below correlation table provides a summary of correlation between continuous variable in data.</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 table helps to identify relation between potential predictors</a:t>
            </a:r>
          </a:p>
          <a:p>
            <a:pPr marL="457200" indent="-457200">
              <a:lnSpc>
                <a:spcPct val="150000"/>
              </a:lnSpc>
              <a:buFont typeface="Arial" panose="020B0604020202020204" pitchFamily="34" charset="0"/>
              <a:buChar char="•"/>
            </a:pPr>
            <a:r>
              <a:rPr lang="en-US" sz="24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two predictors are highly corelated with each other they may explain a the same variation in the price table.</a:t>
            </a:r>
          </a:p>
          <a:p>
            <a:pPr>
              <a:lnSpc>
                <a:spcPct val="150000"/>
              </a:lnSpc>
            </a:pPr>
            <a:endParaRPr lang="en-IN" sz="3600" dirty="0"/>
          </a:p>
        </p:txBody>
      </p:sp>
    </p:spTree>
    <p:extLst>
      <p:ext uri="{BB962C8B-B14F-4D97-AF65-F5344CB8AC3E}">
        <p14:creationId xmlns:p14="http://schemas.microsoft.com/office/powerpoint/2010/main" val="45541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08E08B-A2BA-D6AD-6F15-3A3351C3A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4472"/>
            <a:ext cx="11752729" cy="661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9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2E5EBE8-9CCF-9D76-B8B3-09C530733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0"/>
            <a:ext cx="7391400" cy="6753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BE3F2C7-5D3C-E8A5-F690-E641F9E6C883}"/>
              </a:ext>
            </a:extLst>
          </p:cNvPr>
          <p:cNvSpPr/>
          <p:nvPr/>
        </p:nvSpPr>
        <p:spPr>
          <a:xfrm>
            <a:off x="0" y="1023377"/>
            <a:ext cx="4572000" cy="52981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solidFill>
                  <a:srgbClr val="202124"/>
                </a:solidFill>
                <a:effectLst>
                  <a:outerShdw blurRad="38100" dist="38100" dir="2700000" algn="tl">
                    <a:srgbClr val="000000">
                      <a:alpha val="43137"/>
                    </a:srgbClr>
                  </a:outerShdw>
                </a:effectLst>
                <a:latin typeface="Roboto" panose="02000000000000000000" pitchFamily="2" charset="0"/>
              </a:rPr>
              <a:t>Reason why we choose Pair plot</a:t>
            </a:r>
          </a:p>
          <a:p>
            <a:pPr algn="ctr"/>
            <a:endParaRPr lang="en-US" b="1" i="0" dirty="0">
              <a:solidFill>
                <a:srgbClr val="202124"/>
              </a:solidFill>
              <a:effectLst>
                <a:outerShdw blurRad="38100" dist="38100" dir="2700000" algn="tl">
                  <a:srgbClr val="000000">
                    <a:alpha val="43137"/>
                  </a:srgbClr>
                </a:outerShdw>
              </a:effectLst>
              <a:latin typeface="Roboto" panose="02000000000000000000" pitchFamily="2" charset="0"/>
            </a:endParaRPr>
          </a:p>
          <a:p>
            <a:pPr marL="285750" indent="-285750" algn="ctr">
              <a:lnSpc>
                <a:spcPct val="150000"/>
              </a:lnSpc>
              <a:buFont typeface="Arial" panose="020B0604020202020204" pitchFamily="34" charset="0"/>
              <a:buChar char="•"/>
            </a:pPr>
            <a:r>
              <a:rPr lang="en-US" b="1" i="0" dirty="0">
                <a:solidFill>
                  <a:srgbClr val="202124"/>
                </a:solidFill>
                <a:effectLst>
                  <a:outerShdw blurRad="38100" dist="38100" dir="2700000" algn="tl">
                    <a:srgbClr val="000000">
                      <a:alpha val="43137"/>
                    </a:srgbClr>
                  </a:outerShdw>
                </a:effectLst>
                <a:latin typeface="Roboto" panose="02000000000000000000" pitchFamily="2" charset="0"/>
              </a:rPr>
              <a:t>Pair plots are especially useful when we have a large number of variables in a dataset, as they provide a quick way to visualize the correlations between all the variables. </a:t>
            </a:r>
          </a:p>
          <a:p>
            <a:pPr marL="285750" indent="-285750" algn="ctr">
              <a:lnSpc>
                <a:spcPct val="150000"/>
              </a:lnSpc>
              <a:buFont typeface="Arial" panose="020B0604020202020204" pitchFamily="34" charset="0"/>
              <a:buChar char="•"/>
            </a:pPr>
            <a:r>
              <a:rPr lang="en-US" b="1" i="0" dirty="0">
                <a:solidFill>
                  <a:srgbClr val="202124"/>
                </a:solidFill>
                <a:effectLst>
                  <a:outerShdw blurRad="38100" dist="38100" dir="2700000" algn="tl">
                    <a:srgbClr val="000000">
                      <a:alpha val="43137"/>
                    </a:srgbClr>
                  </a:outerShdw>
                </a:effectLst>
                <a:latin typeface="Roboto" panose="02000000000000000000" pitchFamily="2" charset="0"/>
              </a:rPr>
              <a:t>By examining the patterns in the off-diagonal plots, we can gain insights into the relationships between variables that may not be immediately apparent from a simple correlation matrix.</a:t>
            </a:r>
            <a:endParaRPr lang="en-IN" b="1" dirty="0">
              <a:effectLst>
                <a:outerShdw blurRad="38100" dist="38100" dir="2700000" algn="tl">
                  <a:srgbClr val="000000">
                    <a:alpha val="43137"/>
                  </a:srgbClr>
                </a:outerShdw>
              </a:effectLst>
            </a:endParaRP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871818" y="328460"/>
            <a:ext cx="8761413" cy="706964"/>
          </a:xfrm>
        </p:spPr>
        <p:txBody>
          <a:bodyPr>
            <a:normAutofit fontScale="90000"/>
          </a:bodyPr>
          <a:lstStyle/>
          <a:p>
            <a:pP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Pair Plot</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spTree>
    <p:extLst>
      <p:ext uri="{BB962C8B-B14F-4D97-AF65-F5344CB8AC3E}">
        <p14:creationId xmlns:p14="http://schemas.microsoft.com/office/powerpoint/2010/main" val="20354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3F2C7-5D3C-E8A5-F690-E641F9E6C883}"/>
              </a:ext>
            </a:extLst>
          </p:cNvPr>
          <p:cNvSpPr/>
          <p:nvPr/>
        </p:nvSpPr>
        <p:spPr>
          <a:xfrm>
            <a:off x="3851986" y="5874964"/>
            <a:ext cx="4572000" cy="9830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202124"/>
                </a:solidFill>
                <a:effectLst>
                  <a:outerShdw blurRad="38100" dist="38100" dir="2700000" algn="tl">
                    <a:srgbClr val="000000">
                      <a:alpha val="43137"/>
                    </a:srgbClr>
                  </a:outerShdw>
                </a:effectLst>
                <a:latin typeface="Roboto" panose="02000000000000000000" pitchFamily="2" charset="0"/>
              </a:rPr>
              <a:t>Distribution of Categorical Variables</a:t>
            </a:r>
            <a:endParaRPr lang="en-IN" b="1" dirty="0">
              <a:effectLst>
                <a:outerShdw blurRad="38100" dist="38100" dir="2700000" algn="tl">
                  <a:srgbClr val="000000">
                    <a:alpha val="43137"/>
                  </a:srgbClr>
                </a:outerShdw>
              </a:effectLst>
            </a:endParaRP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1463489" y="145931"/>
            <a:ext cx="8761413" cy="706964"/>
          </a:xfrm>
        </p:spPr>
        <p:txBody>
          <a:bodyPr>
            <a:normAutofit fontScale="90000"/>
          </a:bodyPr>
          <a:lstStyle/>
          <a:p>
            <a:pPr algn="ct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Histogram</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pic>
        <p:nvPicPr>
          <p:cNvPr id="6" name="Picture 5">
            <a:extLst>
              <a:ext uri="{FF2B5EF4-FFF2-40B4-BE49-F238E27FC236}">
                <a16:creationId xmlns:a16="http://schemas.microsoft.com/office/drawing/2014/main" id="{C9C5219E-8591-32D1-D051-329A6C59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37" y="819979"/>
            <a:ext cx="9804098" cy="5204304"/>
          </a:xfrm>
          <a:prstGeom prst="rect">
            <a:avLst/>
          </a:prstGeom>
        </p:spPr>
      </p:pic>
    </p:spTree>
    <p:extLst>
      <p:ext uri="{BB962C8B-B14F-4D97-AF65-F5344CB8AC3E}">
        <p14:creationId xmlns:p14="http://schemas.microsoft.com/office/powerpoint/2010/main" val="25530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3F2C7-5D3C-E8A5-F690-E641F9E6C883}"/>
              </a:ext>
            </a:extLst>
          </p:cNvPr>
          <p:cNvSpPr/>
          <p:nvPr/>
        </p:nvSpPr>
        <p:spPr>
          <a:xfrm>
            <a:off x="3692665" y="6151036"/>
            <a:ext cx="4572000" cy="706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solidFill>
                  <a:srgbClr val="202124"/>
                </a:solidFill>
                <a:effectLst>
                  <a:outerShdw blurRad="38100" dist="38100" dir="2700000" algn="tl">
                    <a:srgbClr val="000000">
                      <a:alpha val="43137"/>
                    </a:srgbClr>
                  </a:outerShdw>
                </a:effectLst>
                <a:latin typeface="Roboto" panose="02000000000000000000" pitchFamily="2" charset="0"/>
              </a:rPr>
              <a:t>Distribution of Numerical Variables</a:t>
            </a:r>
            <a:endParaRPr lang="en-IN" b="1" dirty="0">
              <a:effectLst>
                <a:outerShdw blurRad="38100" dist="38100" dir="2700000" algn="tl">
                  <a:srgbClr val="000000">
                    <a:alpha val="43137"/>
                  </a:srgbClr>
                </a:outerShdw>
              </a:effectLst>
            </a:endParaRPr>
          </a:p>
        </p:txBody>
      </p:sp>
      <p:sp>
        <p:nvSpPr>
          <p:cNvPr id="3" name="Title 1">
            <a:extLst>
              <a:ext uri="{FF2B5EF4-FFF2-40B4-BE49-F238E27FC236}">
                <a16:creationId xmlns:a16="http://schemas.microsoft.com/office/drawing/2014/main" id="{AA921983-664E-11DB-3668-C50F976ED7DF}"/>
              </a:ext>
            </a:extLst>
          </p:cNvPr>
          <p:cNvSpPr>
            <a:spLocks noGrp="1"/>
          </p:cNvSpPr>
          <p:nvPr>
            <p:ph type="title"/>
          </p:nvPr>
        </p:nvSpPr>
        <p:spPr>
          <a:xfrm>
            <a:off x="1463489" y="191328"/>
            <a:ext cx="8761413" cy="706964"/>
          </a:xfrm>
        </p:spPr>
        <p:txBody>
          <a:bodyPr>
            <a:normAutofit fontScale="90000"/>
          </a:bodyPr>
          <a:lstStyle/>
          <a:p>
            <a:pPr algn="ctr" rtl="0">
              <a:spcBef>
                <a:spcPts val="0"/>
              </a:spcBef>
              <a:spcAft>
                <a:spcPts val="0"/>
              </a:spcAft>
            </a:pPr>
            <a:r>
              <a:rPr lang="en-IN" sz="5400" b="1" u="none" strike="noStrike" dirty="0">
                <a:effectLst>
                  <a:outerShdw blurRad="38100" dist="38100" dir="2700000" algn="tl">
                    <a:srgbClr val="000000">
                      <a:alpha val="43137"/>
                    </a:srgbClr>
                  </a:outerShdw>
                </a:effectLst>
                <a:highlight>
                  <a:srgbClr val="00FF00"/>
                </a:highlight>
                <a:latin typeface="Constantia" panose="02030602050306030303" pitchFamily="18" charset="0"/>
              </a:rPr>
              <a:t>Histogram</a:t>
            </a:r>
            <a:endParaRPr lang="en-IN" sz="5400" dirty="0">
              <a:effectLst>
                <a:outerShdw blurRad="38100" dist="38100" dir="2700000" algn="tl">
                  <a:srgbClr val="000000">
                    <a:alpha val="43137"/>
                  </a:srgbClr>
                </a:outerShdw>
              </a:effectLst>
              <a:highlight>
                <a:srgbClr val="00FF00"/>
              </a:highlight>
              <a:latin typeface="Constantia" panose="02030602050306030303" pitchFamily="18" charset="0"/>
            </a:endParaRPr>
          </a:p>
        </p:txBody>
      </p:sp>
      <p:pic>
        <p:nvPicPr>
          <p:cNvPr id="5" name="Picture 4">
            <a:extLst>
              <a:ext uri="{FF2B5EF4-FFF2-40B4-BE49-F238E27FC236}">
                <a16:creationId xmlns:a16="http://schemas.microsoft.com/office/drawing/2014/main" id="{572A56DE-30FC-2822-90A2-65974F592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1" y="854945"/>
            <a:ext cx="11331388" cy="5560358"/>
          </a:xfrm>
          <a:prstGeom prst="rect">
            <a:avLst/>
          </a:prstGeom>
        </p:spPr>
      </p:pic>
    </p:spTree>
    <p:extLst>
      <p:ext uri="{BB962C8B-B14F-4D97-AF65-F5344CB8AC3E}">
        <p14:creationId xmlns:p14="http://schemas.microsoft.com/office/powerpoint/2010/main" val="816358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700</TotalTime>
  <Words>436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Arial Unicode MS</vt:lpstr>
      <vt:lpstr>Calibri</vt:lpstr>
      <vt:lpstr>Calibri Light</vt:lpstr>
      <vt:lpstr>Candara</vt:lpstr>
      <vt:lpstr>Century</vt:lpstr>
      <vt:lpstr>Century Gothic</vt:lpstr>
      <vt:lpstr>Constantia</vt:lpstr>
      <vt:lpstr>Roboto</vt:lpstr>
      <vt:lpstr>Wingdings 3</vt:lpstr>
      <vt:lpstr>Ion Boardroom</vt:lpstr>
      <vt:lpstr>Office Theme</vt:lpstr>
      <vt:lpstr>PowerPoint Presentation</vt:lpstr>
      <vt:lpstr>Team Members</vt:lpstr>
      <vt:lpstr>Objective</vt:lpstr>
      <vt:lpstr>Data Pre-processing</vt:lpstr>
      <vt:lpstr>Data Visualization</vt:lpstr>
      <vt:lpstr>PowerPoint Presentation</vt:lpstr>
      <vt:lpstr>Pair Plot</vt:lpstr>
      <vt:lpstr>Histogram</vt:lpstr>
      <vt:lpstr>Histogram</vt:lpstr>
      <vt:lpstr>Chi-Square Analysis</vt:lpstr>
      <vt:lpstr>Model Selection</vt:lpstr>
      <vt:lpstr>Model Selection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Golden Kumar</cp:lastModifiedBy>
  <cp:revision>56</cp:revision>
  <dcterms:created xsi:type="dcterms:W3CDTF">2023-01-19T13:48:11Z</dcterms:created>
  <dcterms:modified xsi:type="dcterms:W3CDTF">2023-03-27T16:54:11Z</dcterms:modified>
</cp:coreProperties>
</file>