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00" r:id="rId2"/>
    <p:sldId id="301" r:id="rId3"/>
    <p:sldId id="302" r:id="rId4"/>
    <p:sldId id="303" r:id="rId5"/>
    <p:sldId id="304" r:id="rId6"/>
    <p:sldId id="305" r:id="rId7"/>
  </p:sldIdLst>
  <p:sldSz cx="9144000" cy="5143500" type="screen16x9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56"/>
    <p:restoredTop sz="75490"/>
  </p:normalViewPr>
  <p:slideViewPr>
    <p:cSldViewPr snapToGrid="0" snapToObjects="1">
      <p:cViewPr varScale="1">
        <p:scale>
          <a:sx n="104" d="100"/>
          <a:sy n="104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6274C-D1C1-1841-9B98-5C74E72887B6}" type="datetimeFigureOut">
              <a:rPr kumimoji="1" lang="zh-CN" altLang="en-US" smtClean="0"/>
              <a:t>2019/7/4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450D4-F945-DD4F-843C-4A6573BE3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478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欢迎来到白内障超声乳化手术技巧与训练公开课，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这是一门眼科学专业课程，讲解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pheico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手术的技巧和训练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450D4-F945-DD4F-843C-4A6573BE3AB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5468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这门课程面向的是眼科学专业的研究生、住院医师、主治医师，或者是眼科相关企业的员工。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在这门课程里，我将为您讲解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pheico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手术各个步骤的动作原理、操作技巧和练习方法，并且指导您如何在动物眼上进行手术操作训练。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450D4-F945-DD4F-843C-4A6573BE3AB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43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要学习这门课，您需要有一定的基础。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首先，您需要具有眼科解剖学的基础，在讲课的过程中，我会直接引用大量的眼科解剖学名词。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其次，您需要对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pheico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手术的过程很了解，至少应该看过几个月的人眼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pheico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手术，熟悉手术的步骤，熟悉手术中所使用的器械。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这样，我在讲解手术技巧的时候，您才能够听得懂。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450D4-F945-DD4F-843C-4A6573BE3AB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1411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这是一门手术技巧的培训课，所以，您最好能够有机会来练习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pheico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手术。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基本的，您得找到附近能够练习动物眼手术的实验室，有的医院或者医学院拥有手术教学实验室，有些眼科产品公司也会提供这样的实验室，我在课程中也会介绍如何建立一个手术教学实验室，有条件的话，您也可以为自己建立一个实验室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如果您能够在人眼上进行手术。比如，在上级医师的指导下，分步骤或者独立完成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pheico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手术，又或者，您已经是具有一定的白内障囊外手术经验，正在向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pheico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过渡，那就更好。我的课程将帮助您提高手术技巧。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450D4-F945-DD4F-843C-4A6573BE3AB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7422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这门课程是按照手术练习的顺序来安排的，除了基础部分，每一个单元都是互相独立的，您可以根据自己的练习情况，直接跳转到相应的单元来学习。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我建议您，将课程的视频保存在适合随身携带的设备中，例如手机、平板电脑，这样比较方便在手术练习前后随时查看。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450D4-F945-DD4F-843C-4A6573BE3AB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224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这门课程的文字内容和图片，我将放在</a:t>
            </a:r>
            <a:r>
              <a:rPr kumimoji="1" lang="en-US" altLang="zh-CN" dirty="0"/>
              <a:t>git hub</a:t>
            </a:r>
            <a:r>
              <a:rPr kumimoji="1" lang="zh-CN" altLang="en-US" dirty="0"/>
              <a:t>上与大家共享。讲课视频将上传到几个主要的视频网站。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450D4-F945-DD4F-843C-4A6573BE3AB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64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5457237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4771437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91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2482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239918" y="154781"/>
            <a:ext cx="1779882" cy="47464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3691467" cy="474647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227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1422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5129094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5129094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317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79337"/>
            <a:ext cx="2562578" cy="37313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245557" y="1172927"/>
            <a:ext cx="2774244" cy="3737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0448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5562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2459096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5"/>
            <a:ext cx="2459096" cy="3260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301999" y="1151335"/>
            <a:ext cx="271780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302000" y="1631156"/>
            <a:ext cx="2717799" cy="3260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45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316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10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1537169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717" y="204787"/>
            <a:ext cx="388408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1537169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003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57904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1000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400410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85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41111" y="84666"/>
            <a:ext cx="6048963" cy="4920075"/>
          </a:xfrm>
          <a:prstGeom prst="roundRect">
            <a:avLst>
              <a:gd name="adj" fmla="val 2065"/>
            </a:avLst>
          </a:prstGeom>
          <a:solidFill>
            <a:schemeClr val="bg1"/>
          </a:solidFill>
          <a:ln>
            <a:solidFill>
              <a:srgbClr val="F2F2F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292100" y="206375"/>
            <a:ext cx="57277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92100" y="1200150"/>
            <a:ext cx="57277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半闭框 8"/>
          <p:cNvSpPr/>
          <p:nvPr/>
        </p:nvSpPr>
        <p:spPr>
          <a:xfrm flipV="1">
            <a:off x="6330950" y="4137025"/>
            <a:ext cx="163513" cy="173038"/>
          </a:xfrm>
          <a:prstGeom prst="halfFrame">
            <a:avLst/>
          </a:prstGeom>
          <a:solidFill>
            <a:srgbClr val="FFFFFF">
              <a:alpha val="88000"/>
            </a:srgbClr>
          </a:solidFill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半闭框 9"/>
          <p:cNvSpPr/>
          <p:nvPr/>
        </p:nvSpPr>
        <p:spPr>
          <a:xfrm>
            <a:off x="6330950" y="908050"/>
            <a:ext cx="163513" cy="173038"/>
          </a:xfrm>
          <a:prstGeom prst="halfFrame">
            <a:avLst/>
          </a:prstGeom>
          <a:solidFill>
            <a:srgbClr val="FFFFFF">
              <a:alpha val="23000"/>
            </a:srgbClr>
          </a:solidFill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dengrape/phaco-training-manua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28A5D-FA65-964F-A084-18574E9BF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白内障超声乳化手术</a:t>
            </a:r>
            <a:b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技巧与训练</a:t>
            </a:r>
            <a:b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4C08E1-1D59-904C-BE79-15B1C9617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091" y="2524286"/>
            <a:ext cx="32131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38F76-300B-5C46-BACB-B96CC4D2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63E17-5341-EC48-B6ED-96ABFC49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眼科专业</a:t>
            </a:r>
          </a:p>
          <a:p>
            <a:pPr lvl="1"/>
            <a:r>
              <a:rPr lang="zh-CN" altLang="en-US" dirty="0"/>
              <a:t>研究生、住院医师、主治医师，</a:t>
            </a:r>
          </a:p>
          <a:p>
            <a:r>
              <a:rPr lang="zh-CN" altLang="en-US" dirty="0"/>
              <a:t>眼科相关企业的员工</a:t>
            </a:r>
          </a:p>
          <a:p>
            <a:r>
              <a:rPr lang="en-US" altLang="zh-CN" dirty="0" err="1"/>
              <a:t>Phaco</a:t>
            </a:r>
            <a:r>
              <a:rPr lang="zh-CN" altLang="en-US" dirty="0"/>
              <a:t>手术</a:t>
            </a:r>
          </a:p>
          <a:p>
            <a:pPr lvl="1"/>
            <a:r>
              <a:rPr lang="zh-CN" altLang="en-US" dirty="0"/>
              <a:t>动作原理</a:t>
            </a:r>
          </a:p>
          <a:p>
            <a:pPr lvl="1"/>
            <a:r>
              <a:rPr lang="zh-CN" altLang="en-US" dirty="0"/>
              <a:t>操作技巧</a:t>
            </a:r>
          </a:p>
          <a:p>
            <a:pPr lvl="1"/>
            <a:r>
              <a:rPr lang="zh-CN" altLang="en-US" dirty="0"/>
              <a:t>练习方法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70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.2刀t.png">
            <a:extLst>
              <a:ext uri="{FF2B5EF4-FFF2-40B4-BE49-F238E27FC236}">
                <a16:creationId xmlns:a16="http://schemas.microsoft.com/office/drawing/2014/main" id="{E403F2C4-4C6C-1F47-B94B-489306E3CD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25"/>
          <a:stretch/>
        </p:blipFill>
        <p:spPr>
          <a:xfrm flipH="1">
            <a:off x="4771060" y="1238410"/>
            <a:ext cx="309976" cy="1080000"/>
          </a:xfrm>
          <a:prstGeom prst="rect">
            <a:avLst/>
          </a:prstGeom>
        </p:spPr>
      </p:pic>
      <p:pic>
        <p:nvPicPr>
          <p:cNvPr id="6" name="图片 5" descr="15度刀t.png">
            <a:extLst>
              <a:ext uri="{FF2B5EF4-FFF2-40B4-BE49-F238E27FC236}">
                <a16:creationId xmlns:a16="http://schemas.microsoft.com/office/drawing/2014/main" id="{BB5540AE-128B-2549-9A0E-76F8BBB05A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85567" y="1238410"/>
            <a:ext cx="304950" cy="1080000"/>
          </a:xfrm>
          <a:prstGeom prst="rect">
            <a:avLst/>
          </a:prstGeom>
        </p:spPr>
      </p:pic>
      <p:pic>
        <p:nvPicPr>
          <p:cNvPr id="7" name="图片 6" descr="板层刀t.png">
            <a:extLst>
              <a:ext uri="{FF2B5EF4-FFF2-40B4-BE49-F238E27FC236}">
                <a16:creationId xmlns:a16="http://schemas.microsoft.com/office/drawing/2014/main" id="{4CA6A023-AF50-3F41-9E39-6559FB521C3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36"/>
          <a:stretch/>
        </p:blipFill>
        <p:spPr>
          <a:xfrm flipH="1">
            <a:off x="5390517" y="1238410"/>
            <a:ext cx="310928" cy="1080000"/>
          </a:xfrm>
          <a:prstGeom prst="rect">
            <a:avLst/>
          </a:prstGeom>
        </p:spPr>
      </p:pic>
      <p:pic>
        <p:nvPicPr>
          <p:cNvPr id="8" name="图片 7" descr="镊子w.png">
            <a:extLst>
              <a:ext uri="{FF2B5EF4-FFF2-40B4-BE49-F238E27FC236}">
                <a16:creationId xmlns:a16="http://schemas.microsoft.com/office/drawing/2014/main" id="{8EA1A0E9-D372-2A4A-9FE1-B45A4DE130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31" b="89954" l="3144" r="89990">
                        <a14:foregroundMark x1="33627" y1="50346" x2="86645" y2="49538"/>
                        <a14:foregroundMark x1="52163" y1="60624" x2="57545" y2="606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99022" y="3022386"/>
            <a:ext cx="1800000" cy="392052"/>
          </a:xfrm>
          <a:prstGeom prst="rect">
            <a:avLst/>
          </a:prstGeom>
        </p:spPr>
      </p:pic>
      <p:pic>
        <p:nvPicPr>
          <p:cNvPr id="9" name="图片 8" descr="撕囊镊t.png">
            <a:extLst>
              <a:ext uri="{FF2B5EF4-FFF2-40B4-BE49-F238E27FC236}">
                <a16:creationId xmlns:a16="http://schemas.microsoft.com/office/drawing/2014/main" id="{871591B8-BCA2-C441-BCB2-AA715959B0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17753" y="2995707"/>
            <a:ext cx="1800000" cy="445410"/>
          </a:xfrm>
          <a:prstGeom prst="rect">
            <a:avLst/>
          </a:prstGeom>
        </p:spPr>
      </p:pic>
      <p:pic>
        <p:nvPicPr>
          <p:cNvPr id="10" name="图片 9" descr="晶体调位钩t.png">
            <a:extLst>
              <a:ext uri="{FF2B5EF4-FFF2-40B4-BE49-F238E27FC236}">
                <a16:creationId xmlns:a16="http://schemas.microsoft.com/office/drawing/2014/main" id="{91220570-FF02-0041-AC09-910839FB22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45990" y="3025991"/>
            <a:ext cx="1800000" cy="384841"/>
          </a:xfrm>
          <a:prstGeom prst="rect">
            <a:avLst/>
          </a:prstGeom>
        </p:spPr>
      </p:pic>
      <p:pic>
        <p:nvPicPr>
          <p:cNvPr id="11" name="图片 10" descr="chopperw.png">
            <a:extLst>
              <a:ext uri="{FF2B5EF4-FFF2-40B4-BE49-F238E27FC236}">
                <a16:creationId xmlns:a16="http://schemas.microsoft.com/office/drawing/2014/main" id="{D8CD541E-282B-9143-AD9C-F1C25C1A16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2323" r="89981">
                        <a14:foregroundMark x1="27662" y1="58649" x2="53824" y2="59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10819" y="3057231"/>
            <a:ext cx="1800000" cy="322362"/>
          </a:xfrm>
          <a:prstGeom prst="rect">
            <a:avLst/>
          </a:prstGeom>
        </p:spPr>
      </p:pic>
      <p:pic>
        <p:nvPicPr>
          <p:cNvPr id="12" name="图片 11" descr="IAt.png">
            <a:extLst>
              <a:ext uri="{FF2B5EF4-FFF2-40B4-BE49-F238E27FC236}">
                <a16:creationId xmlns:a16="http://schemas.microsoft.com/office/drawing/2014/main" id="{70E4B820-696A-A845-9D5C-71AA3F8220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70625" y="1600025"/>
            <a:ext cx="1080000" cy="356770"/>
          </a:xfrm>
          <a:prstGeom prst="rect">
            <a:avLst/>
          </a:prstGeom>
        </p:spPr>
      </p:pic>
      <p:pic>
        <p:nvPicPr>
          <p:cNvPr id="13" name="图片 12" descr="phacot.png">
            <a:extLst>
              <a:ext uri="{FF2B5EF4-FFF2-40B4-BE49-F238E27FC236}">
                <a16:creationId xmlns:a16="http://schemas.microsoft.com/office/drawing/2014/main" id="{8F733B77-64F8-3247-9774-BBF7690DD2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94202" y="1627628"/>
            <a:ext cx="1080000" cy="301565"/>
          </a:xfrm>
          <a:prstGeom prst="rect">
            <a:avLst/>
          </a:prstGeom>
        </p:spPr>
      </p:pic>
      <p:pic>
        <p:nvPicPr>
          <p:cNvPr id="15" name="图片 14" descr="phacot.png">
            <a:extLst>
              <a:ext uri="{FF2B5EF4-FFF2-40B4-BE49-F238E27FC236}">
                <a16:creationId xmlns:a16="http://schemas.microsoft.com/office/drawing/2014/main" id="{507A4A60-AFFF-264C-9BB4-9AEECEB924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96" y="1379491"/>
            <a:ext cx="0" cy="0"/>
          </a:xfrm>
          <a:prstGeom prst="rect">
            <a:avLst/>
          </a:prstGeom>
        </p:spPr>
      </p:pic>
      <p:grpSp>
        <p:nvGrpSpPr>
          <p:cNvPr id="18" name="组 6">
            <a:extLst>
              <a:ext uri="{FF2B5EF4-FFF2-40B4-BE49-F238E27FC236}">
                <a16:creationId xmlns:a16="http://schemas.microsoft.com/office/drawing/2014/main" id="{39179ADF-9345-CA4A-B34F-9748B727BD86}"/>
              </a:ext>
            </a:extLst>
          </p:cNvPr>
          <p:cNvGrpSpPr>
            <a:grpSpLocks noChangeAspect="1"/>
          </p:cNvGrpSpPr>
          <p:nvPr/>
        </p:nvGrpSpPr>
        <p:grpSpPr>
          <a:xfrm>
            <a:off x="145336" y="1307300"/>
            <a:ext cx="3600000" cy="2528900"/>
            <a:chOff x="221815" y="282238"/>
            <a:chExt cx="8756553" cy="6151236"/>
          </a:xfrm>
        </p:grpSpPr>
        <p:pic>
          <p:nvPicPr>
            <p:cNvPr id="19" name="图片 18" descr="20150826_162150000_iOS.png">
              <a:extLst>
                <a:ext uri="{FF2B5EF4-FFF2-40B4-BE49-F238E27FC236}">
                  <a16:creationId xmlns:a16="http://schemas.microsoft.com/office/drawing/2014/main" id="{E92407F8-1D04-9F49-AE6E-B40A54509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15" y="282238"/>
              <a:ext cx="8756553" cy="6151236"/>
            </a:xfrm>
            <a:prstGeom prst="rect">
              <a:avLst/>
            </a:prstGeom>
          </p:spPr>
        </p:pic>
        <p:pic>
          <p:nvPicPr>
            <p:cNvPr id="20" name="图片 19" descr="开睑器t.png">
              <a:extLst>
                <a:ext uri="{FF2B5EF4-FFF2-40B4-BE49-F238E27FC236}">
                  <a16:creationId xmlns:a16="http://schemas.microsoft.com/office/drawing/2014/main" id="{AF1CB077-980F-404B-9BF5-97F7FBD494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" r="28183"/>
            <a:stretch/>
          </p:blipFill>
          <p:spPr>
            <a:xfrm>
              <a:off x="2138006" y="911180"/>
              <a:ext cx="6085783" cy="5369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534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9686CF-3A0F-9040-90B1-0AB063276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9000" y="1117600"/>
            <a:ext cx="45339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1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A81B3A3-AE0C-6C4E-9434-D68B5D147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059" y="706085"/>
            <a:ext cx="2562578" cy="373133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WetLab</a:t>
            </a:r>
            <a:r>
              <a:rPr lang="en-US" altLang="zh-CN" dirty="0"/>
              <a:t> </a:t>
            </a:r>
            <a:r>
              <a:rPr lang="zh-CN" altLang="en-US" dirty="0"/>
              <a:t>基础</a:t>
            </a:r>
          </a:p>
          <a:p>
            <a:r>
              <a:rPr lang="zh-CN" altLang="en-US" dirty="0"/>
              <a:t>显微操作基础</a:t>
            </a:r>
          </a:p>
          <a:p>
            <a:r>
              <a:rPr lang="zh-CN" altLang="en-US" dirty="0"/>
              <a:t>切口</a:t>
            </a:r>
          </a:p>
          <a:p>
            <a:r>
              <a:rPr lang="zh-CN" altLang="en-US" dirty="0"/>
              <a:t>粘弹剂</a:t>
            </a:r>
          </a:p>
          <a:p>
            <a:r>
              <a:rPr lang="zh-CN" altLang="en-US" dirty="0"/>
              <a:t>撕囊原理</a:t>
            </a:r>
          </a:p>
          <a:p>
            <a:r>
              <a:rPr lang="zh-CN" altLang="en-US" dirty="0"/>
              <a:t>撕囊</a:t>
            </a:r>
          </a:p>
          <a:p>
            <a:r>
              <a:rPr lang="zh-CN" altLang="en-US" dirty="0"/>
              <a:t>水分离水分层</a:t>
            </a:r>
          </a:p>
          <a:p>
            <a:r>
              <a:rPr lang="zh-CN" altLang="en-US" dirty="0"/>
              <a:t>劈核</a:t>
            </a:r>
          </a:p>
          <a:p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AAE11F-C534-6441-90D3-4B959EF4F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84878" y="699676"/>
            <a:ext cx="2774244" cy="373773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乳化</a:t>
            </a:r>
          </a:p>
          <a:p>
            <a:r>
              <a:rPr lang="en-US" altLang="zh-CN" dirty="0" err="1"/>
              <a:t>phaco</a:t>
            </a:r>
            <a:r>
              <a:rPr lang="zh-CN" altLang="en-US" dirty="0"/>
              <a:t>原理与参数</a:t>
            </a:r>
          </a:p>
          <a:p>
            <a:r>
              <a:rPr lang="en-US" altLang="zh-CN" dirty="0"/>
              <a:t>I/A</a:t>
            </a:r>
          </a:p>
          <a:p>
            <a:r>
              <a:rPr lang="zh-CN" altLang="en-US" dirty="0"/>
              <a:t>人工晶体植入</a:t>
            </a:r>
          </a:p>
          <a:p>
            <a:r>
              <a:rPr lang="zh-CN" altLang="en-US" dirty="0"/>
              <a:t>吸除粘弹剂</a:t>
            </a:r>
          </a:p>
          <a:p>
            <a:r>
              <a:rPr lang="zh-CN" altLang="en-US" dirty="0"/>
              <a:t>水密切口</a:t>
            </a:r>
          </a:p>
          <a:p>
            <a:r>
              <a:rPr lang="zh-CN" altLang="en-US" dirty="0"/>
              <a:t>并发症识别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47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50D3103-99B2-004A-9EC6-7F96EC45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796DA1-FCCC-B646-BBE5-CC6E516E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https://github.com/goldengrape/phaco-training-manual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4EE71B-86D3-E742-8088-5E1A05483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821" y="3036887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46097"/>
      </p:ext>
    </p:extLst>
  </p:cSld>
  <p:clrMapOvr>
    <a:masterClrMapping/>
  </p:clrMapOvr>
</p:sld>
</file>

<file path=ppt/theme/theme1.xml><?xml version="1.0" encoding="utf-8"?>
<a:theme xmlns:a="http://schemas.openxmlformats.org/drawingml/2006/main" name="宽屏公开课演讲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1" id="{27702224-ACB1-DD45-A486-97634FDE65AA}" vid="{45D74C73-D363-FD49-AD98-228AD9988B9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宽屏公开课演讲</Template>
  <TotalTime>33</TotalTime>
  <Words>524</Words>
  <Application>Microsoft Macintosh PowerPoint</Application>
  <PresentationFormat>全屏显示(16:9)</PresentationFormat>
  <Paragraphs>46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SimSun</vt:lpstr>
      <vt:lpstr>Arial</vt:lpstr>
      <vt:lpstr>Calibri</vt:lpstr>
      <vt:lpstr>宽屏公开课演讲</vt:lpstr>
      <vt:lpstr>白内障超声乳化手术 技巧与训练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白内障超声乳化手术 手术技巧与训练 </dc:title>
  <dc:creator>X Z</dc:creator>
  <cp:lastModifiedBy>X Z</cp:lastModifiedBy>
  <cp:revision>13</cp:revision>
  <dcterms:created xsi:type="dcterms:W3CDTF">2019-07-04T03:17:11Z</dcterms:created>
  <dcterms:modified xsi:type="dcterms:W3CDTF">2019-07-04T03:50:53Z</dcterms:modified>
</cp:coreProperties>
</file>