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B7DAF6-9102-44F5-ADE9-EA22D1338760}">
  <a:tblStyle styleId="{EFB7DAF6-9102-44F5-ADE9-EA22D133876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87b0c89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1e87b0c89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/>
        </p:nvSpPr>
        <p:spPr>
          <a:xfrm>
            <a:off x="1471368" y="1904990"/>
            <a:ext cx="6201300" cy="9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4000"/>
              <a:buFont typeface="Arial"/>
              <a:buNone/>
            </a:pPr>
            <a:r>
              <a:rPr lang="es-ES" sz="4000" dirty="0" err="1">
                <a:solidFill>
                  <a:srgbClr val="172B7E"/>
                </a:solidFill>
              </a:rPr>
              <a:t>AddKeyListener</a:t>
            </a:r>
            <a:endParaRPr dirty="0"/>
          </a:p>
        </p:txBody>
      </p:sp>
      <p:cxnSp>
        <p:nvCxnSpPr>
          <p:cNvPr id="89" name="Google Shape;89;p14"/>
          <p:cNvCxnSpPr/>
          <p:nvPr/>
        </p:nvCxnSpPr>
        <p:spPr>
          <a:xfrm>
            <a:off x="1666940" y="3682743"/>
            <a:ext cx="58101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0" name="Google Shape;90;p14"/>
          <p:cNvSpPr txBox="1"/>
          <p:nvPr/>
        </p:nvSpPr>
        <p:spPr>
          <a:xfrm>
            <a:off x="2581050" y="2875100"/>
            <a:ext cx="39819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800" b="1" dirty="0">
                <a:solidFill>
                  <a:srgbClr val="7F7F7F"/>
                </a:solidFill>
              </a:rPr>
              <a:t>Gabriel Sebastián García Barboza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7F7F"/>
                </a:solidFill>
              </a:rPr>
              <a:t>Carlos Santiago Burbano Garzón</a:t>
            </a:r>
            <a:endParaRPr dirty="0"/>
          </a:p>
        </p:txBody>
      </p:sp>
      <p:sp>
        <p:nvSpPr>
          <p:cNvPr id="91" name="Google Shape;91;p14"/>
          <p:cNvSpPr txBox="1"/>
          <p:nvPr/>
        </p:nvSpPr>
        <p:spPr>
          <a:xfrm>
            <a:off x="1471366" y="3941390"/>
            <a:ext cx="6201268" cy="97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1800"/>
              <a:buFont typeface="Arial"/>
              <a:buNone/>
            </a:pPr>
            <a:r>
              <a:rPr lang="es-ES" sz="1800" dirty="0">
                <a:solidFill>
                  <a:srgbClr val="172B7E"/>
                </a:solidFill>
              </a:rPr>
              <a:t>Facultad de Ingeniería – Sede Bogotá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477376" y="239030"/>
            <a:ext cx="6609810" cy="39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ct val="100000"/>
              <a:buFont typeface="Arial"/>
              <a:buNone/>
            </a:pPr>
            <a:r>
              <a:rPr lang="es-ES" sz="2400" dirty="0">
                <a:solidFill>
                  <a:srgbClr val="172B7E"/>
                </a:solidFill>
                <a:latin typeface="Arial"/>
                <a:ea typeface="Arial"/>
                <a:cs typeface="Arial"/>
                <a:sym typeface="Arial"/>
              </a:rPr>
              <a:t>Que es el </a:t>
            </a:r>
            <a:r>
              <a:rPr lang="es-ES" sz="2400" dirty="0" err="1">
                <a:solidFill>
                  <a:srgbClr val="172B7E"/>
                </a:solidFill>
                <a:latin typeface="Arial"/>
                <a:ea typeface="Arial"/>
                <a:cs typeface="Arial"/>
                <a:sym typeface="Arial"/>
              </a:rPr>
              <a:t>metodo</a:t>
            </a:r>
            <a:r>
              <a:rPr lang="es-ES" sz="2400" dirty="0">
                <a:solidFill>
                  <a:srgbClr val="172B7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2400" dirty="0" err="1">
                <a:solidFill>
                  <a:srgbClr val="172B7E"/>
                </a:solidFill>
                <a:latin typeface="Arial"/>
                <a:ea typeface="Arial"/>
                <a:cs typeface="Arial"/>
                <a:sym typeface="Arial"/>
              </a:rPr>
              <a:t>KeyListener</a:t>
            </a:r>
            <a:endParaRPr dirty="0"/>
          </a:p>
        </p:txBody>
      </p:sp>
      <p:sp>
        <p:nvSpPr>
          <p:cNvPr id="97" name="Google Shape;97;p15"/>
          <p:cNvSpPr txBox="1"/>
          <p:nvPr/>
        </p:nvSpPr>
        <p:spPr>
          <a:xfrm>
            <a:off x="477375" y="641723"/>
            <a:ext cx="7877165" cy="24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1400"/>
              <a:buFont typeface="Arial"/>
              <a:buNone/>
            </a:pPr>
            <a:r>
              <a:rPr lang="en-US" dirty="0"/>
              <a:t>D</a:t>
            </a:r>
            <a:r>
              <a:rPr lang="es-CO" dirty="0" err="1"/>
              <a:t>efiniendo</a:t>
            </a:r>
            <a:r>
              <a:rPr lang="es-CO" dirty="0"/>
              <a:t> </a:t>
            </a:r>
            <a:r>
              <a:rPr lang="es-CO" dirty="0" err="1"/>
              <a:t>KeyListener</a:t>
            </a:r>
            <a:endParaRPr dirty="0"/>
          </a:p>
        </p:txBody>
      </p:sp>
      <p:sp>
        <p:nvSpPr>
          <p:cNvPr id="98" name="Google Shape;98;p15"/>
          <p:cNvSpPr txBox="1"/>
          <p:nvPr/>
        </p:nvSpPr>
        <p:spPr>
          <a:xfrm>
            <a:off x="6376567" y="5464990"/>
            <a:ext cx="2520847" cy="506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rPr lang="es-ES" sz="900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KeyListener</a:t>
            </a:r>
            <a:r>
              <a:rPr lang="es-ES" sz="9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(java </a:t>
            </a:r>
            <a:r>
              <a:rPr lang="es-ES" sz="900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platform</a:t>
            </a:r>
            <a:r>
              <a:rPr lang="es-ES" sz="9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SE 8 ). (2023, junio 14). Oracle.com. </a:t>
            </a:r>
          </a:p>
        </p:txBody>
      </p:sp>
      <p:cxnSp>
        <p:nvCxnSpPr>
          <p:cNvPr id="99" name="Google Shape;99;p15"/>
          <p:cNvCxnSpPr/>
          <p:nvPr/>
        </p:nvCxnSpPr>
        <p:spPr>
          <a:xfrm>
            <a:off x="6390041" y="5561300"/>
            <a:ext cx="0" cy="248154"/>
          </a:xfrm>
          <a:prstGeom prst="straightConnector1">
            <a:avLst/>
          </a:prstGeom>
          <a:noFill/>
          <a:ln w="25400" cap="flat" cmpd="sng">
            <a:solidFill>
              <a:srgbClr val="2BA28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00" name="Google Shape;100;p15"/>
          <p:cNvSpPr/>
          <p:nvPr/>
        </p:nvSpPr>
        <p:spPr>
          <a:xfrm>
            <a:off x="367645" y="5664518"/>
            <a:ext cx="3763825" cy="328561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r>
              <a:rPr lang="es-ES" sz="8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, B. [@BroCodez]. (2020, septiembre 7). Java </a:t>
            </a:r>
            <a:r>
              <a:rPr lang="es-ES" sz="800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KeyListener</a:t>
            </a:r>
            <a:r>
              <a:rPr lang="es-ES" sz="8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🚀. </a:t>
            </a:r>
            <a:r>
              <a:rPr lang="es-ES" sz="800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Youtube</a:t>
            </a:r>
            <a:r>
              <a:rPr lang="es-ES" sz="8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https://www.youtube.com/watch?v=BJ7fr9XwS2o</a:t>
            </a:r>
          </a:p>
        </p:txBody>
      </p:sp>
      <p:sp>
        <p:nvSpPr>
          <p:cNvPr id="101" name="Google Shape;101;p15"/>
          <p:cNvSpPr/>
          <p:nvPr/>
        </p:nvSpPr>
        <p:spPr>
          <a:xfrm>
            <a:off x="751764" y="1241978"/>
            <a:ext cx="1539565" cy="40627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2453640" y="3239265"/>
            <a:ext cx="1363811" cy="29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IMAGEN</a:t>
            </a:r>
            <a:endParaRPr sz="16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4279768" y="966300"/>
            <a:ext cx="4473900" cy="49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Noto Sans Symbols"/>
              <a:buChar char="▪"/>
            </a:pPr>
            <a:r>
              <a:rPr lang="es-ES" sz="2000" dirty="0">
                <a:solidFill>
                  <a:srgbClr val="595959"/>
                </a:solidFill>
              </a:rPr>
              <a:t>Swing es un conjunto de bibliotecas y componentes gráficos que se utilizan para crear interfaces de usuario en aplicaciones de Java</a:t>
            </a:r>
            <a:r>
              <a:rPr lang="es-ES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Noto Sans Symbols"/>
              <a:buChar char="▪"/>
            </a:pPr>
            <a:r>
              <a:rPr lang="es-ES" sz="2000" dirty="0" err="1">
                <a:solidFill>
                  <a:srgbClr val="595959"/>
                </a:solidFill>
              </a:rPr>
              <a:t>addKeyListener</a:t>
            </a:r>
            <a:r>
              <a:rPr lang="es-ES" sz="2000" dirty="0">
                <a:solidFill>
                  <a:srgbClr val="595959"/>
                </a:solidFill>
              </a:rPr>
              <a:t> es un método utilizado en componentes Swing, como JFrame, </a:t>
            </a:r>
            <a:r>
              <a:rPr lang="es-ES" sz="2000" dirty="0" err="1">
                <a:solidFill>
                  <a:srgbClr val="595959"/>
                </a:solidFill>
              </a:rPr>
              <a:t>JPanel</a:t>
            </a:r>
            <a:r>
              <a:rPr lang="es-ES" sz="2000" dirty="0">
                <a:solidFill>
                  <a:srgbClr val="595959"/>
                </a:solidFill>
              </a:rPr>
              <a:t>, </a:t>
            </a:r>
            <a:r>
              <a:rPr lang="es-ES" sz="2000" dirty="0" err="1">
                <a:solidFill>
                  <a:srgbClr val="595959"/>
                </a:solidFill>
              </a:rPr>
              <a:t>JButton</a:t>
            </a:r>
            <a:r>
              <a:rPr lang="es-ES" sz="2000" dirty="0">
                <a:solidFill>
                  <a:srgbClr val="595959"/>
                </a:solidFill>
              </a:rPr>
              <a:t>, etc., para registrar objetos que escuchan eventos de teclado. Los eventos de teclado pueden incluir presionar una tecla, soltar una tecla o escribir un carácter en el teclado.</a:t>
            </a:r>
            <a:endParaRPr dirty="0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15"/>
          <p:cNvSpPr txBox="1"/>
          <p:nvPr/>
        </p:nvSpPr>
        <p:spPr>
          <a:xfrm>
            <a:off x="259080" y="6249658"/>
            <a:ext cx="311658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CO" sz="1400" i="1" dirty="0">
                <a:solidFill>
                  <a:srgbClr val="F2E6CC"/>
                </a:solidFill>
                <a:latin typeface="Ancizar Sans" panose="020B0602040300000003" pitchFamily="34" charset="0"/>
              </a:rPr>
              <a:t>Facultad</a:t>
            </a:r>
            <a:r>
              <a:rPr lang="en-US" sz="1400" i="1" dirty="0">
                <a:solidFill>
                  <a:srgbClr val="F2E6CC"/>
                </a:solidFill>
                <a:latin typeface="Ancizar Sans" panose="020B0602040300000003" pitchFamily="34" charset="0"/>
              </a:rPr>
              <a:t>  de </a:t>
            </a:r>
            <a:r>
              <a:rPr lang="es-CO" sz="1400" i="1" dirty="0">
                <a:solidFill>
                  <a:srgbClr val="F2E6CC"/>
                </a:solidFill>
                <a:latin typeface="Ancizar Sans" panose="020B0602040300000003" pitchFamily="34" charset="0"/>
              </a:rPr>
              <a:t>Ingeniería</a:t>
            </a:r>
          </a:p>
          <a:p>
            <a:r>
              <a:rPr lang="es-CO" sz="1400" i="1" dirty="0">
                <a:solidFill>
                  <a:srgbClr val="F2E6CC"/>
                </a:solidFill>
                <a:latin typeface="Ancizar Sans" panose="020B0602040300000003" pitchFamily="34" charset="0"/>
              </a:rPr>
              <a:t>Sede</a:t>
            </a:r>
            <a:r>
              <a:rPr lang="en-US" sz="1400" i="1" dirty="0">
                <a:solidFill>
                  <a:srgbClr val="F2E6CC"/>
                </a:solidFill>
                <a:latin typeface="Ancizar Sans" panose="020B0602040300000003" pitchFamily="34" charset="0"/>
              </a:rPr>
              <a:t> Bogotá</a:t>
            </a:r>
            <a:endParaRPr lang="es-CO" sz="14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6" name="Picture 2" descr="Java KeyListener 🚀 - YouTube">
            <a:extLst>
              <a:ext uri="{FF2B5EF4-FFF2-40B4-BE49-F238E27FC236}">
                <a16:creationId xmlns:a16="http://schemas.microsoft.com/office/drawing/2014/main" id="{84E48AE2-58FC-3AF0-1CE5-89A346F73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45" y="1019027"/>
            <a:ext cx="3912123" cy="454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/>
        </p:nvSpPr>
        <p:spPr>
          <a:xfrm>
            <a:off x="477376" y="239030"/>
            <a:ext cx="6609810" cy="39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ct val="100000"/>
              <a:buFont typeface="Arial"/>
              <a:buNone/>
            </a:pPr>
            <a:r>
              <a:rPr lang="es-ES" sz="2400" dirty="0" err="1">
                <a:solidFill>
                  <a:srgbClr val="172B7E"/>
                </a:solidFill>
                <a:latin typeface="Arial"/>
                <a:ea typeface="Arial"/>
                <a:cs typeface="Arial"/>
                <a:sym typeface="Arial"/>
              </a:rPr>
              <a:t>KeyEvent</a:t>
            </a:r>
            <a:endParaRPr dirty="0"/>
          </a:p>
        </p:txBody>
      </p:sp>
      <p:sp>
        <p:nvSpPr>
          <p:cNvPr id="115" name="Google Shape;115;p16"/>
          <p:cNvSpPr txBox="1"/>
          <p:nvPr/>
        </p:nvSpPr>
        <p:spPr>
          <a:xfrm>
            <a:off x="477375" y="641723"/>
            <a:ext cx="7877165" cy="24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1400"/>
              <a:buFont typeface="Arial"/>
              <a:buNone/>
            </a:pPr>
            <a:r>
              <a:rPr lang="es-ES" sz="1400" dirty="0">
                <a:solidFill>
                  <a:srgbClr val="172B7E"/>
                </a:solidFill>
                <a:latin typeface="Arial"/>
                <a:ea typeface="Arial"/>
                <a:cs typeface="Arial"/>
                <a:sym typeface="Arial"/>
              </a:rPr>
              <a:t>Clase </a:t>
            </a:r>
            <a:r>
              <a:rPr lang="es-ES" sz="1400" dirty="0" err="1">
                <a:solidFill>
                  <a:srgbClr val="172B7E"/>
                </a:solidFill>
                <a:latin typeface="Arial"/>
                <a:ea typeface="Arial"/>
                <a:cs typeface="Arial"/>
                <a:sym typeface="Arial"/>
              </a:rPr>
              <a:t>KeyEvent</a:t>
            </a:r>
            <a:r>
              <a:rPr lang="es-ES" sz="1400" dirty="0">
                <a:solidFill>
                  <a:srgbClr val="172B7E"/>
                </a:solidFill>
                <a:latin typeface="Arial"/>
                <a:ea typeface="Arial"/>
                <a:cs typeface="Arial"/>
                <a:sym typeface="Arial"/>
              </a:rPr>
              <a:t> dentro de los métodos </a:t>
            </a:r>
            <a:r>
              <a:rPr lang="es-ES" sz="1400" dirty="0" err="1">
                <a:solidFill>
                  <a:srgbClr val="172B7E"/>
                </a:solidFill>
                <a:latin typeface="Arial"/>
                <a:ea typeface="Arial"/>
                <a:cs typeface="Arial"/>
                <a:sym typeface="Arial"/>
              </a:rPr>
              <a:t>KeyListener</a:t>
            </a:r>
            <a:endParaRPr dirty="0"/>
          </a:p>
        </p:txBody>
      </p:sp>
      <p:sp>
        <p:nvSpPr>
          <p:cNvPr id="116" name="Google Shape;116;p16"/>
          <p:cNvSpPr txBox="1"/>
          <p:nvPr/>
        </p:nvSpPr>
        <p:spPr>
          <a:xfrm>
            <a:off x="477375" y="1130254"/>
            <a:ext cx="7877163" cy="1692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595959"/>
                </a:solidFill>
              </a:rPr>
              <a:t>Cuando usas </a:t>
            </a:r>
            <a:r>
              <a:rPr lang="es-ES" sz="2000" dirty="0" err="1">
                <a:solidFill>
                  <a:srgbClr val="595959"/>
                </a:solidFill>
              </a:rPr>
              <a:t>addKeyListener</a:t>
            </a:r>
            <a:r>
              <a:rPr lang="es-ES" sz="2000" dirty="0">
                <a:solidFill>
                  <a:srgbClr val="595959"/>
                </a:solidFill>
              </a:rPr>
              <a:t>, estás agregando un "escuchador de eventos" (</a:t>
            </a:r>
            <a:r>
              <a:rPr lang="es-ES" sz="2000" dirty="0" err="1">
                <a:solidFill>
                  <a:srgbClr val="595959"/>
                </a:solidFill>
              </a:rPr>
              <a:t>event</a:t>
            </a:r>
            <a:r>
              <a:rPr lang="es-ES" sz="2000" dirty="0">
                <a:solidFill>
                  <a:srgbClr val="595959"/>
                </a:solidFill>
              </a:rPr>
              <a:t> </a:t>
            </a:r>
            <a:r>
              <a:rPr lang="es-ES" sz="2000" dirty="0" err="1">
                <a:solidFill>
                  <a:srgbClr val="595959"/>
                </a:solidFill>
              </a:rPr>
              <a:t>listener</a:t>
            </a:r>
            <a:r>
              <a:rPr lang="es-ES" sz="2000" dirty="0">
                <a:solidFill>
                  <a:srgbClr val="595959"/>
                </a:solidFill>
              </a:rPr>
              <a:t>) al componente Swing. Este escuchador estará atento a eventos de teclado específicos guardándolos en una clase </a:t>
            </a:r>
            <a:r>
              <a:rPr lang="es-ES" sz="2000" dirty="0" err="1">
                <a:solidFill>
                  <a:srgbClr val="595959"/>
                </a:solidFill>
              </a:rPr>
              <a:t>KeyEvent</a:t>
            </a:r>
            <a:r>
              <a:rPr lang="es-ES" sz="2000" dirty="0">
                <a:solidFill>
                  <a:srgbClr val="595959"/>
                </a:solidFill>
              </a:rPr>
              <a:t> y responderá a ellos.</a:t>
            </a:r>
            <a:endParaRPr dirty="0"/>
          </a:p>
        </p:txBody>
      </p:sp>
      <p:sp>
        <p:nvSpPr>
          <p:cNvPr id="2" name="Google Shape;104;p15">
            <a:extLst>
              <a:ext uri="{FF2B5EF4-FFF2-40B4-BE49-F238E27FC236}">
                <a16:creationId xmlns:a16="http://schemas.microsoft.com/office/drawing/2014/main" id="{1457B01C-79DE-8319-3AB0-197E98A3783F}"/>
              </a:ext>
            </a:extLst>
          </p:cNvPr>
          <p:cNvSpPr txBox="1"/>
          <p:nvPr/>
        </p:nvSpPr>
        <p:spPr>
          <a:xfrm>
            <a:off x="259080" y="6249658"/>
            <a:ext cx="311658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CO" sz="1400" i="1" dirty="0">
                <a:solidFill>
                  <a:srgbClr val="F2E6CC"/>
                </a:solidFill>
                <a:latin typeface="Ancizar Sans" panose="020B0602040300000003" pitchFamily="34" charset="0"/>
              </a:rPr>
              <a:t>Facultad</a:t>
            </a:r>
            <a:r>
              <a:rPr lang="en-US" sz="1400" i="1" dirty="0">
                <a:solidFill>
                  <a:srgbClr val="F2E6CC"/>
                </a:solidFill>
                <a:latin typeface="Ancizar Sans" panose="020B0602040300000003" pitchFamily="34" charset="0"/>
              </a:rPr>
              <a:t>  de </a:t>
            </a:r>
            <a:r>
              <a:rPr lang="es-CO" sz="1400" i="1" dirty="0">
                <a:solidFill>
                  <a:srgbClr val="F2E6CC"/>
                </a:solidFill>
                <a:latin typeface="Ancizar Sans" panose="020B0602040300000003" pitchFamily="34" charset="0"/>
              </a:rPr>
              <a:t>Ingeniería</a:t>
            </a:r>
          </a:p>
          <a:p>
            <a:r>
              <a:rPr lang="es-CO" sz="1400" i="1" dirty="0">
                <a:solidFill>
                  <a:srgbClr val="F2E6CC"/>
                </a:solidFill>
                <a:latin typeface="Ancizar Sans" panose="020B0602040300000003" pitchFamily="34" charset="0"/>
              </a:rPr>
              <a:t>Sede</a:t>
            </a:r>
            <a:r>
              <a:rPr lang="en-US" sz="1400" i="1" dirty="0">
                <a:solidFill>
                  <a:srgbClr val="F2E6CC"/>
                </a:solidFill>
                <a:latin typeface="Ancizar Sans" panose="020B0602040300000003" pitchFamily="34" charset="0"/>
              </a:rPr>
              <a:t> Bogotá</a:t>
            </a:r>
            <a:endParaRPr lang="es-CO" sz="14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D083D71-CFF4-8DE2-CB9A-A7D97C4DB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73" y="3253397"/>
            <a:ext cx="7810265" cy="2279674"/>
          </a:xfrm>
          <a:prstGeom prst="rect">
            <a:avLst/>
          </a:prstGeom>
        </p:spPr>
      </p:pic>
      <p:sp>
        <p:nvSpPr>
          <p:cNvPr id="5" name="Google Shape;100;p15">
            <a:extLst>
              <a:ext uri="{FF2B5EF4-FFF2-40B4-BE49-F238E27FC236}">
                <a16:creationId xmlns:a16="http://schemas.microsoft.com/office/drawing/2014/main" id="{0D411B73-DFB0-0F1B-2277-EC8D7AF4CF14}"/>
              </a:ext>
            </a:extLst>
          </p:cNvPr>
          <p:cNvSpPr/>
          <p:nvPr/>
        </p:nvSpPr>
        <p:spPr>
          <a:xfrm>
            <a:off x="544273" y="5650556"/>
            <a:ext cx="3763825" cy="350058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Key (</a:t>
            </a:r>
            <a:r>
              <a:rPr lang="es-ES" sz="800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event</a:t>
            </a:r>
            <a:r>
              <a:rPr lang="es-ES" sz="8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). (s/f). </a:t>
            </a:r>
            <a:r>
              <a:rPr lang="es-ES" sz="800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Computercraft.Info</a:t>
            </a:r>
            <a:r>
              <a:rPr lang="es-ES" sz="8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Recuperado el 5 de octubre de 2023, de https://computercraft.info/wiki/Key_%28event%29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/>
        </p:nvSpPr>
        <p:spPr>
          <a:xfrm>
            <a:off x="477375" y="207441"/>
            <a:ext cx="66099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2400"/>
              <a:buFont typeface="Arial"/>
              <a:buNone/>
            </a:pPr>
            <a:r>
              <a:rPr lang="es-ES" sz="2400" dirty="0">
                <a:solidFill>
                  <a:srgbClr val="172B7E"/>
                </a:solidFill>
                <a:latin typeface="Arial"/>
                <a:ea typeface="Arial"/>
                <a:cs typeface="Arial"/>
                <a:sym typeface="Arial"/>
              </a:rPr>
              <a:t>Métodos de la clase </a:t>
            </a:r>
            <a:r>
              <a:rPr lang="es-ES" sz="2400" dirty="0" err="1">
                <a:solidFill>
                  <a:srgbClr val="172B7E"/>
                </a:solidFill>
                <a:latin typeface="Arial"/>
                <a:ea typeface="Arial"/>
                <a:cs typeface="Arial"/>
                <a:sym typeface="Arial"/>
              </a:rPr>
              <a:t>KeyListener</a:t>
            </a:r>
            <a:endParaRPr dirty="0"/>
          </a:p>
        </p:txBody>
      </p:sp>
      <p:sp>
        <p:nvSpPr>
          <p:cNvPr id="125" name="Google Shape;125;p17"/>
          <p:cNvSpPr txBox="1"/>
          <p:nvPr/>
        </p:nvSpPr>
        <p:spPr>
          <a:xfrm>
            <a:off x="854760" y="4099615"/>
            <a:ext cx="25209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Arial"/>
              <a:buNone/>
            </a:pPr>
            <a:r>
              <a:rPr lang="es-ES" sz="9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105. Programación en Java || Gráficas || Eventos - Oyente de teclado (</a:t>
            </a:r>
            <a:r>
              <a:rPr lang="es-ES" sz="900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KeyListener</a:t>
            </a:r>
            <a:r>
              <a:rPr lang="es-ES" sz="9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). (2018, julio 14). </a:t>
            </a:r>
            <a:r>
              <a:rPr lang="es-ES" sz="900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Youtube</a:t>
            </a:r>
            <a:r>
              <a:rPr lang="es-ES" sz="9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</p:txBody>
      </p:sp>
      <p:cxnSp>
        <p:nvCxnSpPr>
          <p:cNvPr id="126" name="Google Shape;126;p17"/>
          <p:cNvCxnSpPr/>
          <p:nvPr/>
        </p:nvCxnSpPr>
        <p:spPr>
          <a:xfrm>
            <a:off x="847406" y="4229065"/>
            <a:ext cx="0" cy="248100"/>
          </a:xfrm>
          <a:prstGeom prst="straightConnector1">
            <a:avLst/>
          </a:prstGeom>
          <a:noFill/>
          <a:ln w="25400" cap="flat" cmpd="sng">
            <a:solidFill>
              <a:srgbClr val="2BA28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28" name="Google Shape;128;p17"/>
          <p:cNvSpPr txBox="1"/>
          <p:nvPr/>
        </p:nvSpPr>
        <p:spPr>
          <a:xfrm>
            <a:off x="477375" y="769419"/>
            <a:ext cx="8434800" cy="4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Noto Sans Symbols"/>
              <a:buChar char="▪"/>
            </a:pPr>
            <a:r>
              <a:rPr lang="es-ES" sz="2300" dirty="0" err="1">
                <a:solidFill>
                  <a:srgbClr val="595959"/>
                </a:solidFill>
              </a:rPr>
              <a:t>keyPressed</a:t>
            </a:r>
            <a:r>
              <a:rPr lang="es-ES" sz="2300" dirty="0">
                <a:solidFill>
                  <a:srgbClr val="595959"/>
                </a:solidFill>
              </a:rPr>
              <a:t>(</a:t>
            </a:r>
            <a:r>
              <a:rPr lang="es-ES" sz="2300" dirty="0" err="1">
                <a:solidFill>
                  <a:srgbClr val="595959"/>
                </a:solidFill>
              </a:rPr>
              <a:t>KeyEvent</a:t>
            </a:r>
            <a:r>
              <a:rPr lang="es-ES" sz="2300" dirty="0">
                <a:solidFill>
                  <a:srgbClr val="595959"/>
                </a:solidFill>
              </a:rPr>
              <a:t> e): Se llama cuando una tecla se presiona.</a:t>
            </a:r>
            <a:endParaRPr sz="17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Noto Sans Symbols"/>
              <a:buChar char="▪"/>
            </a:pPr>
            <a:r>
              <a:rPr lang="es-ES" sz="2300" dirty="0" err="1">
                <a:solidFill>
                  <a:srgbClr val="595959"/>
                </a:solidFill>
              </a:rPr>
              <a:t>keyReleased</a:t>
            </a:r>
            <a:r>
              <a:rPr lang="es-ES" sz="2300" dirty="0">
                <a:solidFill>
                  <a:srgbClr val="595959"/>
                </a:solidFill>
              </a:rPr>
              <a:t>(</a:t>
            </a:r>
            <a:r>
              <a:rPr lang="es-ES" sz="2300" dirty="0" err="1">
                <a:solidFill>
                  <a:srgbClr val="595959"/>
                </a:solidFill>
              </a:rPr>
              <a:t>KeyEvent</a:t>
            </a:r>
            <a:r>
              <a:rPr lang="es-ES" sz="2300" dirty="0">
                <a:solidFill>
                  <a:srgbClr val="595959"/>
                </a:solidFill>
              </a:rPr>
              <a:t> e): Se llama cuando una tecla se libera después de ser presionada.</a:t>
            </a:r>
            <a:endParaRPr sz="2300" dirty="0">
              <a:solidFill>
                <a:srgbClr val="595959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rgbClr val="595959"/>
              </a:solidFill>
            </a:endParaRPr>
          </a:p>
          <a:p>
            <a:pPr marL="285750" marR="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Char char="▪"/>
            </a:pPr>
            <a:r>
              <a:rPr lang="es-ES" sz="2300" dirty="0" err="1">
                <a:solidFill>
                  <a:srgbClr val="595959"/>
                </a:solidFill>
              </a:rPr>
              <a:t>keyTyped</a:t>
            </a:r>
            <a:r>
              <a:rPr lang="es-ES" sz="2300" dirty="0">
                <a:solidFill>
                  <a:srgbClr val="595959"/>
                </a:solidFill>
              </a:rPr>
              <a:t>(</a:t>
            </a:r>
            <a:r>
              <a:rPr lang="es-ES" sz="2300" dirty="0" err="1">
                <a:solidFill>
                  <a:srgbClr val="595959"/>
                </a:solidFill>
              </a:rPr>
              <a:t>KeyEvent</a:t>
            </a:r>
            <a:r>
              <a:rPr lang="es-ES" sz="2300" dirty="0">
                <a:solidFill>
                  <a:srgbClr val="595959"/>
                </a:solidFill>
              </a:rPr>
              <a:t> e): Se llama cuando se genera un carácter de teclado, como cuando se presiona una tecla y se genera un carácter imprimible.</a:t>
            </a:r>
            <a:endParaRPr sz="2300" dirty="0">
              <a:solidFill>
                <a:srgbClr val="59595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rgbClr val="59595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rgbClr val="595959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  <p:sp>
        <p:nvSpPr>
          <p:cNvPr id="2" name="Google Shape;104;p15">
            <a:extLst>
              <a:ext uri="{FF2B5EF4-FFF2-40B4-BE49-F238E27FC236}">
                <a16:creationId xmlns:a16="http://schemas.microsoft.com/office/drawing/2014/main" id="{EBC798EE-4BA9-49D0-2A17-85A40CC19976}"/>
              </a:ext>
            </a:extLst>
          </p:cNvPr>
          <p:cNvSpPr txBox="1"/>
          <p:nvPr/>
        </p:nvSpPr>
        <p:spPr>
          <a:xfrm>
            <a:off x="259080" y="6186979"/>
            <a:ext cx="311658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CO" sz="1400" i="1" dirty="0">
                <a:solidFill>
                  <a:srgbClr val="F2E6CC"/>
                </a:solidFill>
                <a:latin typeface="Ancizar Sans" panose="020B0602040300000003" pitchFamily="34" charset="0"/>
              </a:rPr>
              <a:t>Facultad</a:t>
            </a:r>
            <a:r>
              <a:rPr lang="en-US" sz="1400" i="1" dirty="0">
                <a:solidFill>
                  <a:srgbClr val="F2E6CC"/>
                </a:solidFill>
                <a:latin typeface="Ancizar Sans" panose="020B0602040300000003" pitchFamily="34" charset="0"/>
              </a:rPr>
              <a:t>  de </a:t>
            </a:r>
            <a:r>
              <a:rPr lang="es-CO" sz="1400" i="1" dirty="0">
                <a:solidFill>
                  <a:srgbClr val="F2E6CC"/>
                </a:solidFill>
                <a:latin typeface="Ancizar Sans" panose="020B0602040300000003" pitchFamily="34" charset="0"/>
              </a:rPr>
              <a:t>Ingeniería</a:t>
            </a:r>
          </a:p>
          <a:p>
            <a:r>
              <a:rPr lang="es-CO" sz="1400" i="1" dirty="0">
                <a:solidFill>
                  <a:srgbClr val="F2E6CC"/>
                </a:solidFill>
                <a:latin typeface="Ancizar Sans" panose="020B0602040300000003" pitchFamily="34" charset="0"/>
              </a:rPr>
              <a:t>Sede</a:t>
            </a:r>
            <a:r>
              <a:rPr lang="en-US" sz="1400" i="1" dirty="0">
                <a:solidFill>
                  <a:srgbClr val="F2E6CC"/>
                </a:solidFill>
                <a:latin typeface="Ancizar Sans" panose="020B0602040300000003" pitchFamily="34" charset="0"/>
              </a:rPr>
              <a:t> Bogotá</a:t>
            </a:r>
            <a:endParaRPr lang="es-CO" sz="14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type="body" idx="1"/>
          </p:nvPr>
        </p:nvSpPr>
        <p:spPr>
          <a:xfrm>
            <a:off x="548640" y="931107"/>
            <a:ext cx="8229600" cy="5257590"/>
          </a:xfrm>
        </p:spPr>
        <p:txBody>
          <a:bodyPr>
            <a:normAutofit/>
          </a:bodyPr>
          <a:lstStyle/>
          <a:p>
            <a:pPr algn="l"/>
            <a:r>
              <a:rPr lang="es-CO" sz="2000" b="0" i="1" dirty="0">
                <a:solidFill>
                  <a:srgbClr val="37393C"/>
                </a:solidFill>
                <a:effectLst/>
                <a:latin typeface="Arial" panose="020B0604020202020204" pitchFamily="34" charset="0"/>
              </a:rPr>
              <a:t>105. Programación en Java || Gráficas || Eventos - Oyente de teclado (</a:t>
            </a:r>
            <a:r>
              <a:rPr lang="es-CO" sz="2000" b="0" i="1" dirty="0" err="1">
                <a:solidFill>
                  <a:srgbClr val="37393C"/>
                </a:solidFill>
                <a:effectLst/>
                <a:latin typeface="Arial" panose="020B0604020202020204" pitchFamily="34" charset="0"/>
              </a:rPr>
              <a:t>KeyListener</a:t>
            </a:r>
            <a:r>
              <a:rPr lang="es-CO" sz="2000" b="0" i="1" dirty="0">
                <a:solidFill>
                  <a:srgbClr val="37393C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s-CO" sz="2000" b="0" i="0" dirty="0">
                <a:solidFill>
                  <a:srgbClr val="37393C"/>
                </a:solidFill>
                <a:effectLst/>
                <a:latin typeface="Arial" panose="020B0604020202020204" pitchFamily="34" charset="0"/>
              </a:rPr>
              <a:t>. (2018, julio 14). </a:t>
            </a:r>
            <a:r>
              <a:rPr lang="es-CO" sz="2000" b="0" i="0" dirty="0" err="1">
                <a:solidFill>
                  <a:srgbClr val="37393C"/>
                </a:solidFill>
                <a:effectLst/>
                <a:latin typeface="Arial" panose="020B0604020202020204" pitchFamily="34" charset="0"/>
              </a:rPr>
              <a:t>Youtube</a:t>
            </a:r>
            <a:r>
              <a:rPr lang="es-CO" sz="2000" b="0" i="0" dirty="0">
                <a:solidFill>
                  <a:srgbClr val="37393C"/>
                </a:solidFill>
                <a:effectLst/>
                <a:latin typeface="Arial" panose="020B0604020202020204" pitchFamily="34" charset="0"/>
              </a:rPr>
              <a:t>. https://www.youtube.com/watch?v=2_AteD52jCg</a:t>
            </a:r>
          </a:p>
          <a:p>
            <a:pPr algn="l"/>
            <a:r>
              <a:rPr lang="es-CO" sz="2000" b="0" i="0" dirty="0" err="1">
                <a:solidFill>
                  <a:srgbClr val="37393C"/>
                </a:solidFill>
                <a:effectLst/>
                <a:latin typeface="Arial" panose="020B0604020202020204" pitchFamily="34" charset="0"/>
              </a:rPr>
              <a:t>Code</a:t>
            </a:r>
            <a:r>
              <a:rPr lang="es-CO" sz="2000" b="0" i="0" dirty="0">
                <a:solidFill>
                  <a:srgbClr val="37393C"/>
                </a:solidFill>
                <a:effectLst/>
                <a:latin typeface="Arial" panose="020B0604020202020204" pitchFamily="34" charset="0"/>
              </a:rPr>
              <a:t>, B. [@BroCodez]. (2020, septiembre 7). </a:t>
            </a:r>
            <a:r>
              <a:rPr lang="es-CO" sz="2000" b="0" i="1" dirty="0">
                <a:solidFill>
                  <a:srgbClr val="37393C"/>
                </a:solidFill>
                <a:effectLst/>
                <a:latin typeface="Arial" panose="020B0604020202020204" pitchFamily="34" charset="0"/>
              </a:rPr>
              <a:t>Java </a:t>
            </a:r>
            <a:r>
              <a:rPr lang="es-CO" sz="2000" b="0" i="1" dirty="0" err="1">
                <a:solidFill>
                  <a:srgbClr val="37393C"/>
                </a:solidFill>
                <a:effectLst/>
                <a:latin typeface="Arial" panose="020B0604020202020204" pitchFamily="34" charset="0"/>
              </a:rPr>
              <a:t>KeyListener</a:t>
            </a:r>
            <a:r>
              <a:rPr lang="es-CO" sz="2000" b="0" i="1" dirty="0">
                <a:solidFill>
                  <a:srgbClr val="37393C"/>
                </a:solidFill>
                <a:effectLst/>
                <a:latin typeface="Arial" panose="020B0604020202020204" pitchFamily="34" charset="0"/>
              </a:rPr>
              <a:t> 🚀</a:t>
            </a:r>
            <a:r>
              <a:rPr lang="es-CO" sz="2000" b="0" i="0" dirty="0">
                <a:solidFill>
                  <a:srgbClr val="37393C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s-CO" sz="2000" b="0" i="0" dirty="0" err="1">
                <a:solidFill>
                  <a:srgbClr val="37393C"/>
                </a:solidFill>
                <a:effectLst/>
                <a:latin typeface="Arial" panose="020B0604020202020204" pitchFamily="34" charset="0"/>
              </a:rPr>
              <a:t>Youtube</a:t>
            </a:r>
            <a:r>
              <a:rPr lang="es-CO" sz="2000" b="0" i="0" dirty="0">
                <a:solidFill>
                  <a:srgbClr val="37393C"/>
                </a:solidFill>
                <a:effectLst/>
                <a:latin typeface="Arial" panose="020B0604020202020204" pitchFamily="34" charset="0"/>
              </a:rPr>
              <a:t>. https://www.youtube.com/watch?v=BJ7fr9XwS2o</a:t>
            </a:r>
          </a:p>
          <a:p>
            <a:pPr algn="l"/>
            <a:r>
              <a:rPr lang="es-CO" sz="2000" b="0" i="1" dirty="0">
                <a:solidFill>
                  <a:srgbClr val="37393C"/>
                </a:solidFill>
                <a:effectLst/>
                <a:latin typeface="Arial" panose="020B0604020202020204" pitchFamily="34" charset="0"/>
              </a:rPr>
              <a:t>Key (</a:t>
            </a:r>
            <a:r>
              <a:rPr lang="es-CO" sz="2000" b="0" i="1" dirty="0" err="1">
                <a:solidFill>
                  <a:srgbClr val="37393C"/>
                </a:solidFill>
                <a:effectLst/>
                <a:latin typeface="Arial" panose="020B0604020202020204" pitchFamily="34" charset="0"/>
              </a:rPr>
              <a:t>event</a:t>
            </a:r>
            <a:r>
              <a:rPr lang="es-CO" sz="2000" b="0" i="1" dirty="0">
                <a:solidFill>
                  <a:srgbClr val="37393C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s-CO" sz="2000" b="0" i="0" dirty="0">
                <a:solidFill>
                  <a:srgbClr val="37393C"/>
                </a:solidFill>
                <a:effectLst/>
                <a:latin typeface="Arial" panose="020B0604020202020204" pitchFamily="34" charset="0"/>
              </a:rPr>
              <a:t>. (s/f). </a:t>
            </a:r>
            <a:r>
              <a:rPr lang="es-CO" sz="2000" b="0" i="0" dirty="0" err="1">
                <a:solidFill>
                  <a:srgbClr val="37393C"/>
                </a:solidFill>
                <a:effectLst/>
                <a:latin typeface="Arial" panose="020B0604020202020204" pitchFamily="34" charset="0"/>
              </a:rPr>
              <a:t>Computercraft.Info</a:t>
            </a:r>
            <a:r>
              <a:rPr lang="es-CO" sz="2000" b="0" i="0" dirty="0">
                <a:solidFill>
                  <a:srgbClr val="37393C"/>
                </a:solidFill>
                <a:effectLst/>
                <a:latin typeface="Arial" panose="020B0604020202020204" pitchFamily="34" charset="0"/>
              </a:rPr>
              <a:t>. Recuperado el 5 de octubre de 2023, de https://computercraft.info/wiki/Key_%28event%29</a:t>
            </a:r>
          </a:p>
          <a:p>
            <a:pPr algn="l"/>
            <a:r>
              <a:rPr lang="es-CO" sz="2000" b="0" i="1" dirty="0" err="1">
                <a:solidFill>
                  <a:srgbClr val="37393C"/>
                </a:solidFill>
                <a:effectLst/>
                <a:latin typeface="Arial" panose="020B0604020202020204" pitchFamily="34" charset="0"/>
              </a:rPr>
              <a:t>KeyEvent</a:t>
            </a:r>
            <a:r>
              <a:rPr lang="es-CO" sz="2000" b="0" i="1" dirty="0">
                <a:solidFill>
                  <a:srgbClr val="37393C"/>
                </a:solidFill>
                <a:effectLst/>
                <a:latin typeface="Arial" panose="020B0604020202020204" pitchFamily="34" charset="0"/>
              </a:rPr>
              <a:t> (java </a:t>
            </a:r>
            <a:r>
              <a:rPr lang="es-CO" sz="2000" b="0" i="1" dirty="0" err="1">
                <a:solidFill>
                  <a:srgbClr val="37393C"/>
                </a:solidFill>
                <a:effectLst/>
                <a:latin typeface="Arial" panose="020B0604020202020204" pitchFamily="34" charset="0"/>
              </a:rPr>
              <a:t>platform</a:t>
            </a:r>
            <a:r>
              <a:rPr lang="es-CO" sz="2000" b="0" i="1" dirty="0">
                <a:solidFill>
                  <a:srgbClr val="37393C"/>
                </a:solidFill>
                <a:effectLst/>
                <a:latin typeface="Arial" panose="020B0604020202020204" pitchFamily="34" charset="0"/>
              </a:rPr>
              <a:t> SE 8 )</a:t>
            </a:r>
            <a:r>
              <a:rPr lang="es-CO" sz="2000" b="0" i="0" dirty="0">
                <a:solidFill>
                  <a:srgbClr val="37393C"/>
                </a:solidFill>
                <a:effectLst/>
                <a:latin typeface="Arial" panose="020B0604020202020204" pitchFamily="34" charset="0"/>
              </a:rPr>
              <a:t>. (2023, junio 14). Oracle.com. https://docs.oracle.com/javase/8/docs/api/java/awt/event/KeyEvent.html</a:t>
            </a:r>
          </a:p>
          <a:p>
            <a:pPr algn="l"/>
            <a:r>
              <a:rPr lang="es-CO" sz="2000" b="0" i="1" dirty="0" err="1">
                <a:solidFill>
                  <a:srgbClr val="37393C"/>
                </a:solidFill>
                <a:effectLst/>
                <a:latin typeface="Arial" panose="020B0604020202020204" pitchFamily="34" charset="0"/>
              </a:rPr>
              <a:t>KeyListener</a:t>
            </a:r>
            <a:r>
              <a:rPr lang="es-CO" sz="2000" b="0" i="1" dirty="0">
                <a:solidFill>
                  <a:srgbClr val="37393C"/>
                </a:solidFill>
                <a:effectLst/>
                <a:latin typeface="Arial" panose="020B0604020202020204" pitchFamily="34" charset="0"/>
              </a:rPr>
              <a:t> (java </a:t>
            </a:r>
            <a:r>
              <a:rPr lang="es-CO" sz="2000" b="0" i="1" dirty="0" err="1">
                <a:solidFill>
                  <a:srgbClr val="37393C"/>
                </a:solidFill>
                <a:effectLst/>
                <a:latin typeface="Arial" panose="020B0604020202020204" pitchFamily="34" charset="0"/>
              </a:rPr>
              <a:t>platform</a:t>
            </a:r>
            <a:r>
              <a:rPr lang="es-CO" sz="2000" b="0" i="1" dirty="0">
                <a:solidFill>
                  <a:srgbClr val="37393C"/>
                </a:solidFill>
                <a:effectLst/>
                <a:latin typeface="Arial" panose="020B0604020202020204" pitchFamily="34" charset="0"/>
              </a:rPr>
              <a:t> SE 8 )</a:t>
            </a:r>
            <a:r>
              <a:rPr lang="es-CO" sz="2000" b="0" i="0" dirty="0">
                <a:solidFill>
                  <a:srgbClr val="37393C"/>
                </a:solidFill>
                <a:effectLst/>
                <a:latin typeface="Arial" panose="020B0604020202020204" pitchFamily="34" charset="0"/>
              </a:rPr>
              <a:t>. (2023, junio 14). Oracle.com. https://docs.oracle.com/javase/8/docs/api/java/awt/event/KeyListener.html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s-CO" sz="23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81CEF6-F196-FD3A-5B51-357A7397B55B}"/>
              </a:ext>
            </a:extLst>
          </p:cNvPr>
          <p:cNvSpPr txBox="1">
            <a:spLocks/>
          </p:cNvSpPr>
          <p:nvPr/>
        </p:nvSpPr>
        <p:spPr>
          <a:xfrm>
            <a:off x="548640" y="348778"/>
            <a:ext cx="6609810" cy="395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172B7E"/>
                </a:solidFill>
                <a:effectLst/>
                <a:uLnTx/>
                <a:uFillTx/>
                <a:latin typeface="Ancizar Serif Black" panose="020A0A02070300000003" pitchFamily="18" charset="0"/>
                <a:ea typeface="+mj-ea"/>
                <a:cs typeface="Ancizar Sans Extrabold"/>
              </a:rPr>
              <a:t>Bibliografía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5A14F9-FAED-35B1-4734-2A0EB098F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92" y="6188697"/>
            <a:ext cx="3139712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7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/>
        </p:nvSpPr>
        <p:spPr>
          <a:xfrm>
            <a:off x="3514722" y="2920654"/>
            <a:ext cx="2093483" cy="50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i="1">
                <a:solidFill>
                  <a:srgbClr val="E03A00"/>
                </a:solidFill>
                <a:latin typeface="Arial"/>
                <a:ea typeface="Arial"/>
                <a:cs typeface="Arial"/>
                <a:sym typeface="Arial"/>
              </a:rPr>
              <a:t>Gracias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antilla-presentacio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520</Words>
  <Application>Microsoft Office PowerPoint</Application>
  <PresentationFormat>Presentación en pantalla (4:3)</PresentationFormat>
  <Paragraphs>37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Ancizar Sans</vt:lpstr>
      <vt:lpstr>Ancizar Serif Black</vt:lpstr>
      <vt:lpstr>Arial</vt:lpstr>
      <vt:lpstr>Calibri</vt:lpstr>
      <vt:lpstr>Noto Sans Symbols</vt:lpstr>
      <vt:lpstr>Plantilla-presentacion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Carlos Santiago Burbano Garzon</cp:lastModifiedBy>
  <cp:revision>1</cp:revision>
  <dcterms:modified xsi:type="dcterms:W3CDTF">2023-10-05T12:06:00Z</dcterms:modified>
</cp:coreProperties>
</file>