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9"/>
  </p:handoutMasterIdLst>
  <p:sldIdLst>
    <p:sldId id="342" r:id="rId3"/>
    <p:sldId id="325" r:id="rId5"/>
    <p:sldId id="326" r:id="rId6"/>
    <p:sldId id="321" r:id="rId7"/>
    <p:sldId id="369" r:id="rId8"/>
    <p:sldId id="370" r:id="rId9"/>
    <p:sldId id="371" r:id="rId10"/>
    <p:sldId id="373" r:id="rId11"/>
    <p:sldId id="374" r:id="rId12"/>
    <p:sldId id="375" r:id="rId13"/>
    <p:sldId id="376" r:id="rId14"/>
    <p:sldId id="377" r:id="rId15"/>
    <p:sldId id="378" r:id="rId16"/>
    <p:sldId id="327" r:id="rId17"/>
    <p:sldId id="380" r:id="rId18"/>
    <p:sldId id="381" r:id="rId19"/>
    <p:sldId id="382" r:id="rId20"/>
    <p:sldId id="383" r:id="rId21"/>
    <p:sldId id="384" r:id="rId22"/>
    <p:sldId id="385" r:id="rId23"/>
    <p:sldId id="386" r:id="rId24"/>
    <p:sldId id="328" r:id="rId25"/>
    <p:sldId id="387" r:id="rId26"/>
    <p:sldId id="388" r:id="rId27"/>
    <p:sldId id="389" r:id="rId28"/>
    <p:sldId id="332" r:id="rId29"/>
    <p:sldId id="333" r:id="rId30"/>
    <p:sldId id="390" r:id="rId31"/>
    <p:sldId id="391" r:id="rId32"/>
    <p:sldId id="392" r:id="rId33"/>
    <p:sldId id="335" r:id="rId34"/>
    <p:sldId id="330" r:id="rId35"/>
    <p:sldId id="394" r:id="rId36"/>
    <p:sldId id="334" r:id="rId37"/>
    <p:sldId id="338" r:id="rId38"/>
  </p:sldIdLst>
  <p:sldSz cx="9144000" cy="5143500" type="screen16x9"/>
  <p:notesSz cx="6858000" cy="9144000"/>
  <p:embeddedFontLst>
    <p:embeddedFont>
      <p:font typeface="微软雅黑" pitchFamily="34" charset="-122"/>
      <p:regular r:id="rId43"/>
    </p:embeddedFont>
    <p:embeddedFont>
      <p:font typeface="Calibri" panose="020F0502020204030204" pitchFamily="34" charset="0"/>
      <p:regular r:id="rId44"/>
    </p:embeddedFont>
    <p:embeddedFont>
      <p:font typeface="微软雅黑" charset="0"/>
      <p:regular r:id="rId45"/>
    </p:embeddedFont>
  </p:embeddedFontLst>
  <p:defaultTextStyle>
    <a:defPPr>
      <a:defRPr lang="zh-CN"/>
    </a:defPPr>
    <a:lvl1pPr marL="0" lvl="0" indent="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1pPr>
    <a:lvl2pPr marL="342900" lvl="1" indent="1143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2pPr>
    <a:lvl3pPr marL="685800" lvl="2" indent="2286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3pPr>
    <a:lvl4pPr marL="1028700" lvl="3" indent="3429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4pPr>
    <a:lvl5pPr marL="1371600" lvl="4"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5pPr>
    <a:lvl6pPr marL="2286000" lvl="5"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6pPr>
    <a:lvl7pPr marL="2743200" lvl="6"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7pPr>
    <a:lvl8pPr marL="3200400" lvl="7"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8pPr>
    <a:lvl9pPr marL="3657600" lvl="8" indent="457200" algn="l" defTabSz="685800" eaLnBrk="1" fontAlgn="base" latinLnBrk="0" hangingPunct="1">
      <a:lnSpc>
        <a:spcPct val="100000"/>
      </a:lnSpc>
      <a:spcBef>
        <a:spcPct val="0"/>
      </a:spcBef>
      <a:spcAft>
        <a:spcPct val="0"/>
      </a:spcAft>
      <a:buNone/>
      <a:defRPr sz="1300" b="0" i="0" u="none" kern="1200" baseline="0">
        <a:solidFill>
          <a:schemeClr val="tx1"/>
        </a:solidFill>
        <a:latin typeface="方正正黑简体" panose="02000000000000000000" pitchFamily="2" charset="-122"/>
        <a:ea typeface="方正正黑简体" panose="02000000000000000000"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7703" autoAdjust="0"/>
  </p:normalViewPr>
  <p:slideViewPr>
    <p:cSldViewPr snapToGrid="0" showGuides="1">
      <p:cViewPr varScale="1">
        <p:scale>
          <a:sx n="118" d="100"/>
          <a:sy n="118" d="100"/>
        </p:scale>
        <p:origin x="108" y="246"/>
      </p:cViewPr>
      <p:guideLst>
        <p:guide orient="horz" pos="1639"/>
        <p:guide pos="2844"/>
      </p:guideLst>
    </p:cSldViewPr>
  </p:slideViewPr>
  <p:notesTextViewPr>
    <p:cViewPr>
      <p:scale>
        <a:sx n="1" d="1"/>
        <a:sy n="1" d="1"/>
      </p:scale>
      <p:origin x="0" y="0"/>
    </p:cViewPr>
  </p:notesTextViewPr>
  <p:sorterViewPr showFormatting="0">
    <p:cViewPr>
      <p:scale>
        <a:sx n="126" d="100"/>
        <a:sy n="126" d="100"/>
      </p:scale>
      <p:origin x="0" y="0"/>
    </p:cViewPr>
  </p:sorterViewPr>
  <p:notesViewPr>
    <p:cSldViewPr snapToGrid="0">
      <p:cViewPr varScale="1">
        <p:scale>
          <a:sx n="76" d="100"/>
          <a:sy n="76" d="100"/>
        </p:scale>
        <p:origin x="255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itchFamily="2" charset="-122"/>
                <a:cs typeface="+mn-ea"/>
              </a:rPr>
            </a:fld>
            <a:endParaRPr lang="zh-CN" altLang="en-US" sz="1200" strike="noStrike" noProof="1">
              <a:latin typeface="Calibri" panose="020F0502020204030204" pitchFamily="34" charset="0"/>
              <a:ea typeface="宋体"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smtClean="0"/>
              <a:t> 猪七爷旗舰店</a:t>
            </a:r>
            <a:r>
              <a:rPr lang="en-US" altLang="zh-CN" dirty="0" smtClean="0"/>
              <a:t>猪七爷</a:t>
            </a:r>
            <a:endParaRPr lang="en-US" altLang="zh-CN" dirty="0"/>
          </a:p>
        </p:txBody>
      </p:sp>
      <p:sp>
        <p:nvSpPr>
          <p:cNvPr id="133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632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632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542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01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itchFamily="2" charset="-122"/>
              </a:rPr>
            </a:fld>
            <a:endParaRPr lang="zh-CN" altLang="en-US" sz="1200" dirty="0">
              <a:latin typeface="Calibri" panose="020F050202020403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cstate="print"/>
          <a:stretch>
            <a:fillRect/>
          </a:stretch>
        </p:blipFill>
        <p:spPr>
          <a:xfrm>
            <a:off x="0" y="0"/>
            <a:ext cx="9145588" cy="5143500"/>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7" name="Date Placeholder 6"/>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8" name="Footer Placeholder 7"/>
          <p:cNvSpPr>
            <a:spLocks noGrp="1"/>
          </p:cNvSpPr>
          <p:nvPr>
            <p:ph type="ftr" sz="quarter" idx="1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9" name="Slide Number Placeholder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Date Placeholder 2"/>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4" name="Footer Placeholder 3"/>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5" name="Slide Number Placeholder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8987" y="99972"/>
            <a:ext cx="2070277" cy="3936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3" name="Footer Placeholder 2"/>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4" name="Slide Number Placeholder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itchFamily="34" charset="-122"/>
              </a:defRPr>
            </a:lvl1pPr>
            <a:lvl2pPr>
              <a:defRPr sz="2100">
                <a:ea typeface="微软雅黑" pitchFamily="34" charset="-122"/>
              </a:defRPr>
            </a:lvl2pPr>
            <a:lvl3pPr>
              <a:defRPr sz="1800">
                <a:ea typeface="微软雅黑" pitchFamily="34" charset="-122"/>
              </a:defRPr>
            </a:lvl3pPr>
            <a:lvl4pPr>
              <a:defRPr sz="1500">
                <a:ea typeface="微软雅黑" pitchFamily="34" charset="-122"/>
              </a:defRPr>
            </a:lvl4pPr>
            <a:lvl5pPr>
              <a:defRPr sz="1500">
                <a:ea typeface="微软雅黑" pitchFamily="34" charset="-122"/>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微软雅黑" pitchFamily="34"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6" name="Footer Placeholder 5"/>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7" name="Slide Number Placeholder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itchFamily="34" charset="-122"/>
              </a:defRPr>
            </a:lvl1pPr>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itchFamily="34" charset="-122"/>
              </a:defRPr>
            </a:lvl1pPr>
            <a:lvl2pPr>
              <a:defRPr>
                <a:ea typeface="微软雅黑" pitchFamily="34" charset="-122"/>
              </a:defRPr>
            </a:lvl2pPr>
            <a:lvl3pPr>
              <a:defRPr>
                <a:ea typeface="微软雅黑" pitchFamily="34" charset="-122"/>
              </a:defRPr>
            </a:lvl3pPr>
            <a:lvl4pPr>
              <a:defRPr>
                <a:ea typeface="微软雅黑" pitchFamily="34" charset="-122"/>
              </a:defRPr>
            </a:lvl4pPr>
            <a:lvl5pPr>
              <a:defRPr>
                <a:ea typeface="微软雅黑"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Date Placeholder 3"/>
          <p:cNvSpPr>
            <a:spLocks noGrp="1"/>
          </p:cNvSpPr>
          <p:nvPr>
            <p:ph type="dt" sz="half" idx="2"/>
          </p:nvPr>
        </p:nvSpPr>
        <p:spPr>
          <a:xfrm>
            <a:off x="628650" y="4767263"/>
            <a:ext cx="20574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微软雅黑" pitchFamily="34" charset="-122"/>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a:lstStyle>
            <a:lvl1pPr eaLnBrk="1" fontAlgn="auto" hangingPunct="1">
              <a:spcBef>
                <a:spcPts val="0"/>
              </a:spcBef>
              <a:spcAft>
                <a:spcPts val="0"/>
              </a:spcAft>
              <a:defRPr sz="1350">
                <a:latin typeface="+mn-lt"/>
                <a:ea typeface="微软雅黑"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微软雅黑" pitchFamily="34" charset="-122"/>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方正正黑简体" panose="02000000000000000000" pitchFamily="2" charset="-122"/>
                <a:ea typeface="微软雅黑" pitchFamily="34" charset="-122"/>
                <a:cs typeface="+mn-ea"/>
              </a:rPr>
            </a:fld>
            <a:endParaRPr lang="zh-CN" altLang="en-US" strike="noStrike" noProof="1">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p:nvPr/>
        </p:nvSpPr>
        <p:spPr>
          <a:xfrm>
            <a:off x="1757362" y="1968500"/>
            <a:ext cx="5824875" cy="768350"/>
          </a:xfrm>
          <a:prstGeom prst="rect">
            <a:avLst/>
          </a:prstGeom>
          <a:noFill/>
          <a:ln w="9525">
            <a:noFill/>
          </a:ln>
        </p:spPr>
        <p:txBody>
          <a:bodyPr wrap="square" anchor="t">
            <a:spAutoFit/>
          </a:bodyPr>
          <a:lstStyle/>
          <a:p>
            <a:pPr algn="ctr"/>
            <a:r>
              <a:rPr lang="en-US" altLang="zh-CN" sz="4400" b="1" dirty="0" smtClean="0">
                <a:solidFill>
                  <a:schemeClr val="bg1"/>
                </a:solidFill>
                <a:latin typeface="方正正纤黑简体" panose="02000000000000000000" pitchFamily="2" charset="-122"/>
                <a:ea typeface="方正正纤黑简体" panose="02000000000000000000" pitchFamily="2" charset="-122"/>
              </a:rPr>
              <a:t>Lab6</a:t>
            </a:r>
            <a:r>
              <a:rPr lang="zh-CN" altLang="en-US" sz="4400" b="1" dirty="0" smtClean="0">
                <a:solidFill>
                  <a:schemeClr val="bg1"/>
                </a:solidFill>
                <a:latin typeface="方正正纤黑简体" panose="02000000000000000000" pitchFamily="2" charset="-122"/>
                <a:ea typeface="方正正纤黑简体" panose="02000000000000000000" pitchFamily="2" charset="-122"/>
              </a:rPr>
              <a:t>挑战性任务</a:t>
            </a:r>
            <a:r>
              <a:rPr lang="zh-CN" altLang="en-US" sz="4400" b="1" dirty="0" smtClean="0">
                <a:solidFill>
                  <a:schemeClr val="bg1"/>
                </a:solidFill>
                <a:latin typeface="方正正纤黑简体" panose="02000000000000000000" pitchFamily="2" charset="-122"/>
                <a:ea typeface="方正正纤黑简体" panose="02000000000000000000" pitchFamily="2" charset="-122"/>
              </a:rPr>
              <a:t>答辩</a:t>
            </a:r>
            <a:endParaRPr lang="zh-CN" altLang="en-US" sz="4400" b="1" dirty="0" smtClean="0">
              <a:solidFill>
                <a:schemeClr val="bg1"/>
              </a:solidFill>
              <a:latin typeface="方正正纤黑简体" panose="02000000000000000000" pitchFamily="2" charset="-122"/>
              <a:ea typeface="方正正纤黑简体" panose="02000000000000000000" pitchFamily="2" charset="-122"/>
            </a:endParaRPr>
          </a:p>
        </p:txBody>
      </p:sp>
      <p:sp>
        <p:nvSpPr>
          <p:cNvPr id="216" name="文本框 215"/>
          <p:cNvSpPr txBox="1"/>
          <p:nvPr/>
        </p:nvSpPr>
        <p:spPr>
          <a:xfrm>
            <a:off x="3471227" y="3385225"/>
            <a:ext cx="2370138" cy="299085"/>
          </a:xfrm>
          <a:prstGeom prst="rect">
            <a:avLst/>
          </a:prstGeom>
          <a:noFill/>
        </p:spPr>
        <p:txBody>
          <a:bodyPr>
            <a:spAutoFit/>
          </a:bodyPr>
          <a:lstStyle/>
          <a:p>
            <a:pPr marR="0" algn="ctr" defTabSz="685800" rtl="0" fontAlgn="auto">
              <a:spcBef>
                <a:spcPts val="0"/>
              </a:spcBef>
              <a:spcAft>
                <a:spcPts val="0"/>
              </a:spcAft>
              <a:buClrTx/>
              <a:buSzTx/>
              <a:buFontTx/>
              <a:defRPr/>
            </a:pPr>
            <a:r>
              <a:rPr kumimoji="0" lang="en-US" altLang="zh-CN" sz="1350" kern="1200" cap="none" spc="0" normalizeH="0" baseline="0" noProof="0" dirty="0">
                <a:solidFill>
                  <a:schemeClr val="bg1"/>
                </a:solidFill>
                <a:latin typeface="+mn-lt"/>
                <a:ea typeface="+mn-ea"/>
                <a:cs typeface="+mn-cs"/>
              </a:rPr>
              <a:t>21373035 </a:t>
            </a:r>
            <a:r>
              <a:rPr kumimoji="0" lang="zh-CN" altLang="en-US" sz="1350" kern="1200" cap="none" spc="0" normalizeH="0" baseline="0" noProof="0" dirty="0">
                <a:solidFill>
                  <a:schemeClr val="bg1"/>
                </a:solidFill>
                <a:latin typeface="+mn-lt"/>
                <a:ea typeface="+mn-ea"/>
                <a:cs typeface="+mn-cs"/>
              </a:rPr>
              <a:t>金楷茗</a:t>
            </a:r>
            <a:endParaRPr kumimoji="0" lang="zh-CN" altLang="en-US" sz="1350" kern="1200" cap="none" spc="0" normalizeH="0" baseline="0" noProof="0" dirty="0">
              <a:solidFill>
                <a:schemeClr val="bg1"/>
              </a:solidFill>
              <a:latin typeface="+mn-lt"/>
              <a:ea typeface="+mn-ea"/>
              <a:cs typeface="+mn-cs"/>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mn-lt"/>
              <a:ea typeface="+mn-ea"/>
              <a:cs typeface="+mn-cs"/>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2963" y="990094"/>
            <a:ext cx="3606349" cy="685714"/>
          </a:xfrm>
          <a:prstGeom prst="rect">
            <a:avLst/>
          </a:prstGeom>
        </p:spPr>
      </p:pic>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14"/>
                                        </p:tgtEl>
                                        <p:attrNameLst>
                                          <p:attrName>style.visibility</p:attrName>
                                        </p:attrNameLst>
                                      </p:cBhvr>
                                      <p:to>
                                        <p:strVal val="visible"/>
                                      </p:to>
                                    </p:set>
                                    <p:anim calcmode="lin" valueType="num">
                                      <p:cBhvr>
                                        <p:cTn id="7" dur="250" fill="hold"/>
                                        <p:tgtEl>
                                          <p:spTgt spid="214"/>
                                        </p:tgtEl>
                                        <p:attrNameLst>
                                          <p:attrName>ppt_x</p:attrName>
                                        </p:attrNameLst>
                                      </p:cBhvr>
                                      <p:tavLst>
                                        <p:tav tm="0">
                                          <p:val>
                                            <p:strVal val="#ppt_x"/>
                                          </p:val>
                                        </p:tav>
                                        <p:tav tm="100000">
                                          <p:val>
                                            <p:strVal val="#ppt_x"/>
                                          </p:val>
                                        </p:tav>
                                      </p:tavLst>
                                    </p:anim>
                                    <p:anim calcmode="lin" valueType="num">
                                      <p:cBhvr>
                                        <p:cTn id="8" dur="250" fill="hold"/>
                                        <p:tgtEl>
                                          <p:spTgt spid="214"/>
                                        </p:tgtEl>
                                        <p:attrNameLst>
                                          <p:attrName>ppt_y</p:attrName>
                                        </p:attrNameLst>
                                      </p:cBhvr>
                                      <p:tavLst>
                                        <p:tav tm="0">
                                          <p:val>
                                            <p:strVal val="#ppt_y-#ppt_h/2"/>
                                          </p:val>
                                        </p:tav>
                                        <p:tav tm="100000">
                                          <p:val>
                                            <p:strVal val="#ppt_y"/>
                                          </p:val>
                                        </p:tav>
                                      </p:tavLst>
                                    </p:anim>
                                    <p:anim calcmode="lin" valueType="num">
                                      <p:cBhvr>
                                        <p:cTn id="9" dur="250" fill="hold"/>
                                        <p:tgtEl>
                                          <p:spTgt spid="214"/>
                                        </p:tgtEl>
                                        <p:attrNameLst>
                                          <p:attrName>ppt_w</p:attrName>
                                        </p:attrNameLst>
                                      </p:cBhvr>
                                      <p:tavLst>
                                        <p:tav tm="0">
                                          <p:val>
                                            <p:strVal val="#ppt_w"/>
                                          </p:val>
                                        </p:tav>
                                        <p:tav tm="100000">
                                          <p:val>
                                            <p:strVal val="#ppt_w"/>
                                          </p:val>
                                        </p:tav>
                                      </p:tavLst>
                                    </p:anim>
                                    <p:anim calcmode="lin" valueType="num">
                                      <p:cBhvr>
                                        <p:cTn id="10" dur="250" fill="hold"/>
                                        <p:tgtEl>
                                          <p:spTgt spid="214"/>
                                        </p:tgtEl>
                                        <p:attrNameLst>
                                          <p:attrName>ppt_h</p:attrName>
                                        </p:attrNameLst>
                                      </p:cBhvr>
                                      <p:tavLst>
                                        <p:tav tm="0">
                                          <p:val>
                                            <p:fltVal val="0"/>
                                          </p:val>
                                        </p:tav>
                                        <p:tav tm="100000">
                                          <p:val>
                                            <p:strVal val="#ppt_h"/>
                                          </p:val>
                                        </p:tav>
                                      </p:tavLst>
                                    </p:anim>
                                  </p:childTnLst>
                                </p:cTn>
                              </p:par>
                              <p:par>
                                <p:cTn id="11" presetID="2" presetClass="entr" presetSubtype="2" decel="66700" fill="hold" grpId="0" nodeType="withEffect">
                                  <p:stCondLst>
                                    <p:cond delay="50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400" fill="hold"/>
                                        <p:tgtEl>
                                          <p:spTgt spid="219"/>
                                        </p:tgtEl>
                                        <p:attrNameLst>
                                          <p:attrName>ppt_x</p:attrName>
                                        </p:attrNameLst>
                                      </p:cBhvr>
                                      <p:tavLst>
                                        <p:tav tm="0">
                                          <p:val>
                                            <p:strVal val="1+#ppt_w/2"/>
                                          </p:val>
                                        </p:tav>
                                        <p:tav tm="100000">
                                          <p:val>
                                            <p:strVal val="#ppt_x"/>
                                          </p:val>
                                        </p:tav>
                                      </p:tavLst>
                                    </p:anim>
                                    <p:anim calcmode="lin" valueType="num">
                                      <p:cBhvr additive="base">
                                        <p:cTn id="14" dur="400" fill="hold"/>
                                        <p:tgtEl>
                                          <p:spTgt spid="219"/>
                                        </p:tgtEl>
                                        <p:attrNameLst>
                                          <p:attrName>ppt_y</p:attrName>
                                        </p:attrNameLst>
                                      </p:cBhvr>
                                      <p:tavLst>
                                        <p:tav tm="0">
                                          <p:val>
                                            <p:strVal val="#ppt_y"/>
                                          </p:val>
                                        </p:tav>
                                        <p:tav tm="100000">
                                          <p:val>
                                            <p:strVal val="#ppt_y"/>
                                          </p:val>
                                        </p:tav>
                                      </p:tavLst>
                                    </p:anim>
                                  </p:childTnLst>
                                </p:cTn>
                              </p:par>
                              <p:par>
                                <p:cTn id="15" presetID="2" presetClass="entr" presetSubtype="8" decel="66700" fill="hold" grpId="0" nodeType="withEffect">
                                  <p:stCondLst>
                                    <p:cond delay="500"/>
                                  </p:stCondLst>
                                  <p:childTnLst>
                                    <p:set>
                                      <p:cBhvr>
                                        <p:cTn id="16" dur="1" fill="hold">
                                          <p:stCondLst>
                                            <p:cond delay="0"/>
                                          </p:stCondLst>
                                        </p:cTn>
                                        <p:tgtEl>
                                          <p:spTgt spid="220"/>
                                        </p:tgtEl>
                                        <p:attrNameLst>
                                          <p:attrName>style.visibility</p:attrName>
                                        </p:attrNameLst>
                                      </p:cBhvr>
                                      <p:to>
                                        <p:strVal val="visible"/>
                                      </p:to>
                                    </p:set>
                                    <p:anim calcmode="lin" valueType="num">
                                      <p:cBhvr additive="base">
                                        <p:cTn id="17" dur="400" fill="hold"/>
                                        <p:tgtEl>
                                          <p:spTgt spid="220"/>
                                        </p:tgtEl>
                                        <p:attrNameLst>
                                          <p:attrName>ppt_x</p:attrName>
                                        </p:attrNameLst>
                                      </p:cBhvr>
                                      <p:tavLst>
                                        <p:tav tm="0">
                                          <p:val>
                                            <p:strVal val="0-#ppt_w/2"/>
                                          </p:val>
                                        </p:tav>
                                        <p:tav tm="100000">
                                          <p:val>
                                            <p:strVal val="#ppt_x"/>
                                          </p:val>
                                        </p:tav>
                                      </p:tavLst>
                                    </p:anim>
                                    <p:anim calcmode="lin" valueType="num">
                                      <p:cBhvr additive="base">
                                        <p:cTn id="18" dur="400" fill="hold"/>
                                        <p:tgtEl>
                                          <p:spTgt spid="220"/>
                                        </p:tgtEl>
                                        <p:attrNameLst>
                                          <p:attrName>ppt_y</p:attrName>
                                        </p:attrNameLst>
                                      </p:cBhvr>
                                      <p:tavLst>
                                        <p:tav tm="0">
                                          <p:val>
                                            <p:strVal val="#ppt_y"/>
                                          </p:val>
                                        </p:tav>
                                        <p:tav tm="100000">
                                          <p:val>
                                            <p:strVal val="#ppt_y"/>
                                          </p:val>
                                        </p:tav>
                                      </p:tavLst>
                                    </p:anim>
                                  </p:childTnLst>
                                </p:cTn>
                              </p:par>
                              <p:par>
                                <p:cTn id="19" presetID="2" presetClass="entr" presetSubtype="8" decel="66700" fill="hold" grpId="0" nodeType="withEffect">
                                  <p:stCondLst>
                                    <p:cond delay="900"/>
                                  </p:stCondLst>
                                  <p:childTnLst>
                                    <p:set>
                                      <p:cBhvr>
                                        <p:cTn id="20" dur="1" fill="hold">
                                          <p:stCondLst>
                                            <p:cond delay="0"/>
                                          </p:stCondLst>
                                        </p:cTn>
                                        <p:tgtEl>
                                          <p:spTgt spid="221"/>
                                        </p:tgtEl>
                                        <p:attrNameLst>
                                          <p:attrName>style.visibility</p:attrName>
                                        </p:attrNameLst>
                                      </p:cBhvr>
                                      <p:to>
                                        <p:strVal val="visible"/>
                                      </p:to>
                                    </p:set>
                                    <p:anim calcmode="lin" valueType="num">
                                      <p:cBhvr additive="base">
                                        <p:cTn id="21" dur="400" fill="hold"/>
                                        <p:tgtEl>
                                          <p:spTgt spid="221"/>
                                        </p:tgtEl>
                                        <p:attrNameLst>
                                          <p:attrName>ppt_x</p:attrName>
                                        </p:attrNameLst>
                                      </p:cBhvr>
                                      <p:tavLst>
                                        <p:tav tm="0">
                                          <p:val>
                                            <p:strVal val="0-#ppt_w/2"/>
                                          </p:val>
                                        </p:tav>
                                        <p:tav tm="100000">
                                          <p:val>
                                            <p:strVal val="#ppt_x"/>
                                          </p:val>
                                        </p:tav>
                                      </p:tavLst>
                                    </p:anim>
                                    <p:anim calcmode="lin" valueType="num">
                                      <p:cBhvr additive="base">
                                        <p:cTn id="22" dur="400" fill="hold"/>
                                        <p:tgtEl>
                                          <p:spTgt spid="221"/>
                                        </p:tgtEl>
                                        <p:attrNameLst>
                                          <p:attrName>ppt_y</p:attrName>
                                        </p:attrNameLst>
                                      </p:cBhvr>
                                      <p:tavLst>
                                        <p:tav tm="0">
                                          <p:val>
                                            <p:strVal val="#ppt_y"/>
                                          </p:val>
                                        </p:tav>
                                        <p:tav tm="100000">
                                          <p:val>
                                            <p:strVal val="#ppt_y"/>
                                          </p:val>
                                        </p:tav>
                                      </p:tavLst>
                                    </p:anim>
                                  </p:childTnLst>
                                </p:cTn>
                              </p:par>
                              <p:par>
                                <p:cTn id="23" presetID="2" presetClass="entr" presetSubtype="2" decel="66700" fill="hold" grpId="0" nodeType="withEffect">
                                  <p:stCondLst>
                                    <p:cond delay="90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400" fill="hold"/>
                                        <p:tgtEl>
                                          <p:spTgt spid="218"/>
                                        </p:tgtEl>
                                        <p:attrNameLst>
                                          <p:attrName>ppt_x</p:attrName>
                                        </p:attrNameLst>
                                      </p:cBhvr>
                                      <p:tavLst>
                                        <p:tav tm="0">
                                          <p:val>
                                            <p:strVal val="1+#ppt_w/2"/>
                                          </p:val>
                                        </p:tav>
                                        <p:tav tm="100000">
                                          <p:val>
                                            <p:strVal val="#ppt_x"/>
                                          </p:val>
                                        </p:tav>
                                      </p:tavLst>
                                    </p:anim>
                                    <p:anim calcmode="lin" valueType="num">
                                      <p:cBhvr additive="base">
                                        <p:cTn id="26" dur="400" fill="hold"/>
                                        <p:tgtEl>
                                          <p:spTgt spid="218"/>
                                        </p:tgtEl>
                                        <p:attrNameLst>
                                          <p:attrName>ppt_y</p:attrName>
                                        </p:attrNameLst>
                                      </p:cBhvr>
                                      <p:tavLst>
                                        <p:tav tm="0">
                                          <p:val>
                                            <p:strVal val="#ppt_y"/>
                                          </p:val>
                                        </p:tav>
                                        <p:tav tm="100000">
                                          <p:val>
                                            <p:strVal val="#ppt_y"/>
                                          </p:val>
                                        </p:tav>
                                      </p:tavLst>
                                    </p:anim>
                                  </p:childTnLst>
                                </p:cTn>
                              </p:par>
                            </p:childTnLst>
                          </p:cTn>
                        </p:par>
                        <p:par>
                          <p:cTn id="27" fill="hold">
                            <p:stCondLst>
                              <p:cond delay="1300"/>
                            </p:stCondLst>
                            <p:childTnLst>
                              <p:par>
                                <p:cTn id="28" presetID="2" presetClass="entr" presetSubtype="4" decel="100000" fill="hold" grpId="0" nodeType="afterEffect">
                                  <p:stCondLst>
                                    <p:cond delay="0"/>
                                  </p:stCondLst>
                                  <p:childTnLst>
                                    <p:set>
                                      <p:cBhvr>
                                        <p:cTn id="29" dur="1" fill="hold">
                                          <p:stCondLst>
                                            <p:cond delay="0"/>
                                          </p:stCondLst>
                                        </p:cTn>
                                        <p:tgtEl>
                                          <p:spTgt spid="216"/>
                                        </p:tgtEl>
                                        <p:attrNameLst>
                                          <p:attrName>style.visibility</p:attrName>
                                        </p:attrNameLst>
                                      </p:cBhvr>
                                      <p:to>
                                        <p:strVal val="visible"/>
                                      </p:to>
                                    </p:set>
                                    <p:anim calcmode="lin" valueType="num">
                                      <p:cBhvr additive="base">
                                        <p:cTn id="30" dur="500" fill="hold"/>
                                        <p:tgtEl>
                                          <p:spTgt spid="216"/>
                                        </p:tgtEl>
                                        <p:attrNameLst>
                                          <p:attrName>ppt_x</p:attrName>
                                        </p:attrNameLst>
                                      </p:cBhvr>
                                      <p:tavLst>
                                        <p:tav tm="0">
                                          <p:val>
                                            <p:strVal val="#ppt_x"/>
                                          </p:val>
                                        </p:tav>
                                        <p:tav tm="100000">
                                          <p:val>
                                            <p:strVal val="#ppt_x"/>
                                          </p:val>
                                        </p:tav>
                                      </p:tavLst>
                                    </p:anim>
                                    <p:anim calcmode="lin" valueType="num">
                                      <p:cBhvr additive="base">
                                        <p:cTn id="31"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719579"/>
            <a:chOff x="2954604" y="1534602"/>
            <a:chExt cx="3065166" cy="1618283"/>
          </a:xfrm>
        </p:grpSpPr>
        <p:sp>
          <p:nvSpPr>
            <p:cNvPr id="18451" name="矩形 54"/>
            <p:cNvSpPr/>
            <p:nvPr/>
          </p:nvSpPr>
          <p:spPr>
            <a:xfrm>
              <a:off x="2954604" y="1938575"/>
              <a:ext cx="3065166" cy="121431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参考ls</a:t>
              </a:r>
              <a:r>
                <a:rPr lang="zh-CN" sz="1200" dirty="0">
                  <a:solidFill>
                    <a:schemeClr val="bg1"/>
                  </a:solidFill>
                  <a:latin typeface="微软雅黑" charset="0"/>
                  <a:ea typeface="微软雅黑" charset="0"/>
                  <a:cs typeface="微软雅黑" charset="0"/>
                </a:rPr>
                <a:t>的实现</a:t>
              </a:r>
              <a:r>
                <a:rPr sz="1200" dirty="0">
                  <a:solidFill>
                    <a:schemeClr val="bg1"/>
                  </a:solidFill>
                  <a:latin typeface="微软雅黑" charset="0"/>
                  <a:ea typeface="微软雅黑" charset="0"/>
                  <a:cs typeface="微软雅黑" charset="0"/>
                </a:rPr>
                <a:t>，循环读目录里的文件，如果这个文件也是个目录，就递归读取，并记录递归的层数以形式化输出。</a:t>
              </a:r>
              <a:endParaRPr sz="1200" dirty="0">
                <a:solidFill>
                  <a:schemeClr val="bg1"/>
                </a:solidFill>
                <a:latin typeface="微软雅黑" charset="0"/>
                <a:ea typeface="微软雅黑" charset="0"/>
                <a:cs typeface="微软雅黑" charset="0"/>
              </a:endParaRPr>
            </a:p>
            <a:p>
              <a:pPr indent="304800">
                <a:lnSpc>
                  <a:spcPct val="130000"/>
                </a:lnSpc>
                <a:extLst>
                  <a:ext uri="{35155182-B16C-46BC-9424-99874614C6A1}">
                    <wpsdc:indentchars xmlns:wpsdc="http://www.wps.cn/officeDocument/2017/drawingmlCustomData" val="200" checksum="1077528236"/>
                  </a:ext>
                </a:extLst>
              </a:pPr>
              <a:r>
                <a:rPr lang="zh-CN" sz="1200" dirty="0">
                  <a:solidFill>
                    <a:schemeClr val="bg1"/>
                  </a:solidFill>
                  <a:latin typeface="微软雅黑" charset="0"/>
                  <a:ea typeface="微软雅黑" charset="0"/>
                  <a:cs typeface="微软雅黑" charset="0"/>
                </a:rPr>
                <a:t>先将目标路径的文件名拆分，然后逐个拼接起来，如右侧</a:t>
              </a:r>
              <a:r>
                <a:rPr lang="zh-CN" sz="1200" dirty="0">
                  <a:solidFill>
                    <a:schemeClr val="bg1"/>
                  </a:solidFill>
                  <a:latin typeface="微软雅黑" charset="0"/>
                  <a:ea typeface="微软雅黑" charset="0"/>
                  <a:cs typeface="微软雅黑" charset="0"/>
                </a:rPr>
                <a:t>流程图所示</a:t>
              </a:r>
              <a:endParaRPr lang="zh-CN"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432150"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mkdir</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40.13"/>
          <p:cNvPicPr>
            <a:picLocks noChangeAspect="1"/>
          </p:cNvPicPr>
          <p:nvPr/>
        </p:nvPicPr>
        <p:blipFill>
          <a:blip r:embed="rId3"/>
          <a:stretch>
            <a:fillRect/>
          </a:stretch>
        </p:blipFill>
        <p:spPr>
          <a:xfrm>
            <a:off x="4312285" y="803275"/>
            <a:ext cx="4392930" cy="3401060"/>
          </a:xfrm>
          <a:prstGeom prst="rect">
            <a:avLst/>
          </a:prstGeom>
        </p:spPr>
      </p:pic>
      <p:sp>
        <p:nvSpPr>
          <p:cNvPr id="4" name="文本框 3"/>
          <p:cNvSpPr txBox="1"/>
          <p:nvPr/>
        </p:nvSpPr>
        <p:spPr>
          <a:xfrm>
            <a:off x="5965190" y="4375150"/>
            <a:ext cx="1087755" cy="291465"/>
          </a:xfrm>
          <a:prstGeom prst="rect">
            <a:avLst/>
          </a:prstGeom>
          <a:noFill/>
        </p:spPr>
        <p:txBody>
          <a:bodyPr wrap="none" rtlCol="0">
            <a:spAutoFit/>
          </a:bodyPr>
          <a:p>
            <a:r>
              <a:rPr lang="en-US" altLang="zh-CN" b="1">
                <a:solidFill>
                  <a:schemeClr val="bg1"/>
                </a:solidFill>
                <a:latin typeface="微软雅黑" charset="0"/>
                <a:ea typeface="微软雅黑" charset="0"/>
                <a:cs typeface="微软雅黑" charset="0"/>
              </a:rPr>
              <a:t>mkdir</a:t>
            </a:r>
            <a:r>
              <a:rPr lang="zh-CN" altLang="en-US" b="1">
                <a:solidFill>
                  <a:schemeClr val="bg1"/>
                </a:solidFill>
                <a:latin typeface="微软雅黑" charset="0"/>
                <a:ea typeface="微软雅黑" charset="0"/>
                <a:cs typeface="微软雅黑" charset="0"/>
              </a:rPr>
              <a:t>流程图</a:t>
            </a:r>
            <a:endParaRPr lang="zh-CN" altLang="en-US" b="1">
              <a:solidFill>
                <a:schemeClr val="bg1"/>
              </a:solidFill>
              <a:latin typeface="微软雅黑" charset="0"/>
              <a:ea typeface="微软雅黑" charset="0"/>
              <a:cs typeface="微软雅黑"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239520"/>
            <a:chOff x="2954604" y="1534602"/>
            <a:chExt cx="3065166" cy="1166503"/>
          </a:xfrm>
        </p:grpSpPr>
        <p:sp>
          <p:nvSpPr>
            <p:cNvPr id="18451" name="矩形 54"/>
            <p:cNvSpPr/>
            <p:nvPr/>
          </p:nvSpPr>
          <p:spPr>
            <a:xfrm>
              <a:off x="2954604" y="1938575"/>
              <a:ext cx="3065166" cy="76253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touch的实现与mkdir类似，只是将创建的文件的类型改为普通文件。</a:t>
              </a:r>
              <a:r>
                <a:rPr lang="en-US" sz="1200" dirty="0">
                  <a:solidFill>
                    <a:schemeClr val="bg1"/>
                  </a:solidFill>
                  <a:latin typeface="微软雅黑" charset="0"/>
                  <a:ea typeface="微软雅黑" charset="0"/>
                  <a:cs typeface="微软雅黑" charset="0"/>
                </a:rPr>
                <a:t>touch</a:t>
              </a:r>
              <a:r>
                <a:rPr lang="zh-CN" altLang="en-US" sz="1200" dirty="0">
                  <a:solidFill>
                    <a:schemeClr val="bg1"/>
                  </a:solidFill>
                  <a:latin typeface="微软雅黑" charset="0"/>
                  <a:ea typeface="微软雅黑" charset="0"/>
                  <a:cs typeface="微软雅黑" charset="0"/>
                </a:rPr>
                <a:t>命令无</a:t>
              </a:r>
              <a:r>
                <a:rPr lang="en-US" altLang="zh-CN" sz="1200" dirty="0">
                  <a:solidFill>
                    <a:schemeClr val="bg1"/>
                  </a:solidFill>
                  <a:latin typeface="微软雅黑" charset="0"/>
                  <a:ea typeface="微软雅黑" charset="0"/>
                  <a:cs typeface="微软雅黑" charset="0"/>
                </a:rPr>
                <a:t>- p</a:t>
              </a:r>
              <a:r>
                <a:rPr lang="zh-CN" altLang="en-US" sz="1200" dirty="0">
                  <a:solidFill>
                    <a:schemeClr val="bg1"/>
                  </a:solidFill>
                  <a:latin typeface="微软雅黑" charset="0"/>
                  <a:ea typeface="微软雅黑" charset="0"/>
                  <a:cs typeface="微软雅黑" charset="0"/>
                </a:rPr>
                <a:t>参数。</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432150"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touch</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43.30"/>
          <p:cNvPicPr>
            <a:picLocks noChangeAspect="1"/>
          </p:cNvPicPr>
          <p:nvPr/>
        </p:nvPicPr>
        <p:blipFill>
          <a:blip r:embed="rId3"/>
          <a:stretch>
            <a:fillRect/>
          </a:stretch>
        </p:blipFill>
        <p:spPr>
          <a:xfrm>
            <a:off x="4271010" y="1054100"/>
            <a:ext cx="4292600" cy="30353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479550"/>
            <a:chOff x="2954604" y="1534602"/>
            <a:chExt cx="3065166" cy="1392393"/>
          </a:xfrm>
        </p:grpSpPr>
        <p:sp>
          <p:nvSpPr>
            <p:cNvPr id="18451" name="矩形 54"/>
            <p:cNvSpPr/>
            <p:nvPr/>
          </p:nvSpPr>
          <p:spPr>
            <a:xfrm>
              <a:off x="2954604" y="1938575"/>
              <a:ext cx="3065166" cy="988420"/>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O_CREAT与O_MKDIR是实验代码里已经内置好的两个宏定义。并且修改/user/serv.c里的serve_open函数，使其在打开文件时，若找不到该文件就创建一个。</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2568768" cy="317322"/>
            </a:xfrm>
            <a:prstGeom prst="rect">
              <a:avLst/>
            </a:prstGeom>
            <a:noFill/>
            <a:ln w="9525">
              <a:noFill/>
            </a:ln>
          </p:spPr>
          <p:txBody>
            <a:bodyPr wrap="none" anchor="t">
              <a:spAutoFit/>
            </a:bodyPr>
            <a:lstStyle/>
            <a:p>
              <a:pPr algn="l"/>
              <a:r>
                <a:rPr lang="zh-CN" sz="1600" b="1" dirty="0">
                  <a:solidFill>
                    <a:schemeClr val="bg1"/>
                  </a:solidFill>
                  <a:latin typeface="微软雅黑" pitchFamily="34" charset="-122"/>
                  <a:ea typeface="微软雅黑" pitchFamily="34" charset="-122"/>
                </a:rPr>
                <a:t>实现</a:t>
              </a:r>
              <a:r>
                <a:rPr sz="1600" b="1" dirty="0">
                  <a:solidFill>
                    <a:schemeClr val="bg1"/>
                  </a:solidFill>
                  <a:latin typeface="微软雅黑" pitchFamily="34" charset="-122"/>
                  <a:ea typeface="微软雅黑" pitchFamily="34" charset="-122"/>
                </a:rPr>
                <a:t>O_CREAT与O_MKDIR</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54.47"/>
          <p:cNvPicPr>
            <a:picLocks noChangeAspect="1"/>
          </p:cNvPicPr>
          <p:nvPr/>
        </p:nvPicPr>
        <p:blipFill>
          <a:blip r:embed="rId3"/>
          <a:stretch>
            <a:fillRect/>
          </a:stretch>
        </p:blipFill>
        <p:spPr>
          <a:xfrm>
            <a:off x="4586605" y="695960"/>
            <a:ext cx="3749040" cy="3472815"/>
          </a:xfrm>
          <a:prstGeom prst="rect">
            <a:avLst/>
          </a:prstGeom>
        </p:spPr>
      </p:pic>
      <p:sp>
        <p:nvSpPr>
          <p:cNvPr id="4" name="文本框 3"/>
          <p:cNvSpPr txBox="1"/>
          <p:nvPr/>
        </p:nvSpPr>
        <p:spPr>
          <a:xfrm>
            <a:off x="6042025" y="4268470"/>
            <a:ext cx="1254125" cy="275590"/>
          </a:xfrm>
          <a:prstGeom prst="rect">
            <a:avLst/>
          </a:prstGeom>
          <a:noFill/>
        </p:spPr>
        <p:txBody>
          <a:bodyPr wrap="none" rtlCol="0">
            <a:spAutoFit/>
          </a:bodyPr>
          <a:p>
            <a:r>
              <a:rPr sz="1200" b="1" dirty="0">
                <a:solidFill>
                  <a:schemeClr val="bg1"/>
                </a:solidFill>
                <a:latin typeface="微软雅黑" charset="0"/>
                <a:ea typeface="微软雅黑" charset="0"/>
                <a:cs typeface="微软雅黑" charset="0"/>
              </a:rPr>
              <a:t>打开文件流程图</a:t>
            </a:r>
            <a:endParaRPr lang="zh-CN" altLang="en-US" b="1">
              <a:latin typeface="微软雅黑" charset="0"/>
              <a:ea typeface="微软雅黑" charset="0"/>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6842760" cy="3596005"/>
            <a:chOff x="2954604" y="1534602"/>
            <a:chExt cx="6539344" cy="3384172"/>
          </a:xfrm>
        </p:grpSpPr>
        <p:sp>
          <p:nvSpPr>
            <p:cNvPr id="18451" name="矩形 54"/>
            <p:cNvSpPr/>
            <p:nvPr/>
          </p:nvSpPr>
          <p:spPr>
            <a:xfrm>
              <a:off x="2954604" y="1938575"/>
              <a:ext cx="6539344" cy="2980199"/>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历史功能实现思路：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1</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首先创建一个.history文件，创建一个his_pointer变量，指向当前.history里的那条指令。</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2</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当读入一个换行符时，打开.history，为了实现每次都将命令添加到文件的末尾，并且调用seek函数，寻找到文件的末尾，将当前的指令写入.history。同时也在fd.c中实现一个get_size函数，为了寻找到文件的末尾。</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3</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当读入上下键时，首先还是要控制光标的移动，其次是将.history文件中所有的指令存进一个二维数组，然后读出his_pointer处的指令，最后将当前控制台的输出清空，将这条历史指令输出到控制台。下展示读入上键时的代码，读入下键与之类似。</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4</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最后实现history.c，当输入history指令时，将.history文件中都读出来，然后依次输出即可。</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733145"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实现历史命令功能</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28674"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2019300"/>
            <a:ext cx="4348163" cy="938532"/>
            <a:chOff x="2866757" y="2019402"/>
            <a:chExt cx="4348365" cy="938350"/>
          </a:xfrm>
        </p:grpSpPr>
        <p:sp>
          <p:nvSpPr>
            <p:cNvPr id="28678" name="文本框 12"/>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选</a:t>
              </a:r>
              <a:r>
                <a:rPr lang="zh-CN" altLang="en-US" sz="4000" dirty="0">
                  <a:solidFill>
                    <a:schemeClr val="bg1"/>
                  </a:solidFill>
                  <a:latin typeface="微软雅黑" pitchFamily="34" charset="-122"/>
                  <a:ea typeface="微软雅黑" pitchFamily="34" charset="-122"/>
                </a:rPr>
                <a:t>做部分</a:t>
              </a:r>
              <a:endParaRPr lang="zh-CN" altLang="en-US" sz="4000" dirty="0">
                <a:solidFill>
                  <a:schemeClr val="bg1"/>
                </a:solidFill>
                <a:latin typeface="微软雅黑" pitchFamily="34" charset="-122"/>
                <a:ea typeface="微软雅黑" pitchFamily="34" charset="-122"/>
              </a:endParaRPr>
            </a:p>
          </p:txBody>
        </p:sp>
        <p:sp>
          <p:nvSpPr>
            <p:cNvPr id="28679" name="文本框 14"/>
            <p:cNvSpPr txBox="1"/>
            <p:nvPr/>
          </p:nvSpPr>
          <p:spPr>
            <a:xfrm>
              <a:off x="3229671"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TWO</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13685" cy="2298065"/>
            <a:chOff x="2954604" y="1534602"/>
            <a:chExt cx="2688923" cy="2162691"/>
          </a:xfrm>
        </p:grpSpPr>
        <p:sp>
          <p:nvSpPr>
            <p:cNvPr id="18451" name="矩形 54"/>
            <p:cNvSpPr/>
            <p:nvPr/>
          </p:nvSpPr>
          <p:spPr>
            <a:xfrm>
              <a:off x="2954604" y="2032995"/>
              <a:ext cx="2688923" cy="166429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在进程控制块中加入一个当前路径的属性，运用系统调用改变当前所处路径和得到当前路径。</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在fork一个新进程时，需要让子进程复制父进程的当前路径。</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03.17"/>
          <p:cNvPicPr>
            <a:picLocks noChangeAspect="1"/>
          </p:cNvPicPr>
          <p:nvPr/>
        </p:nvPicPr>
        <p:blipFill>
          <a:blip r:embed="rId3"/>
          <a:stretch>
            <a:fillRect/>
          </a:stretch>
        </p:blipFill>
        <p:spPr>
          <a:xfrm>
            <a:off x="4266565" y="1102360"/>
            <a:ext cx="4311650" cy="324866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13685" cy="1739265"/>
            <a:chOff x="2954604" y="1534602"/>
            <a:chExt cx="2688923" cy="1636809"/>
          </a:xfrm>
        </p:grpSpPr>
        <p:sp>
          <p:nvSpPr>
            <p:cNvPr id="18451" name="矩形 54"/>
            <p:cNvSpPr/>
            <p:nvPr/>
          </p:nvSpPr>
          <p:spPr>
            <a:xfrm>
              <a:off x="2954604" y="2032995"/>
              <a:ext cx="2688923" cy="113841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实现cd与pwd的功能，这里要注意cd、pwd命令是内部命令，不能在外部文件中实现，要在sh.c内部实现。</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05.22"/>
          <p:cNvPicPr>
            <a:picLocks noChangeAspect="1"/>
          </p:cNvPicPr>
          <p:nvPr/>
        </p:nvPicPr>
        <p:blipFill>
          <a:blip r:embed="rId3"/>
          <a:stretch>
            <a:fillRect/>
          </a:stretch>
        </p:blipFill>
        <p:spPr>
          <a:xfrm>
            <a:off x="4685665" y="358775"/>
            <a:ext cx="3774440" cy="470852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2</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50515" cy="2577465"/>
            <a:chOff x="2954604" y="1534602"/>
            <a:chExt cx="2724120" cy="2425633"/>
          </a:xfrm>
        </p:grpSpPr>
        <p:sp>
          <p:nvSpPr>
            <p:cNvPr id="18451" name="矩形 54"/>
            <p:cNvSpPr/>
            <p:nvPr/>
          </p:nvSpPr>
          <p:spPr>
            <a:xfrm>
              <a:off x="2954604" y="2032995"/>
              <a:ext cx="2724120" cy="1927240"/>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修改之前所有的指令，使之支持相对路径。为了增强代码的复用性，在user/lib中新建了一个path.c文件，实现了将相对路径转化为绝对路径的功能。为了向真实的linux靠拢，还实现了..（上级目录）与.（当前目录）。</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343551"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支持相对路径</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2.20"/>
          <p:cNvPicPr>
            <a:picLocks noChangeAspect="1"/>
          </p:cNvPicPr>
          <p:nvPr/>
        </p:nvPicPr>
        <p:blipFill>
          <a:blip r:embed="rId3"/>
          <a:stretch>
            <a:fillRect/>
          </a:stretch>
        </p:blipFill>
        <p:spPr>
          <a:xfrm>
            <a:off x="4439285" y="136525"/>
            <a:ext cx="3970655" cy="487045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2850515" cy="2018664"/>
            <a:chOff x="2954604" y="1534602"/>
            <a:chExt cx="2724120" cy="1899750"/>
          </a:xfrm>
        </p:grpSpPr>
        <p:sp>
          <p:nvSpPr>
            <p:cNvPr id="18451" name="矩形 54"/>
            <p:cNvSpPr/>
            <p:nvPr/>
          </p:nvSpPr>
          <p:spPr>
            <a:xfrm>
              <a:off x="2954604" y="2032995"/>
              <a:ext cx="2724120" cy="1401357"/>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ea typeface="微软雅黑" charset="0"/>
                  <a:cs typeface="微软雅黑" charset="0"/>
                </a:rPr>
                <a:t>实现思路：</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1</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首先为了识别出父进程与子进程，需要给进程控制块编号，为1则为父进程，否则则为子进程，用以区分全局变量与环境变量。</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24.05"/>
          <p:cNvPicPr>
            <a:picLocks noChangeAspect="1"/>
          </p:cNvPicPr>
          <p:nvPr/>
        </p:nvPicPr>
        <p:blipFill>
          <a:blip r:embed="rId3"/>
          <a:stretch>
            <a:fillRect/>
          </a:stretch>
        </p:blipFill>
        <p:spPr>
          <a:xfrm>
            <a:off x="4139565" y="1631950"/>
            <a:ext cx="4483100" cy="20828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65173"/>
            <a:ext cx="7673975" cy="1455419"/>
            <a:chOff x="2954604" y="1217280"/>
            <a:chExt cx="7333702" cy="1369684"/>
          </a:xfrm>
        </p:grpSpPr>
        <p:sp>
          <p:nvSpPr>
            <p:cNvPr id="18451" name="矩形 54"/>
            <p:cNvSpPr/>
            <p:nvPr/>
          </p:nvSpPr>
          <p:spPr>
            <a:xfrm>
              <a:off x="2954604" y="1448548"/>
              <a:ext cx="7333702" cy="113841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在内核态设置两个全局二维数组，分别为env_</a:t>
              </a:r>
              <a:r>
                <a:rPr lang="en-US" sz="1400" dirty="0">
                  <a:solidFill>
                    <a:schemeClr val="bg1"/>
                  </a:solidFill>
                  <a:latin typeface="微软雅黑" charset="0"/>
                  <a:ea typeface="微软雅黑" charset="0"/>
                  <a:cs typeface="微软雅黑" charset="0"/>
                </a:rPr>
                <a:t>key</a:t>
              </a:r>
              <a:r>
                <a:rPr sz="1400" dirty="0">
                  <a:solidFill>
                    <a:schemeClr val="bg1"/>
                  </a:solidFill>
                  <a:latin typeface="微软雅黑" charset="0"/>
                  <a:ea typeface="微软雅黑" charset="0"/>
                  <a:cs typeface="微软雅黑" charset="0"/>
                </a:rPr>
                <a:t>和env_value，key和value一一对应</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lang="zh-CN" altLang="en-US" sz="1400" dirty="0">
                  <a:solidFill>
                    <a:schemeClr val="bg1"/>
                  </a:solidFill>
                  <a:latin typeface="微软雅黑" charset="0"/>
                  <a:ea typeface="微软雅黑" charset="0"/>
                  <a:cs typeface="微软雅黑" charset="0"/>
                </a:rPr>
                <a:t>设置</a:t>
              </a:r>
              <a:r>
                <a:rPr sz="1400" dirty="0">
                  <a:solidFill>
                    <a:schemeClr val="bg1"/>
                  </a:solidFill>
                  <a:latin typeface="微软雅黑" charset="0"/>
                  <a:ea typeface="微软雅黑" charset="0"/>
                  <a:cs typeface="微软雅黑" charset="0"/>
                </a:rPr>
                <a:t>两个一维数组is_global和is_read_only用以标识环境变量是否为全局</a:t>
              </a:r>
              <a:r>
                <a:rPr lang="zh-CN"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只读。</a:t>
              </a:r>
              <a:endParaRPr sz="14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3349988050"/>
                  </a:ext>
                </a:extLst>
              </a:pP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在内核态实现对于环境变量的get与set方法。当前shell的id为1时可以读局部变量，否则不行。</a:t>
              </a:r>
              <a:r>
                <a:rPr lang="en-US" sz="1400" dirty="0">
                  <a:solidFill>
                    <a:schemeClr val="bg1"/>
                  </a:solidFill>
                  <a:latin typeface="微软雅黑" charset="0"/>
                  <a:ea typeface="微软雅黑" charset="0"/>
                  <a:cs typeface="微软雅黑" charset="0"/>
                </a:rPr>
                <a:t>-  </a:t>
              </a:r>
              <a:r>
                <a:rPr sz="1400" dirty="0">
                  <a:solidFill>
                    <a:schemeClr val="bg1"/>
                  </a:solidFill>
                  <a:latin typeface="微软雅黑" charset="0"/>
                  <a:ea typeface="微软雅黑" charset="0"/>
                  <a:cs typeface="微软雅黑" charset="0"/>
                </a:rPr>
                <a:t>在include/error.h中定义两种错误类型。</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17280"/>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5.21"/>
          <p:cNvPicPr>
            <a:picLocks noChangeAspect="1"/>
          </p:cNvPicPr>
          <p:nvPr/>
        </p:nvPicPr>
        <p:blipFill>
          <a:blip r:embed="rId3"/>
          <a:stretch>
            <a:fillRect/>
          </a:stretch>
        </p:blipFill>
        <p:spPr>
          <a:xfrm>
            <a:off x="1153795" y="2198370"/>
            <a:ext cx="2803525" cy="2860040"/>
          </a:xfrm>
          <a:prstGeom prst="rect">
            <a:avLst/>
          </a:prstGeom>
        </p:spPr>
      </p:pic>
      <p:pic>
        <p:nvPicPr>
          <p:cNvPr id="4" name="图片 3" descr="截屏2023-06-16 下午6.26.02"/>
          <p:cNvPicPr>
            <a:picLocks noChangeAspect="1"/>
          </p:cNvPicPr>
          <p:nvPr/>
        </p:nvPicPr>
        <p:blipFill>
          <a:blip r:embed="rId4"/>
          <a:stretch>
            <a:fillRect/>
          </a:stretch>
        </p:blipFill>
        <p:spPr>
          <a:xfrm>
            <a:off x="4304665" y="2395220"/>
            <a:ext cx="4315460" cy="246634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282575" y="1746250"/>
            <a:ext cx="2765425" cy="963613"/>
            <a:chOff x="219753" y="1976522"/>
            <a:chExt cx="2765362" cy="964005"/>
          </a:xfrm>
        </p:grpSpPr>
        <p:sp>
          <p:nvSpPr>
            <p:cNvPr id="14338" name="文本框 38"/>
            <p:cNvSpPr txBox="1"/>
            <p:nvPr/>
          </p:nvSpPr>
          <p:spPr>
            <a:xfrm>
              <a:off x="219753" y="2417307"/>
              <a:ext cx="2741158" cy="523220"/>
            </a:xfrm>
            <a:prstGeom prst="rect">
              <a:avLst/>
            </a:prstGeom>
            <a:noFill/>
            <a:ln w="9525">
              <a:noFill/>
            </a:ln>
          </p:spPr>
          <p:txBody>
            <a:bodyPr anchor="t">
              <a:spAutoFit/>
            </a:bodyPr>
            <a:lstStyle/>
            <a:p>
              <a:pPr algn="r"/>
              <a:r>
                <a:rPr lang="en-US" altLang="zh-CN" sz="2800" dirty="0">
                  <a:solidFill>
                    <a:schemeClr val="bg1"/>
                  </a:solidFill>
                  <a:latin typeface="微软雅黑" pitchFamily="34" charset="-122"/>
                  <a:ea typeface="微软雅黑" pitchFamily="34" charset="-122"/>
                </a:rPr>
                <a:t>CONTENTS</a:t>
              </a:r>
              <a:endParaRPr lang="zh-CN" altLang="en-US" sz="2800" dirty="0">
                <a:solidFill>
                  <a:schemeClr val="bg1"/>
                </a:solidFill>
                <a:latin typeface="微软雅黑" pitchFamily="34" charset="-122"/>
                <a:ea typeface="微软雅黑" pitchFamily="34" charset="-122"/>
              </a:endParaRPr>
            </a:p>
          </p:txBody>
        </p:sp>
        <p:sp>
          <p:nvSpPr>
            <p:cNvPr id="14339" name="文本框 11"/>
            <p:cNvSpPr txBox="1"/>
            <p:nvPr/>
          </p:nvSpPr>
          <p:spPr>
            <a:xfrm>
              <a:off x="1979712" y="1976522"/>
              <a:ext cx="1005403" cy="584775"/>
            </a:xfrm>
            <a:prstGeom prst="rect">
              <a:avLst/>
            </a:prstGeom>
            <a:noFill/>
            <a:ln w="9525">
              <a:noFill/>
            </a:ln>
          </p:spPr>
          <p:txBody>
            <a:bodyPr wrap="none" anchor="t">
              <a:spAutoFit/>
            </a:bodyPr>
            <a:lstStyle/>
            <a:p>
              <a:r>
                <a:rPr lang="zh-CN" altLang="en-US" sz="3200" dirty="0">
                  <a:solidFill>
                    <a:schemeClr val="bg1"/>
                  </a:solidFill>
                  <a:latin typeface="微软雅黑" pitchFamily="34" charset="-122"/>
                  <a:ea typeface="微软雅黑" pitchFamily="34" charset="-122"/>
                </a:rPr>
                <a:t>目录</a:t>
              </a:r>
              <a:endParaRPr lang="zh-CN" altLang="en-US" sz="3200" dirty="0">
                <a:solidFill>
                  <a:schemeClr val="bg1"/>
                </a:solidFill>
                <a:latin typeface="微软雅黑" pitchFamily="34" charset="-122"/>
                <a:ea typeface="微软雅黑" pitchFamily="34" charset="-122"/>
              </a:endParaRPr>
            </a:p>
          </p:txBody>
        </p:sp>
      </p:grpSp>
      <p:sp>
        <p:nvSpPr>
          <p:cNvPr id="71" name="文本框 18"/>
          <p:cNvSpPr txBox="1"/>
          <p:nvPr/>
        </p:nvSpPr>
        <p:spPr>
          <a:xfrm>
            <a:off x="4052888" y="189071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必做部分</a:t>
            </a:r>
            <a:endParaRPr lang="zh-CN" altLang="en-US" sz="1800" dirty="0">
              <a:solidFill>
                <a:schemeClr val="bg1"/>
              </a:solidFill>
              <a:latin typeface="微软雅黑" pitchFamily="34" charset="-122"/>
              <a:ea typeface="微软雅黑" pitchFamily="34" charset="-122"/>
            </a:endParaRPr>
          </a:p>
        </p:txBody>
      </p:sp>
      <p:grpSp>
        <p:nvGrpSpPr>
          <p:cNvPr id="72" name="组合 71"/>
          <p:cNvGrpSpPr/>
          <p:nvPr/>
        </p:nvGrpSpPr>
        <p:grpSpPr>
          <a:xfrm>
            <a:off x="3578225" y="1817688"/>
            <a:ext cx="466725" cy="523875"/>
            <a:chOff x="3516783" y="2047768"/>
            <a:chExt cx="466304" cy="523220"/>
          </a:xfrm>
        </p:grpSpPr>
        <p:sp>
          <p:nvSpPr>
            <p:cNvPr id="14342" name="文本框 16"/>
            <p:cNvSpPr txBox="1"/>
            <p:nvPr/>
          </p:nvSpPr>
          <p:spPr>
            <a:xfrm>
              <a:off x="3516783" y="20477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1</a:t>
              </a:r>
              <a:endParaRPr lang="zh-CN" altLang="en-US" sz="2800" dirty="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638925" y="191611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测试结果</a:t>
            </a:r>
            <a:endParaRPr lang="zh-CN" altLang="en-US" sz="1800" dirty="0">
              <a:solidFill>
                <a:schemeClr val="bg1"/>
              </a:solidFill>
              <a:latin typeface="微软雅黑" pitchFamily="34" charset="-122"/>
              <a:ea typeface="微软雅黑" pitchFamily="34" charset="-122"/>
            </a:endParaRPr>
          </a:p>
        </p:txBody>
      </p:sp>
      <p:grpSp>
        <p:nvGrpSpPr>
          <p:cNvPr id="76" name="组合 75"/>
          <p:cNvGrpSpPr/>
          <p:nvPr/>
        </p:nvGrpSpPr>
        <p:grpSpPr>
          <a:xfrm>
            <a:off x="6135688" y="1827213"/>
            <a:ext cx="496887" cy="523875"/>
            <a:chOff x="6073087" y="2057986"/>
            <a:chExt cx="497639" cy="523220"/>
          </a:xfrm>
        </p:grpSpPr>
        <p:sp>
          <p:nvSpPr>
            <p:cNvPr id="14346" name="文本框 20"/>
            <p:cNvSpPr txBox="1"/>
            <p:nvPr/>
          </p:nvSpPr>
          <p:spPr>
            <a:xfrm>
              <a:off x="6073087" y="2057986"/>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4</a:t>
              </a:r>
              <a:endParaRPr lang="zh-CN" altLang="en-US" sz="2800" dirty="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052888" y="2470150"/>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选做部分</a:t>
            </a:r>
            <a:endParaRPr lang="zh-CN" altLang="en-US" sz="1800" dirty="0">
              <a:solidFill>
                <a:schemeClr val="bg1"/>
              </a:solidFill>
              <a:latin typeface="微软雅黑" pitchFamily="34" charset="-122"/>
              <a:ea typeface="微软雅黑" pitchFamily="34" charset="-122"/>
            </a:endParaRPr>
          </a:p>
        </p:txBody>
      </p:sp>
      <p:grpSp>
        <p:nvGrpSpPr>
          <p:cNvPr id="80" name="组合 79"/>
          <p:cNvGrpSpPr/>
          <p:nvPr/>
        </p:nvGrpSpPr>
        <p:grpSpPr>
          <a:xfrm>
            <a:off x="3578225" y="2397125"/>
            <a:ext cx="466725" cy="523875"/>
            <a:chOff x="3516783" y="2627150"/>
            <a:chExt cx="466304" cy="523220"/>
          </a:xfrm>
        </p:grpSpPr>
        <p:sp>
          <p:nvSpPr>
            <p:cNvPr id="14350" name="文本框 23"/>
            <p:cNvSpPr txBox="1"/>
            <p:nvPr/>
          </p:nvSpPr>
          <p:spPr>
            <a:xfrm>
              <a:off x="3516783" y="2627150"/>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2</a:t>
              </a:r>
              <a:endParaRPr lang="zh-CN" altLang="en-US" sz="2800" dirty="0">
                <a:solidFill>
                  <a:schemeClr val="bg1"/>
                </a:solidFill>
                <a:latin typeface="微软雅黑" pitchFamily="34" charset="-122"/>
                <a:ea typeface="微软雅黑"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638925" y="2493963"/>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实验难点</a:t>
            </a:r>
            <a:endParaRPr lang="zh-CN" altLang="en-US" sz="1800" dirty="0">
              <a:solidFill>
                <a:schemeClr val="bg1"/>
              </a:solidFill>
              <a:latin typeface="微软雅黑" pitchFamily="34" charset="-122"/>
              <a:ea typeface="微软雅黑" pitchFamily="34" charset="-122"/>
            </a:endParaRPr>
          </a:p>
        </p:txBody>
      </p:sp>
      <p:grpSp>
        <p:nvGrpSpPr>
          <p:cNvPr id="84" name="组合 83"/>
          <p:cNvGrpSpPr/>
          <p:nvPr/>
        </p:nvGrpSpPr>
        <p:grpSpPr>
          <a:xfrm>
            <a:off x="6135688" y="2406650"/>
            <a:ext cx="496887" cy="523875"/>
            <a:chOff x="6073087" y="2637368"/>
            <a:chExt cx="497639" cy="523220"/>
          </a:xfrm>
        </p:grpSpPr>
        <p:sp>
          <p:nvSpPr>
            <p:cNvPr id="14354" name="文本框 26"/>
            <p:cNvSpPr txBox="1"/>
            <p:nvPr/>
          </p:nvSpPr>
          <p:spPr>
            <a:xfrm>
              <a:off x="6073087" y="26373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5</a:t>
              </a:r>
              <a:endParaRPr lang="zh-CN" altLang="en-US" sz="2800" dirty="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4052888" y="3043238"/>
            <a:ext cx="17830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额外实现的功能</a:t>
            </a:r>
            <a:endParaRPr lang="zh-CN" altLang="en-US" sz="1800" dirty="0">
              <a:solidFill>
                <a:schemeClr val="bg1"/>
              </a:solidFill>
              <a:latin typeface="微软雅黑" pitchFamily="34" charset="-122"/>
              <a:ea typeface="微软雅黑" pitchFamily="34" charset="-122"/>
            </a:endParaRPr>
          </a:p>
        </p:txBody>
      </p:sp>
      <p:grpSp>
        <p:nvGrpSpPr>
          <p:cNvPr id="88" name="组合 87"/>
          <p:cNvGrpSpPr/>
          <p:nvPr/>
        </p:nvGrpSpPr>
        <p:grpSpPr>
          <a:xfrm>
            <a:off x="3578225" y="2970213"/>
            <a:ext cx="466725" cy="523875"/>
            <a:chOff x="3516783" y="3200893"/>
            <a:chExt cx="466304" cy="523220"/>
          </a:xfrm>
        </p:grpSpPr>
        <p:sp>
          <p:nvSpPr>
            <p:cNvPr id="14358" name="文本框 29"/>
            <p:cNvSpPr txBox="1"/>
            <p:nvPr/>
          </p:nvSpPr>
          <p:spPr>
            <a:xfrm>
              <a:off x="3516783" y="3200893"/>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3</a:t>
              </a:r>
              <a:endParaRPr lang="zh-CN" altLang="en-US" sz="2800" dirty="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638925" y="3068638"/>
            <a:ext cx="1097280" cy="368300"/>
          </a:xfrm>
          <a:prstGeom prst="rect">
            <a:avLst/>
          </a:prstGeom>
          <a:noFill/>
          <a:ln w="9525">
            <a:noFill/>
          </a:ln>
        </p:spPr>
        <p:txBody>
          <a:bodyPr wrap="none" anchor="t">
            <a:spAutoFit/>
          </a:bodyPr>
          <a:lstStyle/>
          <a:p>
            <a:r>
              <a:rPr lang="zh-CN" altLang="en-US" sz="1800" dirty="0">
                <a:solidFill>
                  <a:schemeClr val="bg1"/>
                </a:solidFill>
                <a:latin typeface="微软雅黑" pitchFamily="34" charset="-122"/>
                <a:ea typeface="微软雅黑" pitchFamily="34" charset="-122"/>
              </a:rPr>
              <a:t>实验体会</a:t>
            </a:r>
            <a:endParaRPr lang="zh-CN" altLang="en-US" sz="1800" dirty="0">
              <a:solidFill>
                <a:schemeClr val="bg1"/>
              </a:solidFill>
              <a:latin typeface="微软雅黑" pitchFamily="34" charset="-122"/>
              <a:ea typeface="微软雅黑" pitchFamily="34" charset="-122"/>
            </a:endParaRPr>
          </a:p>
        </p:txBody>
      </p:sp>
      <p:grpSp>
        <p:nvGrpSpPr>
          <p:cNvPr id="92" name="组合 91"/>
          <p:cNvGrpSpPr/>
          <p:nvPr/>
        </p:nvGrpSpPr>
        <p:grpSpPr>
          <a:xfrm>
            <a:off x="6135688" y="2981325"/>
            <a:ext cx="496887" cy="522288"/>
            <a:chOff x="6073087" y="3211111"/>
            <a:chExt cx="497639" cy="523220"/>
          </a:xfrm>
        </p:grpSpPr>
        <p:sp>
          <p:nvSpPr>
            <p:cNvPr id="14362" name="文本框 32"/>
            <p:cNvSpPr txBox="1"/>
            <p:nvPr/>
          </p:nvSpPr>
          <p:spPr>
            <a:xfrm>
              <a:off x="6073087" y="3211111"/>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itchFamily="34" charset="-122"/>
                  <a:ea typeface="微软雅黑" pitchFamily="34" charset="-122"/>
                </a:rPr>
                <a:t>6</a:t>
              </a:r>
              <a:endParaRPr lang="zh-CN" altLang="en-US" sz="2800" dirty="0">
                <a:solidFill>
                  <a:schemeClr val="bg1"/>
                </a:solidFill>
                <a:latin typeface="微软雅黑" pitchFamily="34" charset="-122"/>
                <a:ea typeface="微软雅黑"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900" y="-2100"/>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900" y="-2100"/>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900" y="-2100"/>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900" y="-2100"/>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900" y="-2100"/>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900" y="-2100"/>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987424"/>
            <a:chOff x="2954604" y="1226244"/>
            <a:chExt cx="7333702" cy="929257"/>
          </a:xfrm>
        </p:grpSpPr>
        <p:sp>
          <p:nvSpPr>
            <p:cNvPr id="18451" name="矩形 54"/>
            <p:cNvSpPr/>
            <p:nvPr/>
          </p:nvSpPr>
          <p:spPr>
            <a:xfrm>
              <a:off x="2954604" y="1543565"/>
              <a:ext cx="7333702" cy="61193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altLang="zh-CN" sz="1400" dirty="0">
                  <a:solidFill>
                    <a:schemeClr val="bg1"/>
                  </a:solidFill>
                  <a:latin typeface="微软雅黑" charset="0"/>
                  <a:ea typeface="宋体" charset="0"/>
                  <a:cs typeface="微软雅黑" charset="0"/>
                </a:rPr>
                <a:t>3</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实现declare.c，在该文件中先解析参数，将其按照“=”两侧划分，再进行系统调用存储该环境变量。</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26244"/>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6.27.25"/>
          <p:cNvPicPr>
            <a:picLocks noChangeAspect="1"/>
          </p:cNvPicPr>
          <p:nvPr/>
        </p:nvPicPr>
        <p:blipFill>
          <a:blip r:embed="rId3"/>
          <a:stretch>
            <a:fillRect/>
          </a:stretch>
        </p:blipFill>
        <p:spPr>
          <a:xfrm>
            <a:off x="1541780" y="2030730"/>
            <a:ext cx="6240780" cy="189039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选做</a:t>
            </a:r>
            <a:r>
              <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rPr>
              <a:t>1</a:t>
            </a:r>
            <a:endParaRPr kumimoji="0" lang="en-US" altLang="zh-CN"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708024"/>
            <a:chOff x="2954604" y="1226244"/>
            <a:chExt cx="7333702" cy="666316"/>
          </a:xfrm>
        </p:grpSpPr>
        <p:sp>
          <p:nvSpPr>
            <p:cNvPr id="18451" name="矩形 54"/>
            <p:cNvSpPr/>
            <p:nvPr/>
          </p:nvSpPr>
          <p:spPr>
            <a:xfrm>
              <a:off x="2954604" y="1543565"/>
              <a:ext cx="7333702" cy="348995"/>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lang="en-US" altLang="zh-CN" sz="1400" dirty="0">
                  <a:solidFill>
                    <a:schemeClr val="bg1"/>
                  </a:solidFill>
                  <a:latin typeface="微软雅黑" charset="0"/>
                  <a:ea typeface="宋体" charset="0"/>
                  <a:cs typeface="微软雅黑" charset="0"/>
                </a:rPr>
                <a:t>4</a:t>
              </a:r>
              <a:r>
                <a:rPr lang="zh-CN" altLang="en-US" sz="1400" dirty="0">
                  <a:solidFill>
                    <a:schemeClr val="bg1"/>
                  </a:solidFill>
                  <a:latin typeface="微软雅黑" charset="0"/>
                  <a:ea typeface="宋体" charset="0"/>
                  <a:cs typeface="微软雅黑" charset="0"/>
                </a:rPr>
                <a:t>、</a:t>
              </a:r>
              <a:r>
                <a:rPr sz="1400" dirty="0">
                  <a:solidFill>
                    <a:schemeClr val="bg1"/>
                  </a:solidFill>
                  <a:latin typeface="微软雅黑" charset="0"/>
                  <a:ea typeface="微软雅黑" charset="0"/>
                  <a:cs typeface="微软雅黑" charset="0"/>
                </a:rPr>
                <a:t>实现echo $name功能，对$进行特判。</a:t>
              </a:r>
              <a:endParaRPr sz="1400" dirty="0">
                <a:solidFill>
                  <a:schemeClr val="bg1"/>
                </a:solidFill>
                <a:latin typeface="微软雅黑" charset="0"/>
                <a:ea typeface="微软雅黑" charset="0"/>
                <a:cs typeface="微软雅黑" charset="0"/>
              </a:endParaRPr>
            </a:p>
          </p:txBody>
        </p:sp>
        <p:sp>
          <p:nvSpPr>
            <p:cNvPr id="18452" name="矩形 55"/>
            <p:cNvSpPr/>
            <p:nvPr/>
          </p:nvSpPr>
          <p:spPr>
            <a:xfrm>
              <a:off x="2954604" y="1226244"/>
              <a:ext cx="1855120" cy="317322"/>
            </a:xfrm>
            <a:prstGeom prst="rect">
              <a:avLst/>
            </a:prstGeom>
            <a:noFill/>
            <a:ln w="9525">
              <a:noFill/>
            </a:ln>
          </p:spPr>
          <p:txBody>
            <a:bodyPr wrap="none" anchor="t">
              <a:spAutoFit/>
            </a:bodyPr>
            <a:lstStyle/>
            <a:p>
              <a:pPr algn="l"/>
              <a:r>
                <a:rPr sz="1600" b="1" dirty="0">
                  <a:solidFill>
                    <a:schemeClr val="bg1"/>
                  </a:solidFill>
                  <a:latin typeface="微软雅黑" pitchFamily="34" charset="-122"/>
                  <a:ea typeface="微软雅黑" pitchFamily="34" charset="-122"/>
                </a:rPr>
                <a:t>实现 shell 环境变量</a:t>
              </a:r>
              <a:endParaRPr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6.28.25"/>
          <p:cNvPicPr>
            <a:picLocks noChangeAspect="1"/>
          </p:cNvPicPr>
          <p:nvPr/>
        </p:nvPicPr>
        <p:blipFill>
          <a:blip r:embed="rId3"/>
          <a:stretch>
            <a:fillRect/>
          </a:stretch>
        </p:blipFill>
        <p:spPr>
          <a:xfrm>
            <a:off x="1625600" y="1589405"/>
            <a:ext cx="5892800" cy="32258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36866"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867025" y="2019300"/>
            <a:ext cx="4348163" cy="938532"/>
            <a:chOff x="2866757" y="2019402"/>
            <a:chExt cx="4348365" cy="938350"/>
          </a:xfrm>
        </p:grpSpPr>
        <p:sp>
          <p:nvSpPr>
            <p:cNvPr id="36870" name="文本框 19"/>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额外实现的功能</a:t>
              </a:r>
              <a:endParaRPr lang="zh-CN" altLang="en-US" sz="4000" dirty="0">
                <a:solidFill>
                  <a:schemeClr val="bg1"/>
                </a:solidFill>
                <a:latin typeface="微软雅黑" pitchFamily="34" charset="-122"/>
                <a:ea typeface="微软雅黑" pitchFamily="34" charset="-122"/>
              </a:endParaRPr>
            </a:p>
          </p:txBody>
        </p:sp>
        <p:sp>
          <p:nvSpPr>
            <p:cNvPr id="36871" name="文本框 20"/>
            <p:cNvSpPr txBox="1"/>
            <p:nvPr/>
          </p:nvSpPr>
          <p:spPr>
            <a:xfrm>
              <a:off x="3229671" y="2019402"/>
              <a:ext cx="1659570"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THREE</a:t>
              </a:r>
              <a:endParaRPr lang="zh-CN" altLang="en-US" sz="1400" dirty="0">
                <a:solidFill>
                  <a:schemeClr val="bg1"/>
                </a:solidFill>
                <a:latin typeface="微软雅黑" pitchFamily="34" charset="-122"/>
                <a:ea typeface="微软雅黑" pitchFamily="34" charset="-122"/>
              </a:endParaRPr>
            </a:p>
          </p:txBody>
        </p:sp>
      </p:grpSp>
      <p:grpSp>
        <p:nvGrpSpPr>
          <p:cNvPr id="22" name="组合 21"/>
          <p:cNvGrpSpPr/>
          <p:nvPr/>
        </p:nvGrpSpPr>
        <p:grpSpPr>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987424"/>
            <a:chOff x="2954604" y="1226244"/>
            <a:chExt cx="7333702" cy="929257"/>
          </a:xfrm>
        </p:grpSpPr>
        <p:sp>
          <p:nvSpPr>
            <p:cNvPr id="18451" name="矩形 54"/>
            <p:cNvSpPr/>
            <p:nvPr/>
          </p:nvSpPr>
          <p:spPr>
            <a:xfrm>
              <a:off x="2954604" y="1543565"/>
              <a:ext cx="7333702" cy="611936"/>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3349988050"/>
                  </a:ext>
                </a:extLst>
              </a:pPr>
              <a:r>
                <a:rPr sz="1400" dirty="0">
                  <a:solidFill>
                    <a:schemeClr val="bg1"/>
                  </a:solidFill>
                  <a:latin typeface="微软雅黑" charset="0"/>
                  <a:cs typeface="微软雅黑" charset="0"/>
                </a:rPr>
                <a:t>strcat是c语言标准库中string.h的一个重要函数，也是Lab6挑战性任务中我用的最多的函数。但是我们的string.h居然没有这个函数，所以我做的第一项任务就是把这个空缺给弥补上。</a:t>
              </a:r>
              <a:endParaRPr sz="1400" dirty="0">
                <a:solidFill>
                  <a:schemeClr val="bg1"/>
                </a:solidFill>
                <a:latin typeface="微软雅黑" charset="0"/>
                <a:cs typeface="微软雅黑" charset="0"/>
              </a:endParaRPr>
            </a:p>
          </p:txBody>
        </p:sp>
        <p:sp>
          <p:nvSpPr>
            <p:cNvPr id="18452" name="矩形 55"/>
            <p:cNvSpPr/>
            <p:nvPr/>
          </p:nvSpPr>
          <p:spPr>
            <a:xfrm>
              <a:off x="2954604" y="1226244"/>
              <a:ext cx="653570" cy="317322"/>
            </a:xfrm>
            <a:prstGeom prst="rect">
              <a:avLst/>
            </a:prstGeom>
            <a:noFill/>
            <a:ln w="9525">
              <a:noFill/>
            </a:ln>
          </p:spPr>
          <p:txBody>
            <a:bodyPr wrap="none" anchor="t">
              <a:spAutoFit/>
            </a:bodyPr>
            <a:lstStyle/>
            <a:p>
              <a:pPr algn="l"/>
              <a:r>
                <a:rPr lang="en-US" sz="1600" b="1" dirty="0">
                  <a:solidFill>
                    <a:schemeClr val="bg1"/>
                  </a:solidFill>
                  <a:latin typeface="微软雅黑" pitchFamily="34" charset="-122"/>
                  <a:ea typeface="微软雅黑" pitchFamily="34" charset="-122"/>
                </a:rPr>
                <a:t>strcat</a:t>
              </a:r>
              <a:endParaRPr 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7.02.07"/>
          <p:cNvPicPr>
            <a:picLocks noChangeAspect="1"/>
          </p:cNvPicPr>
          <p:nvPr/>
        </p:nvPicPr>
        <p:blipFill>
          <a:blip r:embed="rId3"/>
          <a:stretch>
            <a:fillRect/>
          </a:stretch>
        </p:blipFill>
        <p:spPr>
          <a:xfrm>
            <a:off x="2133600" y="2075815"/>
            <a:ext cx="4876800" cy="19050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1388108"/>
            <a:chOff x="2954604" y="1226244"/>
            <a:chExt cx="7333702" cy="1306338"/>
          </a:xfrm>
        </p:grpSpPr>
        <p:sp>
          <p:nvSpPr>
            <p:cNvPr id="18451" name="矩形 54"/>
            <p:cNvSpPr/>
            <p:nvPr/>
          </p:nvSpPr>
          <p:spPr>
            <a:xfrm>
              <a:off x="2954604" y="1543565"/>
              <a:ext cx="7333702" cy="989017"/>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rm指令也是shell命令中非常重要的指令，而且我们的实验代码中已经实现了remove的用户接口，只需要调用一下并且实现一些关键的选项即可。我一共实现了三种选项：分别为-</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r、-</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i和-</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f，分别为递归删除、删除前询问以及强制删除。</a:t>
              </a:r>
              <a:r>
                <a:rPr lang="zh-CN" sz="1600" dirty="0">
                  <a:solidFill>
                    <a:schemeClr val="bg1"/>
                  </a:solidFill>
                  <a:latin typeface="微软雅黑" charset="0"/>
                  <a:cs typeface="微软雅黑" charset="0"/>
                </a:rPr>
                <a:t>与</a:t>
              </a:r>
              <a:r>
                <a:rPr lang="en-US" altLang="zh-CN" sz="1600" dirty="0">
                  <a:solidFill>
                    <a:schemeClr val="bg1"/>
                  </a:solidFill>
                  <a:latin typeface="微软雅黑" charset="0"/>
                  <a:cs typeface="微软雅黑" charset="0"/>
                </a:rPr>
                <a:t>mkdir</a:t>
              </a:r>
              <a:r>
                <a:rPr lang="zh-CN" altLang="en-US" sz="1600" dirty="0">
                  <a:solidFill>
                    <a:schemeClr val="bg1"/>
                  </a:solidFill>
                  <a:latin typeface="微软雅黑" charset="0"/>
                  <a:cs typeface="微软雅黑" charset="0"/>
                </a:rPr>
                <a:t>类似。</a:t>
              </a:r>
              <a:endParaRPr sz="1600" dirty="0">
                <a:solidFill>
                  <a:schemeClr val="bg1"/>
                </a:solidFill>
                <a:latin typeface="微软雅黑" charset="0"/>
                <a:cs typeface="微软雅黑" charset="0"/>
              </a:endParaRPr>
            </a:p>
          </p:txBody>
        </p:sp>
        <p:sp>
          <p:nvSpPr>
            <p:cNvPr id="18452" name="矩形 55"/>
            <p:cNvSpPr/>
            <p:nvPr/>
          </p:nvSpPr>
          <p:spPr>
            <a:xfrm>
              <a:off x="2954604" y="1226244"/>
              <a:ext cx="945462" cy="375289"/>
            </a:xfrm>
            <a:prstGeom prst="rect">
              <a:avLst/>
            </a:prstGeom>
            <a:noFill/>
            <a:ln w="9525">
              <a:noFill/>
            </a:ln>
          </p:spPr>
          <p:txBody>
            <a:bodyPr wrap="none" anchor="t">
              <a:spAutoFit/>
            </a:bodyPr>
            <a:lstStyle/>
            <a:p>
              <a:pPr algn="l"/>
              <a:r>
                <a:rPr lang="en-US" sz="2000" b="1" dirty="0">
                  <a:solidFill>
                    <a:schemeClr val="bg1"/>
                  </a:solidFill>
                  <a:latin typeface="微软雅黑" pitchFamily="34" charset="-122"/>
                  <a:ea typeface="微软雅黑" pitchFamily="34" charset="-122"/>
                </a:rPr>
                <a:t>rm</a:t>
              </a:r>
              <a:r>
                <a:rPr lang="zh-CN" altLang="en-US" sz="2000" b="1" dirty="0">
                  <a:solidFill>
                    <a:schemeClr val="bg1"/>
                  </a:solidFill>
                  <a:latin typeface="微软雅黑" pitchFamily="34" charset="-122"/>
                  <a:ea typeface="微软雅黑" pitchFamily="34" charset="-122"/>
                </a:rPr>
                <a:t>指令</a:t>
              </a:r>
              <a:endParaRPr lang="zh-CN" altLang="en-US" sz="20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6958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额外实现的功能</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774698"/>
            <a:ext cx="7673975" cy="1388109"/>
            <a:chOff x="2954604" y="1226244"/>
            <a:chExt cx="7333702" cy="1306339"/>
          </a:xfrm>
        </p:grpSpPr>
        <p:sp>
          <p:nvSpPr>
            <p:cNvPr id="18451" name="矩形 54"/>
            <p:cNvSpPr/>
            <p:nvPr/>
          </p:nvSpPr>
          <p:spPr>
            <a:xfrm>
              <a:off x="2954604" y="1543565"/>
              <a:ext cx="7333702" cy="98901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332686597"/>
                  </a:ext>
                </a:extLst>
              </a:pPr>
              <a:r>
                <a:rPr sz="1600" dirty="0">
                  <a:solidFill>
                    <a:schemeClr val="bg1"/>
                  </a:solidFill>
                  <a:latin typeface="微软雅黑" charset="0"/>
                  <a:cs typeface="微软雅黑" charset="0"/>
                </a:rPr>
                <a:t>我们的mos目前可以支持重定向，但还不能支持追加重定向。&gt;&gt; 的实现整体上可参考</a:t>
              </a:r>
              <a:r>
                <a:rPr lang="en-US" sz="1600" dirty="0">
                  <a:solidFill>
                    <a:schemeClr val="bg1"/>
                  </a:solidFill>
                  <a:latin typeface="微软雅黑" charset="0"/>
                  <a:cs typeface="微软雅黑" charset="0"/>
                </a:rPr>
                <a:t> </a:t>
              </a:r>
              <a:r>
                <a:rPr sz="1600" dirty="0">
                  <a:solidFill>
                    <a:schemeClr val="bg1"/>
                  </a:solidFill>
                  <a:latin typeface="微软雅黑" charset="0"/>
                  <a:cs typeface="微软雅黑" charset="0"/>
                </a:rPr>
                <a:t>&gt; 的实现，同样也是需要用到seek来锁定文件末尾，随后把标准输出复制到目标文件里，并且也是支持当文件不存在时就新建一个。</a:t>
              </a:r>
              <a:endParaRPr sz="1600" dirty="0">
                <a:solidFill>
                  <a:schemeClr val="bg1"/>
                </a:solidFill>
                <a:latin typeface="微软雅黑" charset="0"/>
                <a:cs typeface="微软雅黑" charset="0"/>
              </a:endParaRPr>
            </a:p>
          </p:txBody>
        </p:sp>
        <p:sp>
          <p:nvSpPr>
            <p:cNvPr id="18452" name="矩形 55"/>
            <p:cNvSpPr/>
            <p:nvPr/>
          </p:nvSpPr>
          <p:spPr>
            <a:xfrm>
              <a:off x="2954604" y="1226244"/>
              <a:ext cx="1391492" cy="375289"/>
            </a:xfrm>
            <a:prstGeom prst="rect">
              <a:avLst/>
            </a:prstGeom>
            <a:noFill/>
            <a:ln w="9525">
              <a:noFill/>
            </a:ln>
          </p:spPr>
          <p:txBody>
            <a:bodyPr wrap="none" anchor="t">
              <a:spAutoFit/>
            </a:bodyPr>
            <a:lstStyle/>
            <a:p>
              <a:pPr algn="l"/>
              <a:r>
                <a:rPr lang="zh-CN" altLang="en-US" sz="2000" b="1" dirty="0">
                  <a:solidFill>
                    <a:schemeClr val="bg1"/>
                  </a:solidFill>
                  <a:latin typeface="微软雅黑" pitchFamily="34" charset="-122"/>
                  <a:ea typeface="微软雅黑" pitchFamily="34" charset="-122"/>
                </a:rPr>
                <a:t>追加重定向</a:t>
              </a:r>
              <a:endParaRPr lang="zh-CN" altLang="en-US" sz="20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45058"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2019300"/>
            <a:ext cx="4348163" cy="938532"/>
            <a:chOff x="2866757" y="2019402"/>
            <a:chExt cx="4348365" cy="938350"/>
          </a:xfrm>
        </p:grpSpPr>
        <p:sp>
          <p:nvSpPr>
            <p:cNvPr id="45062" name="文本框 12"/>
            <p:cNvSpPr txBox="1"/>
            <p:nvPr/>
          </p:nvSpPr>
          <p:spPr>
            <a:xfrm>
              <a:off x="2866757" y="2251134"/>
              <a:ext cx="4348365" cy="706618"/>
            </a:xfrm>
            <a:prstGeom prst="rect">
              <a:avLst/>
            </a:prstGeom>
            <a:noFill/>
            <a:ln w="9525">
              <a:noFill/>
            </a:ln>
          </p:spPr>
          <p:txBody>
            <a:bodyPr anchor="t">
              <a:spAutoFit/>
            </a:bodyPr>
            <a:lstStyle/>
            <a:p>
              <a:pPr algn="ctr"/>
              <a:r>
                <a:rPr lang="zh-CN" altLang="en-US" sz="4000" dirty="0">
                  <a:solidFill>
                    <a:schemeClr val="bg1"/>
                  </a:solidFill>
                  <a:latin typeface="微软雅黑" pitchFamily="34" charset="-122"/>
                  <a:ea typeface="微软雅黑" pitchFamily="34" charset="-122"/>
                </a:rPr>
                <a:t>实验结果</a:t>
              </a:r>
              <a:endParaRPr lang="zh-CN" altLang="en-US" sz="4000" dirty="0">
                <a:solidFill>
                  <a:schemeClr val="bg1"/>
                </a:solidFill>
                <a:latin typeface="微软雅黑" pitchFamily="34" charset="-122"/>
                <a:ea typeface="微软雅黑" pitchFamily="34" charset="-122"/>
              </a:endParaRPr>
            </a:p>
          </p:txBody>
        </p:sp>
        <p:sp>
          <p:nvSpPr>
            <p:cNvPr id="45063" name="文本框 14"/>
            <p:cNvSpPr txBox="1"/>
            <p:nvPr/>
          </p:nvSpPr>
          <p:spPr>
            <a:xfrm>
              <a:off x="3229670" y="2019402"/>
              <a:ext cx="1616027"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FOUR</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899160" y="1059180"/>
            <a:ext cx="562356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实现一行多命令 + 实现引号支持 + 实现程序名称中 .b 的省略</a:t>
            </a:r>
            <a:endParaRPr lang="zh-CN" altLang="en-US" sz="1600" b="1">
              <a:solidFill>
                <a:schemeClr val="bg1"/>
              </a:solidFill>
              <a:latin typeface="微软雅黑" charset="0"/>
              <a:ea typeface="微软雅黑" charset="0"/>
              <a:cs typeface="微软雅黑" charset="0"/>
            </a:endParaRPr>
          </a:p>
        </p:txBody>
      </p:sp>
      <p:pic>
        <p:nvPicPr>
          <p:cNvPr id="17" name="图片 16" descr="1"/>
          <p:cNvPicPr>
            <a:picLocks noChangeAspect="1"/>
          </p:cNvPicPr>
          <p:nvPr/>
        </p:nvPicPr>
        <p:blipFill>
          <a:blip r:embed="rId3"/>
          <a:stretch>
            <a:fillRect/>
          </a:stretch>
        </p:blipFill>
        <p:spPr>
          <a:xfrm>
            <a:off x="984250" y="1617345"/>
            <a:ext cx="4886960" cy="757555"/>
          </a:xfrm>
          <a:prstGeom prst="rect">
            <a:avLst/>
          </a:prstGeom>
        </p:spPr>
      </p:pic>
      <p:sp>
        <p:nvSpPr>
          <p:cNvPr id="18" name="文本框 17"/>
          <p:cNvSpPr txBox="1"/>
          <p:nvPr/>
        </p:nvSpPr>
        <p:spPr>
          <a:xfrm>
            <a:off x="899160" y="2667635"/>
            <a:ext cx="140589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rPr>
              <a:t>实现后台任务</a:t>
            </a:r>
            <a:endParaRPr lang="zh-CN" altLang="en-US" sz="1600" b="1">
              <a:solidFill>
                <a:schemeClr val="bg1"/>
              </a:solidFill>
              <a:latin typeface="微软雅黑" charset="0"/>
              <a:ea typeface="微软雅黑" charset="0"/>
            </a:endParaRPr>
          </a:p>
        </p:txBody>
      </p:sp>
      <p:pic>
        <p:nvPicPr>
          <p:cNvPr id="19" name="图片 18" descr="12"/>
          <p:cNvPicPr>
            <a:picLocks noChangeAspect="1"/>
          </p:cNvPicPr>
          <p:nvPr/>
        </p:nvPicPr>
        <p:blipFill>
          <a:blip r:embed="rId4"/>
          <a:stretch>
            <a:fillRect/>
          </a:stretch>
        </p:blipFill>
        <p:spPr>
          <a:xfrm>
            <a:off x="311150" y="3178810"/>
            <a:ext cx="8286115" cy="80264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917575" y="1762760"/>
            <a:ext cx="328168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实现更多命令（tree mkdir touch）</a:t>
            </a:r>
            <a:endParaRPr lang="zh-CN" altLang="en-US" sz="1600" b="1">
              <a:solidFill>
                <a:schemeClr val="bg1"/>
              </a:solidFill>
              <a:latin typeface="微软雅黑" charset="0"/>
              <a:ea typeface="微软雅黑" charset="0"/>
              <a:cs typeface="微软雅黑" charset="0"/>
            </a:endParaRPr>
          </a:p>
        </p:txBody>
      </p:sp>
      <p:pic>
        <p:nvPicPr>
          <p:cNvPr id="2" name="图片 1" descr="2"/>
          <p:cNvPicPr>
            <a:picLocks noChangeAspect="1"/>
          </p:cNvPicPr>
          <p:nvPr/>
        </p:nvPicPr>
        <p:blipFill>
          <a:blip r:embed="rId3"/>
          <a:stretch>
            <a:fillRect/>
          </a:stretch>
        </p:blipFill>
        <p:spPr>
          <a:xfrm>
            <a:off x="4391660" y="461645"/>
            <a:ext cx="2360930" cy="449961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3493770" y="977265"/>
            <a:ext cx="1405890"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支持相对路径</a:t>
            </a:r>
            <a:endParaRPr lang="zh-CN" altLang="en-US" sz="1600" b="1">
              <a:solidFill>
                <a:schemeClr val="bg1"/>
              </a:solidFill>
              <a:latin typeface="微软雅黑" charset="0"/>
              <a:ea typeface="微软雅黑" charset="0"/>
              <a:cs typeface="微软雅黑" charset="0"/>
            </a:endParaRPr>
          </a:p>
        </p:txBody>
      </p:sp>
      <p:pic>
        <p:nvPicPr>
          <p:cNvPr id="3" name="图片 2" descr="4"/>
          <p:cNvPicPr>
            <a:picLocks noChangeAspect="1"/>
          </p:cNvPicPr>
          <p:nvPr/>
        </p:nvPicPr>
        <p:blipFill>
          <a:blip r:embed="rId3"/>
          <a:stretch>
            <a:fillRect/>
          </a:stretch>
        </p:blipFill>
        <p:spPr>
          <a:xfrm>
            <a:off x="2007235" y="1662430"/>
            <a:ext cx="4739640" cy="255397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16386"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微软雅黑" pitchFamily="34" charset="-122"/>
                <a:cs typeface="+mn-cs"/>
              </a:endParaRPr>
            </a:p>
          </p:txBody>
        </p:sp>
      </p:grpSp>
      <p:grpSp>
        <p:nvGrpSpPr>
          <p:cNvPr id="37" name="组合 36"/>
          <p:cNvGrpSpPr/>
          <p:nvPr/>
        </p:nvGrpSpPr>
        <p:grpSpPr>
          <a:xfrm>
            <a:off x="4448175" y="2032000"/>
            <a:ext cx="2785745" cy="1037590"/>
            <a:chOff x="4447677" y="2019402"/>
            <a:chExt cx="2787946" cy="1037818"/>
          </a:xfrm>
        </p:grpSpPr>
        <p:sp>
          <p:nvSpPr>
            <p:cNvPr id="16393" name="文本框 37"/>
            <p:cNvSpPr txBox="1"/>
            <p:nvPr/>
          </p:nvSpPr>
          <p:spPr>
            <a:xfrm>
              <a:off x="4447677" y="2227093"/>
              <a:ext cx="2787946" cy="830127"/>
            </a:xfrm>
            <a:prstGeom prst="rect">
              <a:avLst/>
            </a:prstGeom>
            <a:noFill/>
            <a:ln w="9525">
              <a:noFill/>
            </a:ln>
          </p:spPr>
          <p:txBody>
            <a:bodyPr wrap="square" anchor="t">
              <a:spAutoFit/>
            </a:bodyPr>
            <a:lstStyle/>
            <a:p>
              <a:pPr algn="ctr"/>
              <a:r>
                <a:rPr lang="zh-CN" altLang="en-US" sz="4800" dirty="0">
                  <a:solidFill>
                    <a:schemeClr val="bg1"/>
                  </a:solidFill>
                  <a:latin typeface="方正正黑简体" panose="02000000000000000000" pitchFamily="2" charset="-122"/>
                  <a:ea typeface="微软雅黑" pitchFamily="34" charset="-122"/>
                </a:rPr>
                <a:t>必做部分</a:t>
              </a:r>
              <a:endParaRPr lang="zh-CN" altLang="en-US" sz="4800" dirty="0">
                <a:solidFill>
                  <a:schemeClr val="bg1"/>
                </a:solidFill>
                <a:latin typeface="方正正黑简体" panose="02000000000000000000" pitchFamily="2" charset="-122"/>
                <a:ea typeface="微软雅黑" pitchFamily="34" charset="-122"/>
              </a:endParaRPr>
            </a:p>
          </p:txBody>
        </p:sp>
        <p:sp>
          <p:nvSpPr>
            <p:cNvPr id="16394" name="文本框 38"/>
            <p:cNvSpPr txBox="1"/>
            <p:nvPr/>
          </p:nvSpPr>
          <p:spPr>
            <a:xfrm>
              <a:off x="4535462" y="2019402"/>
              <a:ext cx="1286840"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ONE</a:t>
              </a:r>
              <a:endParaRPr lang="zh-CN" altLang="en-US" sz="1400" dirty="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7" name="图片 13"/>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5" name="文本框 14"/>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实验结果</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14" name="文本框 13"/>
          <p:cNvSpPr txBox="1"/>
          <p:nvPr/>
        </p:nvSpPr>
        <p:spPr>
          <a:xfrm>
            <a:off x="1163955" y="1954530"/>
            <a:ext cx="1826895" cy="337185"/>
          </a:xfrm>
          <a:prstGeom prst="rect">
            <a:avLst/>
          </a:prstGeom>
          <a:noFill/>
        </p:spPr>
        <p:txBody>
          <a:bodyPr wrap="none" rtlCol="0">
            <a:spAutoFit/>
          </a:bodyPr>
          <a:p>
            <a:pPr algn="l"/>
            <a:r>
              <a:rPr lang="zh-CN" altLang="en-US" sz="1600" b="1">
                <a:solidFill>
                  <a:schemeClr val="bg1"/>
                </a:solidFill>
                <a:latin typeface="微软雅黑" charset="0"/>
                <a:ea typeface="微软雅黑" charset="0"/>
                <a:cs typeface="微软雅黑" charset="0"/>
              </a:rPr>
              <a:t>实现</a:t>
            </a:r>
            <a:r>
              <a:rPr lang="en-US" altLang="zh-CN" sz="1600" b="1">
                <a:solidFill>
                  <a:schemeClr val="bg1"/>
                </a:solidFill>
                <a:latin typeface="微软雅黑" charset="0"/>
                <a:ea typeface="微软雅黑" charset="0"/>
                <a:cs typeface="微软雅黑" charset="0"/>
              </a:rPr>
              <a:t>shell</a:t>
            </a:r>
            <a:r>
              <a:rPr lang="zh-CN" altLang="en-US" sz="1600" b="1">
                <a:solidFill>
                  <a:schemeClr val="bg1"/>
                </a:solidFill>
                <a:latin typeface="微软雅黑" charset="0"/>
                <a:ea typeface="微软雅黑" charset="0"/>
                <a:cs typeface="微软雅黑" charset="0"/>
              </a:rPr>
              <a:t>环境变量</a:t>
            </a:r>
            <a:endParaRPr lang="zh-CN" altLang="en-US" sz="1600" b="1">
              <a:solidFill>
                <a:schemeClr val="bg1"/>
              </a:solidFill>
              <a:latin typeface="微软雅黑" charset="0"/>
              <a:ea typeface="微软雅黑" charset="0"/>
              <a:cs typeface="微软雅黑" charset="0"/>
            </a:endParaRPr>
          </a:p>
        </p:txBody>
      </p:sp>
      <p:pic>
        <p:nvPicPr>
          <p:cNvPr id="2" name="图片 1" descr="5"/>
          <p:cNvPicPr>
            <a:picLocks noChangeAspect="1"/>
          </p:cNvPicPr>
          <p:nvPr/>
        </p:nvPicPr>
        <p:blipFill>
          <a:blip r:embed="rId3"/>
          <a:stretch>
            <a:fillRect/>
          </a:stretch>
        </p:blipFill>
        <p:spPr>
          <a:xfrm>
            <a:off x="3716020" y="482600"/>
            <a:ext cx="3199765" cy="417830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53250"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70350" y="2019300"/>
            <a:ext cx="2255838" cy="938532"/>
            <a:chOff x="4070982" y="2019402"/>
            <a:chExt cx="2255503" cy="938350"/>
          </a:xfrm>
        </p:grpSpPr>
        <p:sp>
          <p:nvSpPr>
            <p:cNvPr id="53254" name="文本框 23"/>
            <p:cNvSpPr txBox="1"/>
            <p:nvPr/>
          </p:nvSpPr>
          <p:spPr>
            <a:xfrm>
              <a:off x="4070982" y="2251134"/>
              <a:ext cx="2255503" cy="706618"/>
            </a:xfrm>
            <a:prstGeom prst="rect">
              <a:avLst/>
            </a:prstGeom>
            <a:noFill/>
            <a:ln w="9525">
              <a:noFill/>
            </a:ln>
          </p:spPr>
          <p:txBody>
            <a:bodyPr anchor="t">
              <a:spAutoFit/>
            </a:bodyPr>
            <a:lstStyle/>
            <a:p>
              <a:r>
                <a:rPr lang="zh-CN" altLang="en-US" sz="4000" dirty="0">
                  <a:solidFill>
                    <a:schemeClr val="bg1"/>
                  </a:solidFill>
                  <a:latin typeface="微软雅黑" pitchFamily="34" charset="-122"/>
                  <a:ea typeface="微软雅黑" pitchFamily="34" charset="-122"/>
                </a:rPr>
                <a:t>实验难点</a:t>
              </a:r>
              <a:endParaRPr lang="zh-CN" altLang="en-US" sz="4000" dirty="0">
                <a:solidFill>
                  <a:schemeClr val="bg1"/>
                </a:solidFill>
                <a:latin typeface="微软雅黑" pitchFamily="34" charset="-122"/>
                <a:ea typeface="微软雅黑" pitchFamily="34" charset="-122"/>
              </a:endParaRPr>
            </a:p>
          </p:txBody>
        </p:sp>
        <p:sp>
          <p:nvSpPr>
            <p:cNvPr id="53255" name="文本框 35"/>
            <p:cNvSpPr txBox="1"/>
            <p:nvPr/>
          </p:nvSpPr>
          <p:spPr>
            <a:xfrm>
              <a:off x="4118308"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实验难点</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4" name="组合 3"/>
          <p:cNvGrpSpPr/>
          <p:nvPr/>
        </p:nvGrpSpPr>
        <p:grpSpPr>
          <a:xfrm>
            <a:off x="466725" y="1493838"/>
            <a:ext cx="1860550" cy="2217737"/>
            <a:chOff x="465977" y="1463280"/>
            <a:chExt cx="1862027" cy="2216942"/>
          </a:xfrm>
        </p:grpSpPr>
        <p:grpSp>
          <p:nvGrpSpPr>
            <p:cNvPr id="55300" name="组合 4"/>
            <p:cNvGrpSpPr/>
            <p:nvPr/>
          </p:nvGrpSpPr>
          <p:grpSpPr>
            <a:xfrm>
              <a:off x="465977" y="1463280"/>
              <a:ext cx="1862027" cy="2216942"/>
              <a:chOff x="1827008" y="2120901"/>
              <a:chExt cx="2298700" cy="2736849"/>
            </a:xfrm>
          </p:grpSpPr>
          <p:sp>
            <p:nvSpPr>
              <p:cNvPr id="8" name="矩形 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9" name="矩形 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03" name="文本框 5"/>
            <p:cNvSpPr txBox="1"/>
            <p:nvPr/>
          </p:nvSpPr>
          <p:spPr>
            <a:xfrm>
              <a:off x="779959"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难点一</a:t>
              </a:r>
              <a:endParaRPr lang="zh-CN" altLang="en-US" sz="1500" dirty="0">
                <a:solidFill>
                  <a:schemeClr val="bg1"/>
                </a:solidFill>
                <a:latin typeface="微软雅黑" pitchFamily="34" charset="-122"/>
                <a:ea typeface="微软雅黑" pitchFamily="34" charset="-122"/>
              </a:endParaRPr>
            </a:p>
          </p:txBody>
        </p:sp>
        <p:sp>
          <p:nvSpPr>
            <p:cNvPr id="55304" name="文本框 6"/>
            <p:cNvSpPr txBox="1"/>
            <p:nvPr/>
          </p:nvSpPr>
          <p:spPr>
            <a:xfrm>
              <a:off x="627430" y="2064064"/>
              <a:ext cx="1568516" cy="754744"/>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控制台输入部分与程序实际接收到的指令的协同</a:t>
              </a:r>
              <a:endParaRPr lang="zh-CN" altLang="en-US" sz="1200" dirty="0">
                <a:solidFill>
                  <a:schemeClr val="bg1"/>
                </a:solidFill>
                <a:latin typeface="微软雅黑" pitchFamily="34" charset="-122"/>
                <a:ea typeface="微软雅黑" pitchFamily="34" charset="-122"/>
              </a:endParaRPr>
            </a:p>
          </p:txBody>
        </p:sp>
      </p:grpSp>
      <p:grpSp>
        <p:nvGrpSpPr>
          <p:cNvPr id="10" name="组合 9"/>
          <p:cNvGrpSpPr/>
          <p:nvPr/>
        </p:nvGrpSpPr>
        <p:grpSpPr>
          <a:xfrm>
            <a:off x="2582863" y="1493838"/>
            <a:ext cx="1862137" cy="2217737"/>
            <a:chOff x="2582650" y="1463280"/>
            <a:chExt cx="1862027" cy="2216942"/>
          </a:xfrm>
        </p:grpSpPr>
        <p:grpSp>
          <p:nvGrpSpPr>
            <p:cNvPr id="55306" name="组合 10"/>
            <p:cNvGrpSpPr/>
            <p:nvPr/>
          </p:nvGrpSpPr>
          <p:grpSpPr>
            <a:xfrm>
              <a:off x="2582650" y="1463280"/>
              <a:ext cx="1862027" cy="2216942"/>
              <a:chOff x="1827008" y="2120901"/>
              <a:chExt cx="2298700" cy="2736849"/>
            </a:xfrm>
          </p:grpSpPr>
          <p:sp>
            <p:nvSpPr>
              <p:cNvPr id="14" name="矩形 1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15" name="矩形 1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09" name="文本框 11"/>
            <p:cNvSpPr txBox="1"/>
            <p:nvPr/>
          </p:nvSpPr>
          <p:spPr>
            <a:xfrm>
              <a:off x="2887735"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难点二</a:t>
              </a:r>
              <a:endParaRPr lang="zh-CN" altLang="en-US" sz="1500" dirty="0">
                <a:solidFill>
                  <a:schemeClr val="bg1"/>
                </a:solidFill>
                <a:latin typeface="微软雅黑" pitchFamily="34" charset="-122"/>
                <a:ea typeface="微软雅黑" pitchFamily="34" charset="-122"/>
              </a:endParaRPr>
            </a:p>
          </p:txBody>
        </p:sp>
        <p:sp>
          <p:nvSpPr>
            <p:cNvPr id="55310" name="文本框 12"/>
            <p:cNvSpPr txBox="1"/>
            <p:nvPr/>
          </p:nvSpPr>
          <p:spPr>
            <a:xfrm>
              <a:off x="2747819" y="2284965"/>
              <a:ext cx="1568516" cy="312308"/>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如何掌握光标的位置</a:t>
              </a:r>
              <a:endParaRPr lang="zh-CN" altLang="en-US" sz="1200" dirty="0">
                <a:solidFill>
                  <a:schemeClr val="bg1"/>
                </a:solidFill>
                <a:latin typeface="微软雅黑" pitchFamily="34" charset="-122"/>
                <a:ea typeface="微软雅黑" pitchFamily="34" charset="-122"/>
              </a:endParaRPr>
            </a:p>
          </p:txBody>
        </p:sp>
      </p:grpSp>
      <p:grpSp>
        <p:nvGrpSpPr>
          <p:cNvPr id="16" name="组合 15"/>
          <p:cNvGrpSpPr/>
          <p:nvPr/>
        </p:nvGrpSpPr>
        <p:grpSpPr>
          <a:xfrm>
            <a:off x="4699000" y="1493838"/>
            <a:ext cx="1862138" cy="2217737"/>
            <a:chOff x="4699324" y="1463280"/>
            <a:chExt cx="1862027" cy="2216942"/>
          </a:xfrm>
        </p:grpSpPr>
        <p:grpSp>
          <p:nvGrpSpPr>
            <p:cNvPr id="55312" name="组合 16"/>
            <p:cNvGrpSpPr/>
            <p:nvPr/>
          </p:nvGrpSpPr>
          <p:grpSpPr>
            <a:xfrm>
              <a:off x="4699324" y="1463280"/>
              <a:ext cx="1862027" cy="2216942"/>
              <a:chOff x="1827008" y="2120901"/>
              <a:chExt cx="2298700" cy="2736849"/>
            </a:xfrm>
          </p:grpSpPr>
          <p:sp>
            <p:nvSpPr>
              <p:cNvPr id="20" name="矩形 1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1" name="矩形 2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15" name="文本框 17"/>
            <p:cNvSpPr txBox="1"/>
            <p:nvPr/>
          </p:nvSpPr>
          <p:spPr>
            <a:xfrm>
              <a:off x="5004409"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难点三</a:t>
              </a:r>
              <a:endParaRPr lang="zh-CN" altLang="en-US" sz="1500" dirty="0">
                <a:solidFill>
                  <a:schemeClr val="bg1"/>
                </a:solidFill>
                <a:latin typeface="微软雅黑" pitchFamily="34" charset="-122"/>
                <a:ea typeface="微软雅黑" pitchFamily="34" charset="-122"/>
              </a:endParaRPr>
            </a:p>
          </p:txBody>
        </p:sp>
        <p:sp>
          <p:nvSpPr>
            <p:cNvPr id="55316" name="文本框 18"/>
            <p:cNvSpPr txBox="1"/>
            <p:nvPr/>
          </p:nvSpPr>
          <p:spPr>
            <a:xfrm>
              <a:off x="4846079" y="2064064"/>
              <a:ext cx="1568516" cy="754744"/>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修改fd.c，使得用户可以更方便的得知文件的一些基本属性。</a:t>
              </a:r>
              <a:endParaRPr lang="zh-CN" altLang="en-US" sz="1200" dirty="0">
                <a:solidFill>
                  <a:schemeClr val="bg1"/>
                </a:solidFill>
                <a:latin typeface="微软雅黑" pitchFamily="34" charset="-122"/>
                <a:ea typeface="微软雅黑" pitchFamily="34" charset="-122"/>
              </a:endParaRPr>
            </a:p>
          </p:txBody>
        </p:sp>
      </p:grpSp>
      <p:grpSp>
        <p:nvGrpSpPr>
          <p:cNvPr id="22" name="组合 21"/>
          <p:cNvGrpSpPr/>
          <p:nvPr/>
        </p:nvGrpSpPr>
        <p:grpSpPr>
          <a:xfrm>
            <a:off x="6816725" y="1493838"/>
            <a:ext cx="1860550" cy="2217737"/>
            <a:chOff x="6815997" y="1463280"/>
            <a:chExt cx="1862027" cy="2216942"/>
          </a:xfrm>
        </p:grpSpPr>
        <p:grpSp>
          <p:nvGrpSpPr>
            <p:cNvPr id="55318" name="组合 22"/>
            <p:cNvGrpSpPr/>
            <p:nvPr/>
          </p:nvGrpSpPr>
          <p:grpSpPr>
            <a:xfrm>
              <a:off x="6815997" y="1463280"/>
              <a:ext cx="1862027" cy="2216942"/>
              <a:chOff x="1827008" y="2120901"/>
              <a:chExt cx="2298700" cy="2736849"/>
            </a:xfrm>
          </p:grpSpPr>
          <p:sp>
            <p:nvSpPr>
              <p:cNvPr id="28" name="矩形 2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29" name="矩形 2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
          <p:nvSpPr>
            <p:cNvPr id="55321" name="文本框 23"/>
            <p:cNvSpPr txBox="1"/>
            <p:nvPr/>
          </p:nvSpPr>
          <p:spPr>
            <a:xfrm>
              <a:off x="7121082" y="1484039"/>
              <a:ext cx="1251857" cy="321830"/>
            </a:xfrm>
            <a:prstGeom prst="rect">
              <a:avLst/>
            </a:prstGeom>
            <a:noFill/>
            <a:ln w="9525">
              <a:noFill/>
            </a:ln>
          </p:spPr>
          <p:txBody>
            <a:bodyPr anchor="t">
              <a:spAutoFit/>
            </a:bodyPr>
            <a:lstStyle/>
            <a:p>
              <a:pPr algn="ctr"/>
              <a:r>
                <a:rPr lang="zh-CN" altLang="en-US" sz="1500" dirty="0">
                  <a:solidFill>
                    <a:schemeClr val="bg1"/>
                  </a:solidFill>
                  <a:latin typeface="微软雅黑" pitchFamily="34" charset="-122"/>
                  <a:ea typeface="微软雅黑" pitchFamily="34" charset="-122"/>
                </a:rPr>
                <a:t>难点四</a:t>
              </a:r>
              <a:endParaRPr lang="zh-CN" altLang="en-US" sz="1500" dirty="0">
                <a:solidFill>
                  <a:schemeClr val="bg1"/>
                </a:solidFill>
                <a:latin typeface="微软雅黑" pitchFamily="34" charset="-122"/>
                <a:ea typeface="微软雅黑" pitchFamily="34" charset="-122"/>
              </a:endParaRPr>
            </a:p>
          </p:txBody>
        </p:sp>
        <p:sp>
          <p:nvSpPr>
            <p:cNvPr id="55322" name="文本框 26"/>
            <p:cNvSpPr txBox="1"/>
            <p:nvPr/>
          </p:nvSpPr>
          <p:spPr>
            <a:xfrm>
              <a:off x="6962752" y="2064064"/>
              <a:ext cx="1568516" cy="533209"/>
            </a:xfrm>
            <a:prstGeom prst="rect">
              <a:avLst/>
            </a:prstGeom>
            <a:noFill/>
            <a:ln w="9525">
              <a:noFill/>
            </a:ln>
          </p:spPr>
          <p:txBody>
            <a:bodyPr anchor="t">
              <a:spAutoFit/>
            </a:bodyPr>
            <a:lstStyle/>
            <a:p>
              <a:pPr>
                <a:lnSpc>
                  <a:spcPct val="120000"/>
                </a:lnSpc>
              </a:pPr>
              <a:r>
                <a:rPr lang="zh-CN" altLang="en-US" sz="1200" dirty="0">
                  <a:solidFill>
                    <a:schemeClr val="bg1"/>
                  </a:solidFill>
                  <a:latin typeface="微软雅黑" pitchFamily="34" charset="-122"/>
                  <a:ea typeface="微软雅黑" pitchFamily="34" charset="-122"/>
                </a:rPr>
                <a:t>让所有指令都支持相对路径（./..)</a:t>
              </a:r>
              <a:endParaRPr lang="zh-CN" altLang="en-US" sz="1200" dirty="0">
                <a:solidFill>
                  <a:schemeClr val="bg1"/>
                </a:solidFill>
                <a:latin typeface="微软雅黑" pitchFamily="34" charset="-122"/>
                <a:ea typeface="微软雅黑" pitchFamily="34" charset="-122"/>
              </a:endParaRPr>
            </a:p>
          </p:txBody>
        </p:sp>
      </p:gr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125" y="296863"/>
            <a:ext cx="1363663" cy="474662"/>
            <a:chOff x="184527" y="297451"/>
            <a:chExt cx="1363137" cy="473415"/>
          </a:xfrm>
        </p:grpSpPr>
        <p:pic>
          <p:nvPicPr>
            <p:cNvPr id="53250" name="图片 1"/>
            <p:cNvPicPr>
              <a:picLocks noChangeAspect="1"/>
            </p:cNvPicPr>
            <p:nvPr/>
          </p:nvPicPr>
          <p:blipFill>
            <a:blip r:embed="rId1" cstate="print"/>
            <a:stretch>
              <a:fillRect/>
            </a:stretch>
          </p:blipFill>
          <p:spPr>
            <a:xfrm flipH="1">
              <a:off x="184527" y="297451"/>
              <a:ext cx="422017" cy="473415"/>
            </a:xfrm>
            <a:prstGeom prst="rect">
              <a:avLst/>
            </a:prstGeom>
            <a:noFill/>
            <a:ln w="9525">
              <a:noFill/>
            </a:ln>
          </p:spPr>
        </p:pic>
        <p:sp>
          <p:nvSpPr>
            <p:cNvPr id="3" name="文本框 2"/>
            <p:cNvSpPr txBox="1"/>
            <p:nvPr/>
          </p:nvSpPr>
          <p:spPr>
            <a:xfrm>
              <a:off x="539990" y="376617"/>
              <a:ext cx="1007674" cy="36891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800" kern="1200" cap="none" spc="0" normalizeH="0" baseline="0" noProof="0" dirty="0">
                  <a:solidFill>
                    <a:schemeClr val="bg1">
                      <a:lumMod val="95000"/>
                    </a:schemeClr>
                  </a:solidFill>
                  <a:latin typeface="+mn-lt"/>
                  <a:ea typeface="微软雅黑" pitchFamily="34" charset="-122"/>
                  <a:cs typeface="+mn-cs"/>
                </a:rPr>
                <a:t>目录页</a:t>
              </a:r>
              <a:endParaRPr kumimoji="0" lang="zh-CN" altLang="en-US" sz="1800" kern="1200" cap="none" spc="0" normalizeH="0" baseline="0" noProof="0" dirty="0">
                <a:solidFill>
                  <a:schemeClr val="bg1">
                    <a:lumMod val="95000"/>
                  </a:schemeClr>
                </a:solidFill>
                <a:latin typeface="+mn-lt"/>
                <a:ea typeface="微软雅黑" pitchFamily="34" charset="-122"/>
                <a:cs typeface="+mn-cs"/>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070350" y="2019300"/>
            <a:ext cx="2255838" cy="938532"/>
            <a:chOff x="4070982" y="2019402"/>
            <a:chExt cx="2255503" cy="938350"/>
          </a:xfrm>
        </p:grpSpPr>
        <p:sp>
          <p:nvSpPr>
            <p:cNvPr id="53254" name="文本框 23"/>
            <p:cNvSpPr txBox="1"/>
            <p:nvPr/>
          </p:nvSpPr>
          <p:spPr>
            <a:xfrm>
              <a:off x="4070982" y="2251134"/>
              <a:ext cx="2255503" cy="706618"/>
            </a:xfrm>
            <a:prstGeom prst="rect">
              <a:avLst/>
            </a:prstGeom>
            <a:noFill/>
            <a:ln w="9525">
              <a:noFill/>
            </a:ln>
          </p:spPr>
          <p:txBody>
            <a:bodyPr anchor="t">
              <a:spAutoFit/>
            </a:bodyPr>
            <a:lstStyle/>
            <a:p>
              <a:r>
                <a:rPr lang="zh-CN" altLang="en-US" sz="4000" dirty="0">
                  <a:solidFill>
                    <a:schemeClr val="bg1"/>
                  </a:solidFill>
                  <a:latin typeface="微软雅黑" pitchFamily="34" charset="-122"/>
                  <a:ea typeface="微软雅黑" pitchFamily="34" charset="-122"/>
                </a:rPr>
                <a:t>实验体会</a:t>
              </a:r>
              <a:endParaRPr lang="zh-CN" altLang="en-US" sz="4000" dirty="0">
                <a:solidFill>
                  <a:schemeClr val="bg1"/>
                </a:solidFill>
                <a:latin typeface="微软雅黑" pitchFamily="34" charset="-122"/>
                <a:ea typeface="微软雅黑" pitchFamily="34" charset="-122"/>
              </a:endParaRPr>
            </a:p>
          </p:txBody>
        </p:sp>
        <p:sp>
          <p:nvSpPr>
            <p:cNvPr id="53255" name="文本框 35"/>
            <p:cNvSpPr txBox="1"/>
            <p:nvPr/>
          </p:nvSpPr>
          <p:spPr>
            <a:xfrm>
              <a:off x="4118308" y="2019402"/>
              <a:ext cx="1331264" cy="307777"/>
            </a:xfrm>
            <a:prstGeom prst="rect">
              <a:avLst/>
            </a:prstGeom>
            <a:noFill/>
            <a:ln w="9525">
              <a:noFill/>
            </a:ln>
          </p:spPr>
          <p:txBody>
            <a:bodyPr anchor="t">
              <a:spAutoFit/>
            </a:bodyPr>
            <a:lstStyle/>
            <a:p>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37" name="组合 36"/>
          <p:cNvGrpSpPr/>
          <p:nvPr/>
        </p:nvGrpSpPr>
        <p:grpSpPr>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0" name="图片 12"/>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14" name="文本框 13"/>
          <p:cNvSpPr txBox="1"/>
          <p:nvPr/>
        </p:nvSpPr>
        <p:spPr>
          <a:xfrm>
            <a:off x="411163" y="36512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实验体会</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
        <p:nvSpPr>
          <p:cNvPr id="3" name="文本框 2"/>
          <p:cNvSpPr txBox="1"/>
          <p:nvPr/>
        </p:nvSpPr>
        <p:spPr>
          <a:xfrm>
            <a:off x="1088390" y="1073150"/>
            <a:ext cx="6515100" cy="2891790"/>
          </a:xfrm>
          <a:prstGeom prst="rect">
            <a:avLst/>
          </a:prstGeom>
          <a:noFill/>
        </p:spPr>
        <p:txBody>
          <a:bodyPr wrap="square" rtlCol="0">
            <a:spAutoFit/>
          </a:bodyPr>
          <a:p>
            <a:pPr indent="355600" algn="l">
              <a:extLst>
                <a:ext uri="{35155182-B16C-46BC-9424-99874614C6A1}">
                  <wpsdc:indentchars xmlns:wpsdc="http://www.wps.cn/officeDocument/2017/drawingmlCustomData" val="200" checksum="3837665281"/>
                </a:ext>
              </a:extLst>
            </a:pPr>
            <a:r>
              <a:rPr lang="zh-CN" altLang="en-US" sz="1400">
                <a:solidFill>
                  <a:schemeClr val="bg1"/>
                </a:solidFill>
              </a:rPr>
              <a:t>挑战性任务的实验难度无疑是比任何一个Lab的难度都要高的，它考验的是你对于这些代码综合运用的能力，比之前的完形填空高到不知哪里去了。我在Lab6挑战性任务也是深有体会，此前偷懒没看的代码在挑战性任务里都会一一偿还的。诚然挑战性任务的确很难，但一点一点去完成实现的过程也是非常快乐并且富有满足感。尤其是当你选了Lab6这样效果非常直观的挑战性任务，看到属于自己的mos不断完善，并逐渐强大，就觉得所有的努力都是值得的。</a:t>
            </a:r>
            <a:endParaRPr lang="zh-CN" altLang="en-US" sz="1400">
              <a:solidFill>
                <a:schemeClr val="bg1"/>
              </a:solidFill>
            </a:endParaRPr>
          </a:p>
          <a:p>
            <a:pPr indent="355600" algn="l">
              <a:extLst>
                <a:ext uri="{35155182-B16C-46BC-9424-99874614C6A1}">
                  <wpsdc:indentchars xmlns:wpsdc="http://www.wps.cn/officeDocument/2017/drawingmlCustomData" val="200" checksum="3837665281"/>
                </a:ext>
              </a:extLst>
            </a:pPr>
            <a:r>
              <a:rPr lang="zh-CN" altLang="en-US" sz="1400">
                <a:solidFill>
                  <a:schemeClr val="bg1"/>
                </a:solidFill>
              </a:rPr>
              <a:t>回顾一学期操作系统的学习，我想对我提升最大的除了对于操作系统的理解，就是对于c语言的掌握程度了。学习过操作系统以后我对c语言的了解程度可以说是比大一上完程设、数据结构又更上一层楼。在完成Lab6的过程中，我和伙伴曾经仅仅对于指针的一个小问题就探讨了两个小时，并且还写了很多的测试小程序用来探究原理。我想这些方面对我的提升是最关键的，或许若干年后我会忘记操作系统的知识、会忘记c语言的机制，但是遇到问题去写一个测试程序验证的这种精神与方法是可以伴随我很长时间的。这就是这门课带给我的最大的提升。</a:t>
            </a:r>
            <a:endParaRPr lang="zh-CN" altLang="en-US" sz="1400">
              <a:solidFill>
                <a:schemeClr val="bg1"/>
              </a:solidFill>
            </a:endParaRPr>
          </a:p>
        </p:txBody>
      </p:sp>
    </p:spTree>
  </p:cSld>
  <p:clrMapOvr>
    <a:masterClrMapping/>
  </p:clrMapOvr>
  <p:transition spd="slow" advClick="0" advTm="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651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致谢</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sp>
        <p:nvSpPr>
          <p:cNvPr id="4" name="矩形 3"/>
          <p:cNvSpPr/>
          <p:nvPr/>
        </p:nvSpPr>
        <p:spPr>
          <a:xfrm>
            <a:off x="2735263" y="1716405"/>
            <a:ext cx="3957637" cy="1062038"/>
          </a:xfrm>
          <a:prstGeom prst="rect">
            <a:avLst/>
          </a:prstGeom>
          <a:noFill/>
          <a:ln w="9525">
            <a:noFill/>
          </a:ln>
        </p:spPr>
        <p:txBody>
          <a:bodyPr anchor="t">
            <a:spAutoFit/>
          </a:bodyPr>
          <a:lstStyle/>
          <a:p>
            <a:pPr algn="ctr">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
        <p:nvSpPr>
          <p:cNvPr id="6" name="矩形 5"/>
          <p:cNvSpPr/>
          <p:nvPr/>
        </p:nvSpPr>
        <p:spPr>
          <a:xfrm>
            <a:off x="3256342" y="3445290"/>
            <a:ext cx="3048000" cy="553085"/>
          </a:xfrm>
          <a:prstGeom prst="rect">
            <a:avLst/>
          </a:prstGeom>
          <a:noFill/>
          <a:ln w="9525">
            <a:noFill/>
          </a:ln>
        </p:spPr>
        <p:txBody>
          <a:bodyPr anchor="t">
            <a:spAutoFit/>
          </a:bodyPr>
          <a:lstStyle/>
          <a:p>
            <a:pPr>
              <a:lnSpc>
                <a:spcPct val="150000"/>
              </a:lnSpc>
            </a:pPr>
            <a:r>
              <a:rPr lang="zh-CN" altLang="en-US" sz="2000" dirty="0">
                <a:solidFill>
                  <a:schemeClr val="bg1"/>
                </a:solidFill>
                <a:latin typeface="微软雅黑" pitchFamily="34" charset="-122"/>
                <a:ea typeface="微软雅黑" pitchFamily="34" charset="-122"/>
              </a:rPr>
              <a:t>恳请各位</a:t>
            </a:r>
            <a:r>
              <a:rPr lang="zh-CN" altLang="en-US" sz="2000" dirty="0">
                <a:solidFill>
                  <a:schemeClr val="bg1"/>
                </a:solidFill>
                <a:latin typeface="微软雅黑" pitchFamily="34" charset="-122"/>
                <a:ea typeface="微软雅黑" pitchFamily="34" charset="-122"/>
              </a:rPr>
              <a:t>助教批评指正！</a:t>
            </a: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548" y="1335406"/>
            <a:ext cx="2433320" cy="2199639"/>
            <a:chOff x="2954339" y="1753921"/>
            <a:chExt cx="2325424" cy="2070065"/>
          </a:xfrm>
        </p:grpSpPr>
        <p:sp>
          <p:nvSpPr>
            <p:cNvPr id="18451" name="矩形 54"/>
            <p:cNvSpPr/>
            <p:nvPr/>
          </p:nvSpPr>
          <p:spPr>
            <a:xfrm>
              <a:off x="2954339" y="2158492"/>
              <a:ext cx="2325424" cy="1665494"/>
            </a:xfrm>
            <a:prstGeom prst="rect">
              <a:avLst/>
            </a:prstGeom>
            <a:noFill/>
            <a:ln w="9525">
              <a:noFill/>
            </a:ln>
          </p:spPr>
          <p:txBody>
            <a:bodyPr wrap="square" anchor="t">
              <a:spAutoFit/>
            </a:bodyPr>
            <a:lstStyle/>
            <a:p>
              <a:pPr>
                <a:lnSpc>
                  <a:spcPct val="130000"/>
                </a:lnSpc>
              </a:pPr>
              <a:r>
                <a:rPr sz="1200" dirty="0">
                  <a:solidFill>
                    <a:schemeClr val="bg1"/>
                  </a:solidFill>
                  <a:latin typeface="微软雅黑" charset="0"/>
                  <a:ea typeface="微软雅黑" charset="0"/>
                </a:rPr>
                <a:t>这一功能不算太难，整体上参考实验代码中管道的实现即可</a:t>
              </a:r>
              <a:r>
                <a:rPr lang="zh-CN" sz="1200" dirty="0">
                  <a:solidFill>
                    <a:schemeClr val="bg1"/>
                  </a:solidFill>
                  <a:latin typeface="微软雅黑" charset="0"/>
                  <a:ea typeface="微软雅黑" charset="0"/>
                </a:rPr>
                <a:t>。由于题目要求依次实现，需要让父进程执行分号右边的指令，同时等待子进程结束。</a:t>
              </a:r>
              <a:r>
                <a:rPr sz="1200" dirty="0">
                  <a:solidFill>
                    <a:schemeClr val="bg1"/>
                  </a:solidFill>
                  <a:latin typeface="微软雅黑" charset="0"/>
                  <a:ea typeface="微软雅黑" charset="0"/>
                </a:rPr>
                <a:t>代码如下</a:t>
              </a:r>
              <a:r>
                <a:rPr lang="zh-CN" sz="1200" dirty="0">
                  <a:solidFill>
                    <a:schemeClr val="bg1"/>
                  </a:solidFill>
                  <a:latin typeface="微软雅黑" charset="0"/>
                  <a:ea typeface="微软雅黑" charset="0"/>
                </a:rPr>
                <a:t>图</a:t>
              </a:r>
              <a:r>
                <a:rPr sz="1200" dirty="0">
                  <a:solidFill>
                    <a:schemeClr val="bg1"/>
                  </a:solidFill>
                  <a:latin typeface="微软雅黑" charset="0"/>
                  <a:ea typeface="微软雅黑" charset="0"/>
                </a:rPr>
                <a:t>所示。</a:t>
              </a:r>
              <a:endParaRPr sz="1200" dirty="0">
                <a:solidFill>
                  <a:schemeClr val="bg1"/>
                </a:solidFill>
                <a:latin typeface="微软雅黑" charset="0"/>
                <a:ea typeface="微软雅黑" charset="0"/>
              </a:endParaRPr>
            </a:p>
            <a:p>
              <a:pPr>
                <a:lnSpc>
                  <a:spcPct val="130000"/>
                </a:lnSpc>
              </a:pPr>
              <a:endParaRPr lang="en-US" altLang="zh-CN" sz="1200" dirty="0">
                <a:solidFill>
                  <a:schemeClr val="bg1"/>
                </a:solidFill>
                <a:latin typeface="微软雅黑" charset="0"/>
                <a:ea typeface="微软雅黑" charset="0"/>
              </a:endParaRPr>
            </a:p>
          </p:txBody>
        </p:sp>
        <p:sp>
          <p:nvSpPr>
            <p:cNvPr id="18452" name="矩形 55"/>
            <p:cNvSpPr/>
            <p:nvPr/>
          </p:nvSpPr>
          <p:spPr>
            <a:xfrm>
              <a:off x="2954604" y="1753921"/>
              <a:ext cx="1538348"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实现一行多命令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4.34.34"/>
          <p:cNvPicPr>
            <a:picLocks noChangeAspect="1"/>
          </p:cNvPicPr>
          <p:nvPr/>
        </p:nvPicPr>
        <p:blipFill>
          <a:blip r:embed="rId3"/>
          <a:stretch>
            <a:fillRect/>
          </a:stretch>
        </p:blipFill>
        <p:spPr>
          <a:xfrm>
            <a:off x="4168140" y="1060450"/>
            <a:ext cx="4572000" cy="30226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33438" y="1195705"/>
            <a:ext cx="3172460" cy="2875915"/>
            <a:chOff x="2962835" y="1622450"/>
            <a:chExt cx="3031790" cy="2706503"/>
          </a:xfrm>
        </p:grpSpPr>
        <p:sp>
          <p:nvSpPr>
            <p:cNvPr id="18451" name="矩形 54"/>
            <p:cNvSpPr/>
            <p:nvPr/>
          </p:nvSpPr>
          <p:spPr>
            <a:xfrm>
              <a:off x="2962835" y="1986385"/>
              <a:ext cx="3031790" cy="2342568"/>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实现思路</a:t>
              </a:r>
              <a:r>
                <a:rPr lang="zh-CN" sz="1200" dirty="0">
                  <a:solidFill>
                    <a:schemeClr val="bg1"/>
                  </a:solidFill>
                  <a:latin typeface="微软雅黑" charset="0"/>
                  <a:ea typeface="宋体" charset="0"/>
                  <a:cs typeface="微软雅黑" charset="0"/>
                </a:rPr>
                <a:t>：</a:t>
              </a:r>
              <a:endParaRPr lang="zh-CN" sz="1200" dirty="0">
                <a:solidFill>
                  <a:schemeClr val="bg1"/>
                </a:solidFill>
                <a:latin typeface="微软雅黑" charset="0"/>
                <a:ea typeface="宋体"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altLang="zh-CN" sz="1200" dirty="0">
                  <a:solidFill>
                    <a:schemeClr val="bg1"/>
                  </a:solidFill>
                  <a:latin typeface="微软雅黑" charset="0"/>
                  <a:ea typeface="宋体" charset="0"/>
                  <a:cs typeface="微软雅黑" charset="0"/>
                </a:rPr>
                <a:t>-  </a:t>
              </a:r>
              <a:r>
                <a:rPr sz="1200" dirty="0">
                  <a:solidFill>
                    <a:schemeClr val="bg1"/>
                  </a:solidFill>
                  <a:latin typeface="微软雅黑" charset="0"/>
                  <a:ea typeface="微软雅黑" charset="0"/>
                  <a:cs typeface="微软雅黑" charset="0"/>
                </a:rPr>
                <a:t>让父进程执行&amp;右侧的指令，子进程执行&amp;左侧的指令</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此时父进程无需等待子进程。</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shell的读取机制是读到下一条之前一直忙等，其余进程都被阻塞，所以可以让父进程不被阻塞住，继续执行之后读入的命令，子进程继续执行该命令</a:t>
              </a:r>
              <a:r>
                <a:rPr lang="zh-CN" sz="1200" dirty="0">
                  <a:solidFill>
                    <a:schemeClr val="bg1"/>
                  </a:solidFill>
                  <a:latin typeface="微软雅黑" charset="0"/>
                  <a:ea typeface="微软雅黑" charset="0"/>
                  <a:cs typeface="微软雅黑" charset="0"/>
                </a:rPr>
                <a:t>。）</a:t>
              </a:r>
              <a:endParaRPr lang="zh-CN"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注意</a:t>
              </a:r>
              <a:r>
                <a:rPr lang="en-US" altLang="zh-CN" sz="1200" dirty="0">
                  <a:solidFill>
                    <a:schemeClr val="bg1"/>
                  </a:solidFill>
                  <a:latin typeface="微软雅黑" charset="0"/>
                  <a:ea typeface="微软雅黑" charset="0"/>
                  <a:cs typeface="微软雅黑" charset="0"/>
                </a:rPr>
                <a:t>rightpipe</a:t>
              </a:r>
              <a:r>
                <a:rPr lang="zh-CN" altLang="en-US" sz="1200" dirty="0">
                  <a:solidFill>
                    <a:schemeClr val="bg1"/>
                  </a:solidFill>
                  <a:latin typeface="微软雅黑" charset="0"/>
                  <a:ea typeface="微软雅黑" charset="0"/>
                  <a:cs typeface="微软雅黑" charset="0"/>
                </a:rPr>
                <a:t>不能赋值，否则在</a:t>
              </a:r>
              <a:r>
                <a:rPr lang="en-US" altLang="zh-CN" sz="1200" dirty="0">
                  <a:solidFill>
                    <a:schemeClr val="bg1"/>
                  </a:solidFill>
                  <a:latin typeface="微软雅黑" charset="0"/>
                  <a:ea typeface="微软雅黑" charset="0"/>
                  <a:cs typeface="微软雅黑" charset="0"/>
                </a:rPr>
                <a:t>runcmd</a:t>
              </a:r>
              <a:r>
                <a:rPr lang="zh-CN" altLang="en-US" sz="1200" dirty="0">
                  <a:solidFill>
                    <a:schemeClr val="bg1"/>
                  </a:solidFill>
                  <a:latin typeface="微软雅黑" charset="0"/>
                  <a:ea typeface="微软雅黑" charset="0"/>
                  <a:cs typeface="微软雅黑" charset="0"/>
                </a:rPr>
                <a:t>函数中会被阻塞</a:t>
              </a:r>
              <a:r>
                <a:rPr sz="1200" dirty="0">
                  <a:solidFill>
                    <a:schemeClr val="bg1"/>
                  </a:solidFill>
                  <a:latin typeface="微软雅黑" charset="0"/>
                  <a:ea typeface="微软雅黑" charset="0"/>
                  <a:cs typeface="微软雅黑" charset="0"/>
                </a:rPr>
                <a:t>。</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63100" y="1622450"/>
              <a:ext cx="134355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实现后台任务</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4.45.33"/>
          <p:cNvPicPr>
            <a:picLocks noChangeAspect="1"/>
          </p:cNvPicPr>
          <p:nvPr/>
        </p:nvPicPr>
        <p:blipFill>
          <a:blip r:embed="rId3"/>
          <a:stretch>
            <a:fillRect/>
          </a:stretch>
        </p:blipFill>
        <p:spPr>
          <a:xfrm>
            <a:off x="4352290" y="1532890"/>
            <a:ext cx="3911600" cy="22987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692149"/>
            <a:ext cx="7415253" cy="1083310"/>
            <a:chOff x="2954604" y="1148557"/>
            <a:chExt cx="7086453" cy="1019495"/>
          </a:xfrm>
        </p:grpSpPr>
        <p:sp>
          <p:nvSpPr>
            <p:cNvPr id="18451" name="矩形 54"/>
            <p:cNvSpPr/>
            <p:nvPr/>
          </p:nvSpPr>
          <p:spPr>
            <a:xfrm>
              <a:off x="3028981" y="1405522"/>
              <a:ext cx="7012076" cy="762530"/>
            </a:xfrm>
            <a:prstGeom prst="rect">
              <a:avLst/>
            </a:prstGeom>
            <a:noFill/>
            <a:ln w="9525">
              <a:noFill/>
            </a:ln>
          </p:spPr>
          <p:txBody>
            <a:bodyPr wrap="square" anchor="t">
              <a:spAutoFit/>
            </a:bodyPr>
            <a:lstStyle/>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该任务的实现思路是_gettoken()函数中对引号进行特判，当读到右引号时结束特判。</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为了向真实的linux的shell靠拢，我加入了转义符的实现，主要难点在于对于循环结束条件的判断比较复杂。代码如下所示，这里的代码保障了不会因为识别到被转义过的双引号而结束（如：\\")。</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148557"/>
              <a:ext cx="134355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实现引号支持</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4" name="图片 3" descr="截屏2023-06-16 下午4.53.04"/>
          <p:cNvPicPr>
            <a:picLocks noChangeAspect="1"/>
          </p:cNvPicPr>
          <p:nvPr/>
        </p:nvPicPr>
        <p:blipFill>
          <a:blip r:embed="rId3"/>
          <a:stretch>
            <a:fillRect/>
          </a:stretch>
        </p:blipFill>
        <p:spPr>
          <a:xfrm>
            <a:off x="4702175" y="1830070"/>
            <a:ext cx="3182620" cy="3175000"/>
          </a:xfrm>
          <a:prstGeom prst="rect">
            <a:avLst/>
          </a:prstGeom>
        </p:spPr>
      </p:pic>
      <p:pic>
        <p:nvPicPr>
          <p:cNvPr id="6" name="图片 5" descr="截屏2023-06-16 下午7.44.01"/>
          <p:cNvPicPr>
            <a:picLocks noChangeAspect="1"/>
          </p:cNvPicPr>
          <p:nvPr/>
        </p:nvPicPr>
        <p:blipFill>
          <a:blip r:embed="rId4"/>
          <a:stretch>
            <a:fillRect/>
          </a:stretch>
        </p:blipFill>
        <p:spPr>
          <a:xfrm>
            <a:off x="1143000" y="1830070"/>
            <a:ext cx="3182620" cy="317500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692149"/>
            <a:ext cx="3285490" cy="4001770"/>
            <a:chOff x="2954604" y="1148557"/>
            <a:chExt cx="3139808" cy="3766036"/>
          </a:xfrm>
        </p:grpSpPr>
        <p:sp>
          <p:nvSpPr>
            <p:cNvPr id="18451" name="矩形 54"/>
            <p:cNvSpPr/>
            <p:nvPr/>
          </p:nvSpPr>
          <p:spPr>
            <a:xfrm>
              <a:off x="3029246" y="1443768"/>
              <a:ext cx="3065166" cy="3470825"/>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lang="zh-CN" sz="1200" dirty="0">
                  <a:solidFill>
                    <a:schemeClr val="bg1"/>
                  </a:solidFill>
                  <a:latin typeface="微软雅黑" charset="0"/>
                  <a:ea typeface="微软雅黑" charset="0"/>
                  <a:cs typeface="微软雅黑" charset="0"/>
                </a:rPr>
                <a:t>前置知识：上下左右四个键的ascii码与我们平时接触到的字符不太一样，这四个键分为了三个值表示，分别是27+91+65/</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66/</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67/</a:t>
              </a:r>
              <a:r>
                <a:rPr lang="en-US" altLang="zh-CN" sz="1200" dirty="0">
                  <a:solidFill>
                    <a:schemeClr val="bg1"/>
                  </a:solidFill>
                  <a:latin typeface="微软雅黑" charset="0"/>
                  <a:ea typeface="微软雅黑" charset="0"/>
                  <a:cs typeface="微软雅黑" charset="0"/>
                </a:rPr>
                <a:t> </a:t>
              </a:r>
              <a:r>
                <a:rPr lang="zh-CN" sz="1200" dirty="0">
                  <a:solidFill>
                    <a:schemeClr val="bg1"/>
                  </a:solidFill>
                  <a:latin typeface="微软雅黑" charset="0"/>
                  <a:ea typeface="微软雅黑" charset="0"/>
                  <a:cs typeface="微软雅黑" charset="0"/>
                </a:rPr>
                <a:t>68（依次对应上下左右）。</a:t>
              </a:r>
              <a:endParaRPr lang="zh-CN" sz="1200" dirty="0">
                <a:solidFill>
                  <a:schemeClr val="bg1"/>
                </a:solidFill>
                <a:latin typeface="微软雅黑" charset="0"/>
                <a:ea typeface="微软雅黑" charset="0"/>
                <a:cs typeface="微软雅黑" charset="0"/>
              </a:endParaRPr>
            </a:p>
            <a:p>
              <a:pPr indent="304800">
                <a:lnSpc>
                  <a:spcPct val="130000"/>
                </a:lnSpc>
                <a:extLst>
                  <a:ext uri="{35155182-B16C-46BC-9424-99874614C6A1}">
                    <wpsdc:indentchars xmlns:wpsdc="http://www.wps.cn/officeDocument/2017/drawingmlCustomData" val="200" checksum="1077528236"/>
                  </a:ext>
                </a:extLst>
              </a:pPr>
              <a:endParaRPr lang="zh-CN"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sz="1200" dirty="0">
                  <a:solidFill>
                    <a:schemeClr val="bg1"/>
                  </a:solidFill>
                  <a:latin typeface="微软雅黑" charset="0"/>
                  <a:ea typeface="微软雅黑" charset="0"/>
                  <a:cs typeface="微软雅黑" charset="0"/>
                </a:rPr>
                <a:t>具体的实现思路是：</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设置一个pointer，专门记录当前光标所在的位置</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每次在pointer处读入字符。</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若是读入字符的位置有字符</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增加字符</a:t>
              </a:r>
              <a:r>
                <a:rPr lang="zh-CN" sz="1200" dirty="0">
                  <a:solidFill>
                    <a:schemeClr val="bg1"/>
                  </a:solidFill>
                  <a:latin typeface="微软雅黑" charset="0"/>
                  <a:ea typeface="宋体" charset="0"/>
                  <a:cs typeface="微软雅黑" charset="0"/>
                </a:rPr>
                <a:t>）</a:t>
              </a:r>
              <a:r>
                <a:rPr sz="1200" dirty="0">
                  <a:solidFill>
                    <a:schemeClr val="bg1"/>
                  </a:solidFill>
                  <a:latin typeface="微软雅黑" charset="0"/>
                  <a:ea typeface="微软雅黑" charset="0"/>
                  <a:cs typeface="微软雅黑" charset="0"/>
                </a:rPr>
                <a:t>就把从pointer到结尾的内容都先暂存起来，再用strcat把这几部分拼接起来。</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同时需要注意光标位置的挪动，输出空格消除控制台的输出，输出退格键将光标位置挪回来。</a:t>
              </a:r>
              <a:endParaRPr sz="1200" dirty="0">
                <a:solidFill>
                  <a:schemeClr val="bg1"/>
                </a:solidFill>
                <a:latin typeface="微软雅黑" charset="0"/>
                <a:ea typeface="微软雅黑" charset="0"/>
                <a:cs typeface="微软雅黑" charset="0"/>
              </a:endParaRPr>
            </a:p>
            <a:p>
              <a:pPr indent="0">
                <a:lnSpc>
                  <a:spcPct val="130000"/>
                </a:lnSpc>
                <a:extLst>
                  <a:ext uri="{35155182-B16C-46BC-9424-99874614C6A1}">
                    <wpsdc:indentchars xmlns:wpsdc="http://www.wps.cn/officeDocument/2017/drawingmlCustomData" val="0" checksum="1589750567"/>
                  </a:ext>
                </a:extLst>
              </a:pPr>
              <a:r>
                <a:rPr lang="en-US" sz="1200" dirty="0">
                  <a:solidFill>
                    <a:schemeClr val="bg1"/>
                  </a:solidFill>
                  <a:latin typeface="微软雅黑" charset="0"/>
                  <a:ea typeface="微软雅黑" charset="0"/>
                  <a:cs typeface="微软雅黑" charset="0"/>
                </a:rPr>
                <a:t>-  </a:t>
              </a:r>
              <a:r>
                <a:rPr sz="1200" dirty="0">
                  <a:solidFill>
                    <a:schemeClr val="bg1"/>
                  </a:solidFill>
                  <a:latin typeface="微软雅黑" charset="0"/>
                  <a:ea typeface="微软雅黑" charset="0"/>
                  <a:cs typeface="微软雅黑" charset="0"/>
                </a:rPr>
                <a:t>删除的情况与之类似。</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148557"/>
              <a:ext cx="2901925"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实现键入命令时任意位置的修改</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22.25"/>
          <p:cNvPicPr>
            <a:picLocks noChangeAspect="1"/>
          </p:cNvPicPr>
          <p:nvPr/>
        </p:nvPicPr>
        <p:blipFill>
          <a:blip r:embed="rId3"/>
          <a:stretch>
            <a:fillRect/>
          </a:stretch>
        </p:blipFill>
        <p:spPr>
          <a:xfrm>
            <a:off x="4416425" y="965200"/>
            <a:ext cx="3823970" cy="352996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824825" y="1102358"/>
            <a:ext cx="3207385" cy="1000125"/>
            <a:chOff x="2954604" y="1534602"/>
            <a:chExt cx="3065166" cy="941210"/>
          </a:xfrm>
        </p:grpSpPr>
        <p:sp>
          <p:nvSpPr>
            <p:cNvPr id="18451" name="矩形 54"/>
            <p:cNvSpPr/>
            <p:nvPr/>
          </p:nvSpPr>
          <p:spPr>
            <a:xfrm>
              <a:off x="2954604" y="1938575"/>
              <a:ext cx="3065166" cy="537237"/>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当打不开文件时在文件名后面加上“.b“重新打开一遍即可。</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4604" y="1534602"/>
              <a:ext cx="2395211"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实现程序名称中 .b 的省略</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2" name="图片 1" descr="截屏2023-06-16 下午5.25.18"/>
          <p:cNvPicPr>
            <a:picLocks noChangeAspect="1"/>
          </p:cNvPicPr>
          <p:nvPr/>
        </p:nvPicPr>
        <p:blipFill>
          <a:blip r:embed="rId3"/>
          <a:stretch>
            <a:fillRect/>
          </a:stretch>
        </p:blipFill>
        <p:spPr>
          <a:xfrm>
            <a:off x="4678045" y="1102360"/>
            <a:ext cx="4154805" cy="3305810"/>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24"/>
          <p:cNvPicPr>
            <a:picLocks noChangeAspect="1"/>
          </p:cNvPicPr>
          <p:nvPr/>
        </p:nvPicPr>
        <p:blipFill>
          <a:blip r:embed="rId1" cstate="print"/>
          <a:stretch>
            <a:fillRect/>
          </a:stretch>
        </p:blipFill>
        <p:spPr>
          <a:xfrm>
            <a:off x="311150" y="277813"/>
            <a:ext cx="331788" cy="414337"/>
          </a:xfrm>
          <a:prstGeom prst="rect">
            <a:avLst/>
          </a:prstGeom>
          <a:noFill/>
          <a:ln w="9525">
            <a:noFill/>
          </a:ln>
        </p:spPr>
      </p:pic>
      <p:sp>
        <p:nvSpPr>
          <p:cNvPr id="26" name="文本框 25"/>
          <p:cNvSpPr txBox="1"/>
          <p:nvPr/>
        </p:nvSpPr>
        <p:spPr>
          <a:xfrm>
            <a:off x="411163" y="358775"/>
            <a:ext cx="1760538" cy="33718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rPr>
              <a:t>必做部分</a:t>
            </a:r>
            <a:endParaRPr kumimoji="0" lang="zh-CN" altLang="en-US" sz="1600" kern="1200" cap="none" spc="0" normalizeH="0" baseline="0" noProof="0" dirty="0">
              <a:solidFill>
                <a:schemeClr val="bg1">
                  <a:lumMod val="95000"/>
                </a:schemeClr>
              </a:solidFill>
              <a:latin typeface="微软雅黑" pitchFamily="34" charset="-122"/>
              <a:ea typeface="微软雅黑" pitchFamily="34" charset="-122"/>
              <a:cs typeface="+mn-cs"/>
            </a:endParaRPr>
          </a:p>
        </p:txBody>
      </p:sp>
      <p:grpSp>
        <p:nvGrpSpPr>
          <p:cNvPr id="54" name="组合 53"/>
          <p:cNvGrpSpPr/>
          <p:nvPr/>
        </p:nvGrpSpPr>
        <p:grpSpPr>
          <a:xfrm>
            <a:off x="781645" y="944878"/>
            <a:ext cx="3207385" cy="1147444"/>
            <a:chOff x="2913339" y="1386399"/>
            <a:chExt cx="3065166" cy="1079851"/>
          </a:xfrm>
        </p:grpSpPr>
        <p:sp>
          <p:nvSpPr>
            <p:cNvPr id="18451" name="矩形 54"/>
            <p:cNvSpPr/>
            <p:nvPr/>
          </p:nvSpPr>
          <p:spPr>
            <a:xfrm>
              <a:off x="2913339" y="1703721"/>
              <a:ext cx="3065166" cy="762529"/>
            </a:xfrm>
            <a:prstGeom prst="rect">
              <a:avLst/>
            </a:prstGeom>
            <a:noFill/>
            <a:ln w="9525">
              <a:noFill/>
            </a:ln>
          </p:spPr>
          <p:txBody>
            <a:bodyPr wrap="square" anchor="t">
              <a:spAutoFit/>
            </a:bodyPr>
            <a:lstStyle/>
            <a:p>
              <a:pPr indent="304800">
                <a:lnSpc>
                  <a:spcPct val="130000"/>
                </a:lnSpc>
                <a:extLst>
                  <a:ext uri="{35155182-B16C-46BC-9424-99874614C6A1}">
                    <wpsdc:indentchars xmlns:wpsdc="http://www.wps.cn/officeDocument/2017/drawingmlCustomData" val="200" checksum="1077528236"/>
                  </a:ext>
                </a:extLst>
              </a:pPr>
              <a:r>
                <a:rPr sz="1200" dirty="0">
                  <a:solidFill>
                    <a:schemeClr val="bg1"/>
                  </a:solidFill>
                  <a:latin typeface="微软雅黑" charset="0"/>
                  <a:ea typeface="微软雅黑" charset="0"/>
                  <a:cs typeface="微软雅黑" charset="0"/>
                </a:rPr>
                <a:t>参考ls</a:t>
              </a:r>
              <a:r>
                <a:rPr lang="zh-CN" sz="1200" dirty="0">
                  <a:solidFill>
                    <a:schemeClr val="bg1"/>
                  </a:solidFill>
                  <a:latin typeface="微软雅黑" charset="0"/>
                  <a:ea typeface="微软雅黑" charset="0"/>
                  <a:cs typeface="微软雅黑" charset="0"/>
                </a:rPr>
                <a:t>的实现</a:t>
              </a:r>
              <a:r>
                <a:rPr sz="1200" dirty="0">
                  <a:solidFill>
                    <a:schemeClr val="bg1"/>
                  </a:solidFill>
                  <a:latin typeface="微软雅黑" charset="0"/>
                  <a:ea typeface="微软雅黑" charset="0"/>
                  <a:cs typeface="微软雅黑" charset="0"/>
                </a:rPr>
                <a:t>，循环读目录里的文件，如果这个文件也是个目录，就递归读取，并记录递归的层数以形式化输出。</a:t>
              </a:r>
              <a:endParaRPr sz="1200" dirty="0">
                <a:solidFill>
                  <a:schemeClr val="bg1"/>
                </a:solidFill>
                <a:latin typeface="微软雅黑" charset="0"/>
                <a:ea typeface="微软雅黑" charset="0"/>
                <a:cs typeface="微软雅黑" charset="0"/>
              </a:endParaRPr>
            </a:p>
          </p:txBody>
        </p:sp>
        <p:sp>
          <p:nvSpPr>
            <p:cNvPr id="18452" name="矩形 55"/>
            <p:cNvSpPr/>
            <p:nvPr/>
          </p:nvSpPr>
          <p:spPr>
            <a:xfrm>
              <a:off x="2950356" y="1386399"/>
              <a:ext cx="1291363" cy="317322"/>
            </a:xfrm>
            <a:prstGeom prst="rect">
              <a:avLst/>
            </a:prstGeom>
            <a:noFill/>
            <a:ln w="9525">
              <a:noFill/>
            </a:ln>
          </p:spPr>
          <p:txBody>
            <a:bodyPr wrap="none" anchor="t">
              <a:spAutoFit/>
            </a:bodyPr>
            <a:lstStyle/>
            <a:p>
              <a:pPr algn="l"/>
              <a:r>
                <a:rPr lang="zh-CN" altLang="en-US" sz="1600" b="1" dirty="0">
                  <a:solidFill>
                    <a:schemeClr val="bg1"/>
                  </a:solidFill>
                  <a:latin typeface="微软雅黑" pitchFamily="34" charset="-122"/>
                  <a:ea typeface="微软雅黑" pitchFamily="34" charset="-122"/>
                </a:rPr>
                <a:t>实现</a:t>
              </a:r>
              <a:r>
                <a:rPr lang="en-US" altLang="zh-CN" sz="1600" b="1" dirty="0">
                  <a:solidFill>
                    <a:schemeClr val="bg1"/>
                  </a:solidFill>
                  <a:latin typeface="微软雅黑" pitchFamily="34" charset="-122"/>
                  <a:ea typeface="微软雅黑" pitchFamily="34" charset="-122"/>
                </a:rPr>
                <a:t>tree</a:t>
              </a:r>
              <a:r>
                <a:rPr lang="zh-CN" altLang="en-US" sz="1600" b="1" dirty="0">
                  <a:solidFill>
                    <a:schemeClr val="bg1"/>
                  </a:solidFill>
                  <a:latin typeface="微软雅黑" pitchFamily="34" charset="-122"/>
                  <a:ea typeface="微软雅黑" pitchFamily="34" charset="-122"/>
                </a:rPr>
                <a:t>命令</a:t>
              </a:r>
              <a:endParaRPr lang="zh-CN" altLang="en-US" sz="1600" b="1" dirty="0">
                <a:solidFill>
                  <a:schemeClr val="bg1"/>
                </a:solidFill>
                <a:latin typeface="微软雅黑" pitchFamily="34" charset="-122"/>
                <a:ea typeface="微软雅黑" pitchFamily="34"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212" y="51218"/>
            <a:ext cx="1617521" cy="307557"/>
          </a:xfrm>
          <a:prstGeom prst="rect">
            <a:avLst/>
          </a:prstGeom>
        </p:spPr>
      </p:pic>
      <p:pic>
        <p:nvPicPr>
          <p:cNvPr id="3" name="图片 2" descr="截屏2023-06-16 下午5.27.05"/>
          <p:cNvPicPr>
            <a:picLocks noChangeAspect="1"/>
          </p:cNvPicPr>
          <p:nvPr/>
        </p:nvPicPr>
        <p:blipFill>
          <a:blip r:embed="rId3"/>
          <a:stretch>
            <a:fillRect/>
          </a:stretch>
        </p:blipFill>
        <p:spPr>
          <a:xfrm>
            <a:off x="4379595" y="604520"/>
            <a:ext cx="4300220" cy="4265930"/>
          </a:xfrm>
          <a:prstGeom prst="rect">
            <a:avLst/>
          </a:prstGeom>
        </p:spPr>
      </p:pic>
      <p:pic>
        <p:nvPicPr>
          <p:cNvPr id="4" name="图片 3" descr="截屏2023-06-16 下午5.48.36"/>
          <p:cNvPicPr>
            <a:picLocks noChangeAspect="1"/>
          </p:cNvPicPr>
          <p:nvPr/>
        </p:nvPicPr>
        <p:blipFill>
          <a:blip r:embed="rId4"/>
          <a:stretch>
            <a:fillRect/>
          </a:stretch>
        </p:blipFill>
        <p:spPr>
          <a:xfrm>
            <a:off x="716280" y="2214880"/>
            <a:ext cx="3338830" cy="2564765"/>
          </a:xfrm>
          <a:prstGeom prst="rect">
            <a:avLst/>
          </a:prstGeom>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3267</Words>
  <Application>WPS 演示</Application>
  <PresentationFormat>全屏显示(16:9)</PresentationFormat>
  <Paragraphs>260</Paragraphs>
  <Slides>35</Slides>
  <Notes>27</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35</vt:i4>
      </vt:variant>
    </vt:vector>
  </HeadingPairs>
  <TitlesOfParts>
    <vt:vector size="59" baseType="lpstr">
      <vt:lpstr>Arial</vt:lpstr>
      <vt:lpstr>宋体</vt:lpstr>
      <vt:lpstr>Wingdings</vt:lpstr>
      <vt:lpstr>方正正黑简体</vt:lpstr>
      <vt:lpstr>汉仪中黑KW</vt:lpstr>
      <vt:lpstr>微软雅黑</vt:lpstr>
      <vt:lpstr>Calibri</vt:lpstr>
      <vt:lpstr>方正正纤黑简体</vt:lpstr>
      <vt:lpstr>Segoe UI Semilight</vt:lpstr>
      <vt:lpstr>FontAwesome</vt:lpstr>
      <vt:lpstr>Thonburi</vt:lpstr>
      <vt:lpstr>TeXGyreAdventor</vt:lpstr>
      <vt:lpstr>苹方-简</vt:lpstr>
      <vt:lpstr>黑体</vt:lpstr>
      <vt:lpstr>宋体</vt:lpstr>
      <vt:lpstr>汉仪书宋二KW</vt:lpstr>
      <vt:lpstr>Arial Unicode MS</vt:lpstr>
      <vt:lpstr>FontAwesome</vt:lpstr>
      <vt:lpstr>微软雅黑</vt:lpstr>
      <vt:lpstr>方正正纤黑简体</vt:lpstr>
      <vt:lpstr>方正正黑简体</vt:lpstr>
      <vt:lpstr>华文宋体</vt:lpstr>
      <vt:lpstr>Times New Roman Regular</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dc:description>1</dc:description>
  <dc:subject>1</dc:subject>
  <cp:lastModifiedBy>20220907161925</cp:lastModifiedBy>
  <cp:revision>9</cp:revision>
  <dcterms:created xsi:type="dcterms:W3CDTF">2023-06-16T11:45:23Z</dcterms:created>
  <dcterms:modified xsi:type="dcterms:W3CDTF">2023-06-16T11:45:23Z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E1C35872A9DA964390398C64811B80DA</vt:lpwstr>
  </property>
</Properties>
</file>