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79320" y="1229760"/>
            <a:ext cx="4184280" cy="3338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lang="en-US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C58A14D-B8D6-4446-8466-8F024613DB7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 rot="10800000">
            <a:off x="8155080" y="3904200"/>
            <a:ext cx="98892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59FD70E-F417-437B-9E5D-C313082D240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</a:rPr>
              <a:t>Simultaneous Localization and Mapping (SLAM) : The Algorithm 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17960" y="3954960"/>
            <a:ext cx="8520120" cy="79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100">
                <a:solidFill>
                  <a:srgbClr val="ffffff"/>
                </a:solidFill>
                <a:latin typeface="Roboto"/>
                <a:ea typeface="Roboto"/>
              </a:rPr>
              <a:t>By: Shiva Karthik Reddy Koyya </a:t>
            </a:r>
            <a:endParaRPr/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11448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Problem with particle filters 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11760" y="573120"/>
            <a:ext cx="8520120" cy="4385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434343"/>
                </a:solidFill>
                <a:latin typeface="Roboto"/>
                <a:ea typeface="Roboto"/>
              </a:rPr>
              <a:t>The number of particles needed to represent the posterior grows exponentially with the dimension of the state space!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Exploit the dependency between the dimensions of the state space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map depends on the poses of the robot. And once the poses is known building the map with known sensor is not a complex task.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 (x 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, l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1:m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|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, u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0:t-1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 = p(x 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|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, u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0:t-1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 . p(l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1:m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| x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 1:t,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 flipH="1" rot="10800000">
            <a:off x="1557720" y="3386520"/>
            <a:ext cx="11520" cy="554400"/>
          </a:xfrm>
          <a:prstGeom prst="straightConnector1">
            <a:avLst/>
          </a:prstGeom>
          <a:noFill/>
          <a:ln w="9360">
            <a:solidFill>
              <a:srgbClr val="434343"/>
            </a:solidFill>
            <a:round/>
            <a:tailEnd len="lg" type="triangle" w="lg"/>
          </a:ln>
        </p:spPr>
      </p:sp>
      <p:sp>
        <p:nvSpPr>
          <p:cNvPr id="109" name="CustomShape 4"/>
          <p:cNvSpPr/>
          <p:nvPr/>
        </p:nvSpPr>
        <p:spPr>
          <a:xfrm flipH="1" rot="10800000">
            <a:off x="3751200" y="3444480"/>
            <a:ext cx="11520" cy="554400"/>
          </a:xfrm>
          <a:prstGeom prst="straightConnector1">
            <a:avLst/>
          </a:prstGeom>
          <a:noFill/>
          <a:ln w="9360">
            <a:solidFill>
              <a:srgbClr val="434343"/>
            </a:solidFill>
            <a:round/>
            <a:tailEnd len="lg" type="triangle" w="lg"/>
          </a:ln>
        </p:spPr>
      </p:sp>
      <p:sp>
        <p:nvSpPr>
          <p:cNvPr id="110" name="CustomShape 5"/>
          <p:cNvSpPr/>
          <p:nvPr/>
        </p:nvSpPr>
        <p:spPr>
          <a:xfrm flipH="1" rot="10800000">
            <a:off x="5543640" y="3444480"/>
            <a:ext cx="11520" cy="554400"/>
          </a:xfrm>
          <a:prstGeom prst="straightConnector1">
            <a:avLst/>
          </a:prstGeom>
          <a:noFill/>
          <a:ln w="9360">
            <a:solidFill>
              <a:srgbClr val="434343"/>
            </a:solidFill>
            <a:round/>
            <a:tailEnd len="lg" type="triangle" w="lg"/>
          </a:ln>
        </p:spPr>
      </p:sp>
      <p:sp>
        <p:nvSpPr>
          <p:cNvPr id="111" name="CustomShape 6"/>
          <p:cNvSpPr/>
          <p:nvPr/>
        </p:nvSpPr>
        <p:spPr>
          <a:xfrm>
            <a:off x="637200" y="3999600"/>
            <a:ext cx="8010720" cy="79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SLAM posterior                       Robot Path Posterior              Landmark Positions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</a:rPr>
              <a:t>Knowledge of the robot’s true path renders landmark position conditionally independent.</a:t>
            </a:r>
            <a:endParaRPr/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Rao Blackwellization - FastSLAM</a:t>
            </a: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
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 (x 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, l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1:m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|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, u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0:t-1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 = p(x 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|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, u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0:t-1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 .𝚷</a:t>
            </a:r>
            <a:r>
              <a:rPr lang="en-US" baseline="30000">
                <a:solidFill>
                  <a:srgbClr val="434343"/>
                </a:solidFill>
                <a:latin typeface="Roboto"/>
                <a:ea typeface="Roboto"/>
              </a:rPr>
              <a:t>M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i=1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p(l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i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| x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 1:t,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z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1:t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This factorization is called Rao- Blackwellization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FastSLAM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Each particle is represented by a 2x2 Extended kalman filter (EKF)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Each particle therefore has to maintain M EKFs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There are two variants of the FastSLAM : FastSLAM 1 and FastSLAM 2</a:t>
            </a:r>
            <a:endParaRPr/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Particle filter SLAM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Can be scaled up to 1000’s of landmarks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Using techniques like scan matching the number of particles can be reduced.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Model nonlinear models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Computational complexity of O(Nlog M) N : number of particles and M: number of Landmarks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If stored properly the complexity can be reduced to O(NM)</a:t>
            </a:r>
            <a:endParaRPr/>
          </a:p>
        </p:txBody>
      </p:sp>
    </p:spTree>
  </p:cSld>
  <p:transition spd="slow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24444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Graph Based SLAM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58920" y="908640"/>
            <a:ext cx="8520120" cy="4234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Every Node of the Graph corresponds to a pose of the robot during mapping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Every edge between two nodes correspond to the spatial constraint between them.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Goal Find a configuration of the nodes that minimises the error introduced by the constraints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Equation ……………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Front end and a back end operate in a cyclic fashion. </a:t>
            </a:r>
            <a:endParaRPr/>
          </a:p>
        </p:txBody>
      </p:sp>
      <p:pic>
        <p:nvPicPr>
          <p:cNvPr id="118" name="Shape 16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3960" y="3876120"/>
            <a:ext cx="4562280" cy="1190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56400" y="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Representation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222840" y="491760"/>
            <a:ext cx="8609040" cy="47836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Grid Maps or scan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a3990"/>
                </a:solidFill>
                <a:latin typeface="Verdana"/>
                <a:ea typeface="Verdana"/>
              </a:rPr>
              <a:t>[Lu &amp; Milios, 97; Gutmann, 98: Thrun 98; Burgard, 99; Konolige &amp; Gutmann, 00; Thrun, 00; Arras, 99; Haehnel, 01;…]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Landmark Based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434343"/>
                </a:solidFill>
                <a:latin typeface="Roboto"/>
                <a:ea typeface="Roboto"/>
              </a:rPr>
              <a:t>[Leonard et al., 98; Castelanos et al., 99: Dissanayake et al., 2001; Montemerlo et al., 2002;</a:t>
            </a:r>
            <a:endParaRPr/>
          </a:p>
        </p:txBody>
      </p:sp>
      <p:pic>
        <p:nvPicPr>
          <p:cNvPr id="121" name="Shape 1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1800" y="1012680"/>
            <a:ext cx="1390320" cy="1390320"/>
          </a:xfrm>
          <a:prstGeom prst="rect">
            <a:avLst/>
          </a:prstGeom>
          <a:ln>
            <a:noFill/>
          </a:ln>
        </p:spPr>
      </p:pic>
      <p:pic>
        <p:nvPicPr>
          <p:cNvPr id="122" name="Shape 17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64440" y="1012680"/>
            <a:ext cx="2190240" cy="1447560"/>
          </a:xfrm>
          <a:prstGeom prst="rect">
            <a:avLst/>
          </a:prstGeom>
          <a:ln>
            <a:noFill/>
          </a:ln>
        </p:spPr>
      </p:pic>
      <p:pic>
        <p:nvPicPr>
          <p:cNvPr id="123" name="Shape 17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79360" y="876240"/>
            <a:ext cx="1647360" cy="1719720"/>
          </a:xfrm>
          <a:prstGeom prst="rect">
            <a:avLst/>
          </a:prstGeom>
          <a:ln>
            <a:noFill/>
          </a:ln>
        </p:spPr>
      </p:pic>
      <p:pic>
        <p:nvPicPr>
          <p:cNvPr id="124" name="Shape 17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6400" y="3254400"/>
            <a:ext cx="2818800" cy="1119960"/>
          </a:xfrm>
          <a:prstGeom prst="rect">
            <a:avLst/>
          </a:prstGeom>
          <a:ln>
            <a:noFill/>
          </a:ln>
        </p:spPr>
      </p:pic>
      <p:pic>
        <p:nvPicPr>
          <p:cNvPr id="125" name="Shape 17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24720" y="3170880"/>
            <a:ext cx="1695240" cy="14475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Feature based SLAM Algorithm 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11760" y="1176480"/>
            <a:ext cx="5908680" cy="33919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A robot is exploring an unknown Static or dynamic environment.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Given :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robot’s Control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Observations of nearby features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Estimate 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Map of Features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Path of the robot</a:t>
            </a:r>
            <a:endParaRPr/>
          </a:p>
        </p:txBody>
      </p:sp>
      <p:pic>
        <p:nvPicPr>
          <p:cNvPr id="128" name="Shape 1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53120" y="0"/>
            <a:ext cx="2990520" cy="29998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67320"/>
            <a:ext cx="914364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Image processing aspect of the Visual SLAM problem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11760" y="798480"/>
            <a:ext cx="8520120" cy="3908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Using efficient and better algorithm for image processing will make the SLAM algorithm computationally fast and also build rich 2D or 3D maps 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image processing aspect of the SLAM problem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After the initial movement of the robot we make an observation 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Essentially extract features from the RGB image and associate those features with the corresponding depth image.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Send those measurements as landmark position for the SLAM algorithm 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Let the robot move again and take new observation do Scan matching/ registration from the previous landmark position and make an association and do image stitching and build a map.</a:t>
            </a:r>
            <a:endParaRPr/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4640" y="14292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Major steps  and Image processing 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11760" y="715680"/>
            <a:ext cx="8520120" cy="4034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S = (x,y,ɸ)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ϴ = { ϴ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ϴ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2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……. ϴ </a:t>
            </a:r>
            <a:r>
              <a:rPr lang="en-US" baseline="-25000">
                <a:solidFill>
                  <a:srgbClr val="434343"/>
                </a:solidFill>
                <a:latin typeface="Roboto"/>
                <a:ea typeface="Roboto"/>
              </a:rPr>
              <a:t>N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}      ϴ = (μ,𝚺,d) μ: 3D landmarks position ; 𝚺: landmark error covariance ; d: the landmark descriptor 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Feature Extraction Algorithms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SIFT/ SURF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ORB (Oriented FAST rotated Brief)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Advantages of ORB over Sift and Surf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Compact Descriptors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Fast association due to binary nature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114480"/>
            <a:ext cx="90727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My approach and problem I tried to Address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39120" y="992160"/>
            <a:ext cx="4506480" cy="3537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Char char="➢"/>
            </a:pPr>
            <a:r>
              <a:rPr b="1" i="1" lang="en-US" u="sng">
                <a:solidFill>
                  <a:srgbClr val="434343"/>
                </a:solidFill>
                <a:latin typeface="Roboto"/>
                <a:ea typeface="Roboto"/>
              </a:rPr>
              <a:t>Computational complexity </a:t>
            </a:r>
            <a:endParaRPr/>
          </a:p>
          <a:p>
            <a:pPr>
              <a:lnSpc>
                <a:spcPct val="100000"/>
              </a:lnSpc>
              <a:buFont typeface="Roboto"/>
              <a:buChar char="➢"/>
            </a:pPr>
            <a:r>
              <a:rPr b="1" i="1" lang="en-US" u="sng">
                <a:solidFill>
                  <a:srgbClr val="434343"/>
                </a:solidFill>
                <a:latin typeface="Roboto"/>
                <a:ea typeface="Roboto"/>
              </a:rPr>
              <a:t>Data association</a:t>
            </a:r>
            <a:endParaRPr/>
          </a:p>
          <a:p>
            <a:pPr>
              <a:lnSpc>
                <a:spcPct val="100000"/>
              </a:lnSpc>
              <a:buFont typeface="Roboto"/>
              <a:buChar char="➢"/>
            </a:pPr>
            <a:r>
              <a:rPr b="1" i="1" lang="en-US" u="sng">
                <a:solidFill>
                  <a:srgbClr val="434343"/>
                </a:solidFill>
                <a:latin typeface="Roboto"/>
                <a:ea typeface="Roboto"/>
              </a:rPr>
              <a:t>Building   perceptually rich maps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RBPF 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Utilizing ROS framework to take care of my transforms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ORB features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Not a rich visual map but Fast system</a:t>
            </a:r>
            <a:endParaRPr/>
          </a:p>
        </p:txBody>
      </p:sp>
      <p:pic>
        <p:nvPicPr>
          <p:cNvPr id="135" name="Shape 20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32120" y="687240"/>
            <a:ext cx="2400120" cy="191412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5398920" y="2674440"/>
            <a:ext cx="3433320" cy="226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Two options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Pick the most probable match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Pick a random association weighted by the observation likelihoods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If the probability is too low generate a new landmark</a:t>
            </a:r>
            <a:endParaRPr/>
          </a:p>
        </p:txBody>
      </p:sp>
    </p:spTree>
  </p:cSld>
  <p:transition spd="slow"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0320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Results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38320" y="11001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 was able to localize the robot with certain accuracy.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image processing worked fine and the data association problem was successful addressed .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backend RBPF needs to be improved.</a:t>
            </a:r>
            <a:endParaRPr/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48760" y="5760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Contents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48760" y="911520"/>
            <a:ext cx="8893440" cy="442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The proposal of the project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Standard approaches taken in the past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Different representation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Image processing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My Approach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endParaRPr/>
          </a:p>
        </p:txBody>
      </p:sp>
    </p:spTree>
  </p:cSld>
  <p:transition spd="slow"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0" name="Shape 2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0" y="-63000"/>
            <a:ext cx="9143640" cy="5140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143" name="Shape 22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6440" y="142560"/>
            <a:ext cx="9143640" cy="5140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Future Work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Work with parallel threads to make the process faster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Tackle the dynamic environment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Improve accuracy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Let the robot take decisions Machine learning</a:t>
            </a:r>
            <a:endParaRPr/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Proposal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11760" y="108972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Work on  building a SLAM algorithm which is computationally effective , and robust.The algorithm was intended to be worked upon in a fashion to address the   problem of data association and creating good visual maps. </a:t>
            </a:r>
            <a:endParaRPr/>
          </a:p>
        </p:txBody>
      </p:sp>
      <p:pic>
        <p:nvPicPr>
          <p:cNvPr id="91" name="Shape 1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6480" y="2423160"/>
            <a:ext cx="3628800" cy="2720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1364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3 Basic Paradigms used in the Literature 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11760" y="112104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Kalman Filter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Extended Kalman Filter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Unscented Kalman Filter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Information filter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Extended Information filter </a:t>
            </a:r>
            <a:endParaRPr/>
          </a:p>
          <a:p>
            <a:pPr>
              <a:lnSpc>
                <a:spcPct val="100000"/>
              </a:lnSpc>
              <a:buFont typeface="Roboto"/>
              <a:buAutoNum type="alphaLcPeriod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Sparse Information filter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2.   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Particle filters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3.    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Graph Based SLAM</a:t>
            </a:r>
            <a:endParaRPr/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885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Kalman Filter  </a:t>
            </a:r>
            <a:endParaRPr/>
          </a:p>
        </p:txBody>
      </p:sp>
      <p:pic>
        <p:nvPicPr>
          <p:cNvPr id="95" name="Shape 1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800" y="661320"/>
            <a:ext cx="8419680" cy="2243880"/>
          </a:xfrm>
          <a:prstGeom prst="rect">
            <a:avLst/>
          </a:prstGeom>
          <a:ln>
            <a:noFill/>
          </a:ln>
        </p:spPr>
      </p:pic>
      <p:pic>
        <p:nvPicPr>
          <p:cNvPr id="96" name="Shape 1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00" y="2905560"/>
            <a:ext cx="3962160" cy="2058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1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5000" y="118080"/>
            <a:ext cx="5993280" cy="225324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235800" y="2359800"/>
            <a:ext cx="8601120" cy="2347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Map with N landmarks : (3+2N dimensional Gaussian)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Can handle with hundreds of dimensions 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The complexity of Extended Kalman Filter is quadratic with number of landmarks.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Other Kalman Filters</a:t>
            </a: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
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838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Unscented Kalman filter : Use weighted sigma points to linearize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Information filter : Another representation of Gaussians . Using an information matrix Ω and an information vector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६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Where the information matrix is Ω=Σ</a:t>
            </a:r>
            <a:r>
              <a:rPr lang="en-US" baseline="30000">
                <a:solidFill>
                  <a:srgbClr val="434343"/>
                </a:solidFill>
                <a:latin typeface="Roboto"/>
                <a:ea typeface="Roboto"/>
              </a:rPr>
              <a:t>-1 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and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६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=Σ</a:t>
            </a:r>
            <a:r>
              <a:rPr lang="en-US" baseline="30000">
                <a:solidFill>
                  <a:srgbClr val="434343"/>
                </a:solidFill>
                <a:latin typeface="Roboto"/>
                <a:ea typeface="Roboto"/>
              </a:rPr>
              <a:t>-1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𝝻 the use of information filter comes into picture because it makes the update step less computationally expensive but makes prediction more expensive.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The Sparse Information filter makes approximation with the covariance matrix and utilizes the sparsity of the  matrix . </a:t>
            </a:r>
            <a:endParaRPr/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Summary of Kalman Filters </a:t>
            </a: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
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Parameterized form use Gaussian distribution.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For linear or moderately nonlinear functions.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Unimodal Distribution.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Complexity increases quadratically with number of landmarks observed. O(n</a:t>
            </a:r>
            <a:r>
              <a:rPr b="1" lang="en-US" baseline="30000">
                <a:solidFill>
                  <a:srgbClr val="434343"/>
                </a:solidFill>
                <a:latin typeface="Roboto"/>
                <a:ea typeface="Roboto"/>
              </a:rPr>
              <a:t>2</a:t>
            </a:r>
            <a:r>
              <a:rPr b="1" lang="en-US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Scales well  only  for a few 100  landmarks.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Most robust result EKF and least computationally expensive is SEIF.</a:t>
            </a:r>
            <a:endParaRPr/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13824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</a:rPr>
              <a:t>Particle Filters 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15080" y="71100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Represent belief by Random Samples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Estimation of non-gaussian, nonlinear processes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Monte Carlo filter , survival of the fittest, particle filter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Importance sampling filter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</a:rPr>
              <a:t>Basic Idea </a:t>
            </a:r>
            <a:endParaRPr/>
          </a:p>
        </p:txBody>
      </p:sp>
      <p:pic>
        <p:nvPicPr>
          <p:cNvPr id="105" name="Shape 13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5080" y="2054880"/>
            <a:ext cx="8022600" cy="2622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