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3" r:id="rId3"/>
    <p:sldId id="272" r:id="rId4"/>
    <p:sldId id="265" r:id="rId5"/>
    <p:sldId id="354" r:id="rId6"/>
    <p:sldId id="352" r:id="rId7"/>
    <p:sldId id="266" r:id="rId8"/>
    <p:sldId id="350" r:id="rId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74"/>
  </p:normalViewPr>
  <p:slideViewPr>
    <p:cSldViewPr>
      <p:cViewPr varScale="1">
        <p:scale>
          <a:sx n="124" d="100"/>
          <a:sy n="124" d="100"/>
        </p:scale>
        <p:origin x="16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1EDA6E18-F470-CF47-B2D8-221D97E18EE5}" type="datetime1">
              <a:rPr lang="en-US" altLang="x-none"/>
              <a:pPr>
                <a:defRPr/>
              </a:pPr>
              <a:t>11/27/17</a:t>
            </a:fld>
            <a:endParaRPr lang="en-US" altLang="x-none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C1D20480-90D8-734C-940C-AE9B16E48F1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BAF88927-54DA-314A-858C-630C13312319}" type="datetime1">
              <a:rPr lang="en-US" altLang="x-none"/>
              <a:pPr>
                <a:defRPr/>
              </a:pPr>
              <a:t>11/27/17</a:t>
            </a:fld>
            <a:endParaRPr lang="en-US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AED7907B-35A3-6548-84C4-8CE50ECCDE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9CF37C63-FBA6-4D42-B0AD-F8CE107144AF}" type="datetime1">
              <a:rPr lang="en-US" altLang="x-none"/>
              <a:pPr>
                <a:spcBef>
                  <a:spcPct val="0"/>
                </a:spcBef>
              </a:pPr>
              <a:t>11/27/17</a:t>
            </a:fld>
            <a:endParaRPr lang="en-US" altLang="x-none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4F1292ED-4FD4-314B-A0BE-7275E5989E31}" type="slidenum">
              <a:rPr lang="en-US" altLang="x-none"/>
              <a:pPr>
                <a:spcBef>
                  <a:spcPct val="0"/>
                </a:spcBef>
              </a:pPr>
              <a:t>1</a:t>
            </a:fld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FA6EE-E683-5F4C-92E4-0EDDE514C8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76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858A-5C68-494D-A8DF-95700E7CB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15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FFBEF-1206-6A43-81BB-2856AE18E7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88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EBE8-49F5-CD46-9F4E-84F9992336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5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1473-444E-4944-95DB-D4C5804598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638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74EAF-293A-2547-ABEE-F14566021E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68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7EAD-57F4-9843-949D-8F1A8F005F3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58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8E8F1-9A3B-1549-8A0F-7CF75E92FC0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F52B7-9887-B842-A948-6C716BB4A92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3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28AA2-BB2D-3449-A541-6736D6D128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025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CDE9-2777-6B4C-AC22-66549A13B45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58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8AF493C-E81B-9D42-958B-10AC10FFE0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C2BEF70-21AB-7245-93A8-9CCDE597DCA2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x-none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Expected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CS231</a:t>
            </a:r>
          </a:p>
          <a:p>
            <a:pPr eaLnBrk="1" hangingPunct="1"/>
            <a:r>
              <a:rPr lang="en-US" altLang="x-none"/>
              <a:t>Dianna Xu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Axioms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dirty="0" smtClean="0"/>
                  <a:t> be an event in a 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. The probability of the complement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dirty="0" smtClean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=1−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probability of the union of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EBE8-49F5-CD46-9F4E-84F999233669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39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936371C-FD2C-E64A-8AF9-0452DE064E90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x-none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If you choose a number between 1 and 100, what is the probability that it is divisible by 2 or 5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Let </a:t>
            </a:r>
            <a:r>
              <a:rPr lang="en-US" altLang="x-none" i="1"/>
              <a:t>n</a:t>
            </a:r>
            <a:r>
              <a:rPr lang="en-US" altLang="x-none"/>
              <a:t> be the number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i="1"/>
              <a:t>p</a:t>
            </a:r>
            <a:r>
              <a:rPr lang="en-US" altLang="x-none"/>
              <a:t>(2|</a:t>
            </a:r>
            <a:r>
              <a:rPr lang="en-US" altLang="x-none" i="1"/>
              <a:t>n</a:t>
            </a:r>
            <a:r>
              <a:rPr lang="en-US" altLang="x-none"/>
              <a:t>) = 50/100 (all the even numbers)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i="1"/>
              <a:t>p</a:t>
            </a:r>
            <a:r>
              <a:rPr lang="en-US" altLang="x-none"/>
              <a:t>(5|</a:t>
            </a:r>
            <a:r>
              <a:rPr lang="en-US" altLang="x-none" i="1"/>
              <a:t>n</a:t>
            </a:r>
            <a:r>
              <a:rPr lang="en-US" altLang="x-none"/>
              <a:t>) = 20/100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i="1"/>
              <a:t>p</a:t>
            </a:r>
            <a:r>
              <a:rPr lang="en-US" altLang="x-none"/>
              <a:t>(2|</a:t>
            </a:r>
            <a:r>
              <a:rPr lang="en-US" altLang="x-none" i="1"/>
              <a:t>n</a:t>
            </a:r>
            <a:r>
              <a:rPr lang="en-US" altLang="x-none"/>
              <a:t>) and </a:t>
            </a:r>
            <a:r>
              <a:rPr lang="en-US" altLang="x-none" i="1"/>
              <a:t>p</a:t>
            </a:r>
            <a:r>
              <a:rPr lang="en-US" altLang="x-none"/>
              <a:t>(5|</a:t>
            </a:r>
            <a:r>
              <a:rPr lang="en-US" altLang="x-none" i="1"/>
              <a:t>n</a:t>
            </a:r>
            <a:r>
              <a:rPr lang="en-US" altLang="x-none"/>
              <a:t>) = </a:t>
            </a:r>
            <a:r>
              <a:rPr lang="en-US" altLang="x-none" i="1"/>
              <a:t>p</a:t>
            </a:r>
            <a:r>
              <a:rPr lang="en-US" altLang="x-none"/>
              <a:t>(10|</a:t>
            </a:r>
            <a:r>
              <a:rPr lang="en-US" altLang="x-none" i="1"/>
              <a:t>n</a:t>
            </a:r>
            <a:r>
              <a:rPr lang="en-US" altLang="x-none"/>
              <a:t>) = 10/100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i="1"/>
              <a:t>p</a:t>
            </a:r>
            <a:r>
              <a:rPr lang="en-US" altLang="x-none"/>
              <a:t>(2|</a:t>
            </a:r>
            <a:r>
              <a:rPr lang="en-US" altLang="x-none" i="1"/>
              <a:t>n</a:t>
            </a:r>
            <a:r>
              <a:rPr lang="en-US" altLang="x-none"/>
              <a:t>) or </a:t>
            </a:r>
            <a:r>
              <a:rPr lang="en-US" altLang="x-none" i="1"/>
              <a:t>p</a:t>
            </a:r>
            <a:r>
              <a:rPr lang="en-US" altLang="x-none"/>
              <a:t>(5|</a:t>
            </a:r>
            <a:r>
              <a:rPr lang="en-US" altLang="x-none" i="1"/>
              <a:t>n</a:t>
            </a:r>
            <a:r>
              <a:rPr lang="en-US" altLang="x-none"/>
              <a:t>) = </a:t>
            </a:r>
            <a:r>
              <a:rPr lang="en-US" altLang="x-none" i="1"/>
              <a:t>p</a:t>
            </a:r>
            <a:r>
              <a:rPr lang="en-US" altLang="x-none"/>
              <a:t>(2|</a:t>
            </a:r>
            <a:r>
              <a:rPr lang="en-US" altLang="x-none" i="1"/>
              <a:t>n</a:t>
            </a:r>
            <a:r>
              <a:rPr lang="en-US" altLang="x-none"/>
              <a:t>) + </a:t>
            </a:r>
            <a:r>
              <a:rPr lang="en-US" altLang="x-none" i="1"/>
              <a:t>p</a:t>
            </a:r>
            <a:r>
              <a:rPr lang="en-US" altLang="x-none"/>
              <a:t>(5|</a:t>
            </a:r>
            <a:r>
              <a:rPr lang="en-US" altLang="x-none" i="1"/>
              <a:t>n</a:t>
            </a:r>
            <a:r>
              <a:rPr lang="en-US" altLang="x-none"/>
              <a:t>) - </a:t>
            </a:r>
            <a:r>
              <a:rPr lang="en-US" altLang="x-none" i="1"/>
              <a:t>p</a:t>
            </a:r>
            <a:r>
              <a:rPr lang="en-US" altLang="x-none"/>
              <a:t>(10|</a:t>
            </a:r>
            <a:r>
              <a:rPr lang="en-US" altLang="x-none" i="1"/>
              <a:t>n</a:t>
            </a:r>
            <a:r>
              <a:rPr lang="en-US" altLang="x-none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			     = 50/100 + 20/100 – 10/100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			     = 3/5</a:t>
            </a:r>
            <a:endParaRPr lang="en-US" altLang="x-none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B48E548-923D-984A-A080-250AE5DC1EB0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x-none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When is gambling worth it?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This is a </a:t>
            </a:r>
            <a:r>
              <a:rPr lang="en-US" altLang="x-none" sz="2800" i="1"/>
              <a:t>statistical</a:t>
            </a:r>
            <a:r>
              <a:rPr lang="en-US" altLang="x-none" sz="2800"/>
              <a:t> analysis, not a moral/ethical discussion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What if you gamble $1, and have a ½ probability to win $10?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What if you gamble $1 and have a 1/100 probability to win $10?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One way to determine if gambling is worth 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probability of winning * payout </a:t>
            </a:r>
            <a:r>
              <a:rPr lang="en-US" altLang="x-none" sz="2400">
                <a:latin typeface="Verdana" charset="0"/>
              </a:rPr>
              <a:t>≥</a:t>
            </a:r>
            <a:r>
              <a:rPr lang="en-US" altLang="x-none" sz="2400"/>
              <a:t> amount spent per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expected value of a process with outcomes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which occur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EBE8-49F5-CD46-9F4E-84F999233669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27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AF38F5E-EAA2-9D41-AADA-604BB36017EE}" type="slidenum">
              <a:rPr lang="en-US" altLang="x-none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x-none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Expected values of gambling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x-none"/>
              <a:t>Gamble $1, and have a ½ probability to win $10</a:t>
            </a:r>
          </a:p>
          <a:p>
            <a:pPr lvl="1" eaLnBrk="1" hangingPunct="1"/>
            <a:r>
              <a:rPr lang="en-US" altLang="x-none"/>
              <a:t>(10-1)*0.5+(-1)*0.5 = 4</a:t>
            </a:r>
          </a:p>
          <a:p>
            <a:pPr eaLnBrk="1" hangingPunct="1"/>
            <a:r>
              <a:rPr lang="en-US" altLang="x-none"/>
              <a:t>Gamble $1 and have a 1/100 probability to win $10?</a:t>
            </a:r>
          </a:p>
          <a:p>
            <a:pPr lvl="1" eaLnBrk="1" hangingPunct="1"/>
            <a:r>
              <a:rPr lang="en-US" altLang="x-none"/>
              <a:t>(10-1)*0.01+(-1)*0.99 = -0.9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Another way to determine if gambling is worth it: Expected value &gt; 0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A8B31D7-F60C-E546-8BC2-DC09FC27CB52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95709DA-81E3-3E45-A2AF-7243766C069A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x-none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When is lotto worth it?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dirty="0"/>
              <a:t>In many older lotto games (Pick-6) you have to choose 6 numbers from 1 to 48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/>
              <a:t>Total possible </a:t>
            </a:r>
            <a:r>
              <a:rPr lang="en-US" altLang="x-none" smtClean="0"/>
              <a:t>choices (order does not matter) </a:t>
            </a:r>
            <a:r>
              <a:rPr lang="en-US" altLang="x-none"/>
              <a:t>are C(48,6) = 12,271,512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dirty="0"/>
              <a:t>Total possible winning numbers is C(6,6)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dirty="0"/>
              <a:t>Probability of winning is 0.0000000814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x-none" dirty="0"/>
              <a:t>Or 1 in 12.3 million</a:t>
            </a:r>
          </a:p>
          <a:p>
            <a:pPr eaLnBrk="1" hangingPunct="1">
              <a:lnSpc>
                <a:spcPct val="80000"/>
              </a:lnSpc>
            </a:pPr>
            <a:endParaRPr lang="en-US" altLang="x-none" dirty="0"/>
          </a:p>
          <a:p>
            <a:pPr eaLnBrk="1" hangingPunct="1">
              <a:lnSpc>
                <a:spcPct val="80000"/>
              </a:lnSpc>
            </a:pPr>
            <a:r>
              <a:rPr lang="en-US" altLang="x-none" dirty="0"/>
              <a:t>If you invest $1 per ticket, it is only statistically worth it if the payout is &gt; $12.3 million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49A08BE-226A-B343-A612-168BDD9BE951}" type="slidenum">
              <a:rPr lang="en-US" altLang="x-none" sz="140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x-none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Powerball lottery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800"/>
              <a:t>Modern powerball lottery: you pick 5 numbers from 1-55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400"/>
              <a:t>Total possibilities: C(55,5) = 3,478,761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800"/>
              <a:t>You then pick one number from 1-42 (the powerball)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400"/>
              <a:t>Total possibilities: C(42,1) = 42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800"/>
              <a:t>You need to do both - apply the product rule,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400"/>
              <a:t>Total possibilities are 3,478,761* 42 = 146,107,962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800"/>
              <a:t>The </a:t>
            </a:r>
            <a:r>
              <a:rPr lang="en-US" altLang="ja-JP" sz="2800"/>
              <a:t>probability for the jackpot is about 1 in 146 million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800"/>
              <a:t>If you count in the other (sub)prizes, then you will </a:t>
            </a:r>
            <a:r>
              <a:rPr lang="ja-JP" altLang="en-US" sz="2800"/>
              <a:t>“</a:t>
            </a:r>
            <a:r>
              <a:rPr lang="en-US" altLang="ja-JP" sz="2800"/>
              <a:t>break even</a:t>
            </a:r>
            <a:r>
              <a:rPr lang="ja-JP" altLang="en-US" sz="2800"/>
              <a:t>”</a:t>
            </a:r>
            <a:r>
              <a:rPr lang="en-US" altLang="ja-JP" sz="2800"/>
              <a:t> if the jackpot is $121M</a:t>
            </a: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1690</TotalTime>
  <Words>543</Words>
  <Application>Microsoft Macintosh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 Math</vt:lpstr>
      <vt:lpstr>ＭＳ Ｐゴシック</vt:lpstr>
      <vt:lpstr>Verdana</vt:lpstr>
      <vt:lpstr>Arial</vt:lpstr>
      <vt:lpstr>Default Design</vt:lpstr>
      <vt:lpstr>Expected Values</vt:lpstr>
      <vt:lpstr>Probability Axioms</vt:lpstr>
      <vt:lpstr>Example</vt:lpstr>
      <vt:lpstr>When is gambling worth it?</vt:lpstr>
      <vt:lpstr>Expected Value</vt:lpstr>
      <vt:lpstr>Expected values of gambling</vt:lpstr>
      <vt:lpstr>When is lotto worth it?</vt:lpstr>
      <vt:lpstr>Powerball lottery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Dianna Xu</cp:lastModifiedBy>
  <cp:revision>191</cp:revision>
  <cp:lastPrinted>2016-04-05T20:07:47Z</cp:lastPrinted>
  <dcterms:created xsi:type="dcterms:W3CDTF">2008-11-13T23:57:28Z</dcterms:created>
  <dcterms:modified xsi:type="dcterms:W3CDTF">2017-11-27T22:39:27Z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