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5" r:id="rId5"/>
    <p:sldId id="271" r:id="rId6"/>
    <p:sldId id="281" r:id="rId7"/>
    <p:sldId id="282" r:id="rId8"/>
    <p:sldId id="283" r:id="rId9"/>
    <p:sldId id="274" r:id="rId10"/>
    <p:sldId id="275" r:id="rId11"/>
    <p:sldId id="276" r:id="rId12"/>
    <p:sldId id="266" r:id="rId13"/>
    <p:sldId id="277" r:id="rId14"/>
    <p:sldId id="272" r:id="rId15"/>
    <p:sldId id="278" r:id="rId16"/>
    <p:sldId id="267" r:id="rId17"/>
    <p:sldId id="268" r:id="rId18"/>
    <p:sldId id="269" r:id="rId19"/>
    <p:sldId id="270" r:id="rId20"/>
    <p:sldId id="259" r:id="rId21"/>
    <p:sldId id="279" r:id="rId22"/>
    <p:sldId id="280" r:id="rId2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3"/>
    <p:restoredTop sz="94674"/>
  </p:normalViewPr>
  <p:slideViewPr>
    <p:cSldViewPr>
      <p:cViewPr>
        <p:scale>
          <a:sx n="135" d="100"/>
          <a:sy n="135" d="100"/>
        </p:scale>
        <p:origin x="123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420F630B-3972-FB47-A4FC-59D1EA05EE2D}" type="datetime1">
              <a:rPr lang="en-US" altLang="x-none"/>
              <a:pPr>
                <a:defRPr/>
              </a:pPr>
              <a:t>11/27/17</a:t>
            </a:fld>
            <a:endParaRPr lang="en-US" altLang="x-none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B4D12455-1531-434D-9152-BAC20C1894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6024082B-E5E4-1E4C-88E8-27259F3957DB}" type="datetime1">
              <a:rPr lang="en-US" altLang="x-none"/>
              <a:pPr>
                <a:defRPr/>
              </a:pPr>
              <a:t>11/27/17</a:t>
            </a:fld>
            <a:endParaRPr lang="en-US" altLang="x-non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36C965AB-7C7C-8A46-8E0C-CF73CB2B0E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7750D88D-01FE-0945-867C-2B1042DDA3B9}" type="datetime1">
              <a:rPr lang="en-US" altLang="x-none"/>
              <a:pPr>
                <a:spcBef>
                  <a:spcPct val="0"/>
                </a:spcBef>
              </a:pPr>
              <a:t>11/27/17</a:t>
            </a:fld>
            <a:endParaRPr lang="en-US" altLang="x-none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3326DC0-5E1C-F249-8156-0BE46C90C18A}" type="slidenum">
              <a:rPr lang="en-US" altLang="x-none"/>
              <a:pPr>
                <a:spcBef>
                  <a:spcPct val="0"/>
                </a:spcBef>
              </a:pPr>
              <a:t>1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AD94B5E-15C4-7B4E-B123-8B8612B0D15D}" type="datetime1">
              <a:rPr lang="en-US" altLang="x-none"/>
              <a:pPr>
                <a:spcBef>
                  <a:spcPct val="0"/>
                </a:spcBef>
              </a:pPr>
              <a:t>11/27/17</a:t>
            </a:fld>
            <a:endParaRPr lang="en-US" altLang="x-none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6671C02C-480F-3E43-9C0F-849588721B75}" type="slidenum">
              <a:rPr lang="en-US" altLang="x-none"/>
              <a:pPr>
                <a:spcBef>
                  <a:spcPct val="0"/>
                </a:spcBef>
              </a:pPr>
              <a:t>2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EE1C440-7984-4D47-87D7-343E1083F537}" type="datetime1">
              <a:rPr lang="en-US" altLang="x-none"/>
              <a:pPr>
                <a:spcBef>
                  <a:spcPct val="0"/>
                </a:spcBef>
              </a:pPr>
              <a:t>11/27/17</a:t>
            </a:fld>
            <a:endParaRPr lang="en-US" altLang="x-none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03846CE1-7D32-3241-B421-75B13C09D439}" type="slidenum">
              <a:rPr lang="en-US" altLang="x-none"/>
              <a:pPr>
                <a:spcBef>
                  <a:spcPct val="0"/>
                </a:spcBef>
              </a:pPr>
              <a:t>18</a:t>
            </a:fld>
            <a:endParaRPr lang="en-US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57B5-DEF5-0840-ADF7-A9F5C32C459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979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588EE-AD7A-0D4E-B172-FC614C006D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12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41A52-A070-6A46-87A9-E3127670B85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8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7D332-0EDF-044C-9297-BCCD43D605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776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87706-C114-E348-91A9-DA7DEB27F0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000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667BF-B68A-9E4A-8FD5-D6F0DE3F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60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248DF-F496-6840-84D9-6006B1064FA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18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FB4B8-121C-2540-BF1C-AF914BFC2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323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678E3-7EFC-A247-8DE0-CA84E0F629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68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977B5-6D34-D54E-8F66-D8C2CCE8F12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72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18755-79E1-3E46-9137-C7471C46030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07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CEA96F7-9173-B147-982A-2D7681F49C1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F13FC7A-421F-CE4A-B441-C2A4550BA203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</a:t>
            </a:fld>
            <a:endParaRPr lang="en-US" altLang="x-none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Conditional Probability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CS231</a:t>
            </a:r>
          </a:p>
          <a:p>
            <a:pPr eaLnBrk="1" hangingPunct="1"/>
            <a:r>
              <a:rPr lang="en-US" altLang="x-none"/>
              <a:t>Dianna Xu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A person cleared the test (negative)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A person is sick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x-none" sz="28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A person did not clear the test (positive)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A person is healthy </a:t>
                </a:r>
                <a:r>
                  <a:rPr lang="en-US" altLang="x-none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𝐻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x-none" sz="2800" dirty="0" smtClean="0"/>
                  <a:t>)</a:t>
                </a:r>
                <a:endParaRPr lang="en-US" altLang="x-none" sz="2800" dirty="0"/>
              </a:p>
              <a:p>
                <a:endParaRPr lang="en-US" altLang="x-none" sz="2800" dirty="0"/>
              </a:p>
              <a:p>
                <a:r>
                  <a:rPr lang="en-US" altLang="x-none" sz="2800" dirty="0"/>
                  <a:t>Want to solve: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𝑆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𝑆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</m:e>
                    </m:acc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x-none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49E25A1-47DB-6F40-B7DE-9D3B0767A4F8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49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𝑆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|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𝑇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x-none" dirty="0"/>
              </a:p>
            </p:txBody>
          </p:sp>
        </mc:Choice>
        <mc:Fallback xmlns="">
          <p:sp>
            <p:nvSpPr>
              <p:cNvPr id="2764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𝑆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= </a:t>
                </a:r>
                <a:r>
                  <a:rPr lang="en-US" altLang="x-none" sz="2800" dirty="0"/>
                  <a:t>0.01,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𝐻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= </a:t>
                </a:r>
                <a:r>
                  <a:rPr lang="en-US" altLang="x-none" sz="2800" dirty="0"/>
                  <a:t>0.99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</m:e>
                    </m:acc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𝐻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0.05 (false positive)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𝐻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0.95  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e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0.95×0.99 = 0.9405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𝑆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0.1 (false negative)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e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0.1×0.01 = 0.001</a:t>
                </a:r>
              </a:p>
              <a:p>
                <a:endParaRPr lang="en-US" altLang="x-none" sz="2800" dirty="0"/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x-none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∪(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endParaRPr lang="en-US" altLang="x-none" sz="2800" dirty="0"/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0.9405 + 0.001 = 0.9415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𝑆</m:t>
                        </m:r>
                      </m:e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x-none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x-none" sz="2800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x-none" sz="2800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x-none" sz="2800" dirty="0" smtClean="0"/>
                  <a:t> = </a:t>
                </a:r>
                <a:r>
                  <a:rPr lang="en-US" altLang="x-none" sz="2800" dirty="0"/>
                  <a:t>0.001/0.9415 ≈ 0.001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0">
                <a:blip r:embed="rId3"/>
                <a:stretch>
                  <a:fillRect t="-1482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CF08FE3-D18E-FA4F-9AAE-0D449886D16D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Bayes</a:t>
            </a:r>
            <a:r>
              <a:rPr lang="en-US" altLang="en-US"/>
              <a:t>’</a:t>
            </a:r>
            <a:r>
              <a:rPr lang="en-US" altLang="x-none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x-none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x-non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x-none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x-non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x-none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x-none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are mutually exclusive and exhaustive events in a sample space, the total probability of any event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is</a:t>
                </a:r>
                <a:r>
                  <a:rPr lang="en-US" altLang="x-non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x-non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x-none" b="0" i="1" smtClean="0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altLang="x-none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altLang="x-none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x-none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x-none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x-none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x-none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x-none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x-none" b="0" i="1" smtClean="0"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x-none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x-none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x-none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x-none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x-none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x-none" dirty="0"/>
              </a:p>
              <a:p>
                <a:r>
                  <a:rPr lang="en-US" altLang="x-none" dirty="0"/>
                  <a:t>For any event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𝐸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and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with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</a:rPr>
                      <m:t>𝐹</m:t>
                    </m:r>
                    <m:r>
                      <a:rPr lang="en-US" altLang="x-none" b="0" i="1" smtClean="0">
                        <a:latin typeface="Cambria Math" charset="0"/>
                      </a:rPr>
                      <m:t>)≠0</m:t>
                    </m:r>
                  </m:oMath>
                </a14:m>
                <a:r>
                  <a:rPr lang="en-US" altLang="x-none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𝐸</m:t>
                        </m:r>
                      </m:e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𝐹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x-none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x-none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x-none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x-none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x-none" b="0" i="1" smtClean="0">
                            <a:latin typeface="Cambria Math" charset="0"/>
                          </a:rPr>
                          <m:t>𝐸</m:t>
                        </m:r>
                        <m:r>
                          <a:rPr lang="en-US" altLang="x-none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x-none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x-none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x-none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x-none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e>
                            <m:acc>
                              <m:accPr>
                                <m:chr m:val="̅"/>
                                <m:ctrlPr>
                                  <a:rPr lang="en-US" altLang="x-none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x-none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</m:acc>
                          </m:e>
                        </m:d>
                        <m:r>
                          <a:rPr lang="en-US" altLang="x-none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x-none" b="0" i="1" smtClean="0">
                            <a:latin typeface="Cambria Math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</m:acc>
                        <m:r>
                          <a:rPr lang="en-US" altLang="x-none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x-none" dirty="0" smtClean="0"/>
                  <a:t> </a:t>
                </a:r>
                <a:endParaRPr lang="en-US" altLang="x-none" dirty="0"/>
              </a:p>
            </p:txBody>
          </p:sp>
        </mc:Choice>
        <mc:Fallback xmlns="">
          <p:sp>
            <p:nvSpPr>
              <p:cNvPr id="2867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6EBB3B5-E855-BC4F-9D4D-34E56E3603F3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7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</a:rPr>
                      <m:t>𝑆</m:t>
                    </m:r>
                    <m:r>
                      <a:rPr lang="en-US" altLang="x-none" b="0" i="1" smtClean="0">
                        <a:latin typeface="Cambria Math" charset="0"/>
                      </a:rPr>
                      <m:t>|</m:t>
                    </m:r>
                    <m:r>
                      <a:rPr lang="en-US" altLang="x-none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</a:rPr>
                      <m:t>𝑆</m:t>
                    </m:r>
                    <m:r>
                      <a:rPr lang="en-US" altLang="x-none" b="0" i="1" smtClean="0">
                        <a:latin typeface="Cambria Math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𝑇</m:t>
                        </m:r>
                      </m:e>
                    </m:acc>
                    <m:r>
                      <a:rPr lang="en-US" altLang="x-non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dirty="0" smtClean="0"/>
                  <a:t> with </a:t>
                </a:r>
                <a:r>
                  <a:rPr lang="en-US" altLang="x-none" dirty="0"/>
                  <a:t>Bayes</a:t>
                </a:r>
                <a:r>
                  <a:rPr lang="en-US" altLang="en-US" dirty="0"/>
                  <a:t>’</a:t>
                </a:r>
                <a:endParaRPr lang="en-US" altLang="x-none" dirty="0"/>
              </a:p>
            </p:txBody>
          </p:sp>
        </mc:Choice>
        <mc:Fallback xmlns="">
          <p:sp>
            <p:nvSpPr>
              <p:cNvPr id="2969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x-none" sz="2800" dirty="0" smtClean="0"/>
                  <a:t> = </a:t>
                </a:r>
                <a:r>
                  <a:rPr lang="en-US" altLang="x-none" sz="2800" dirty="0"/>
                  <a:t>0.01,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𝐻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𝑆</m:t>
                        </m:r>
                      </m:e>
                    </m:acc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0.99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x-none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e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𝐻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</m:e>
                    </m:acc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𝑆</m:t>
                        </m:r>
                      </m:e>
                    </m:acc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0.05,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</m:e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𝐻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𝑆</m:t>
                        </m:r>
                      </m:e>
                    </m:acc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0.95  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𝑆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0.1,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</m:e>
                    </m:acc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𝑆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0.9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sz="2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x-none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𝑆</m:t>
                          </m:r>
                        </m:e>
                        <m:e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𝑇</m:t>
                          </m:r>
                        </m:e>
                      </m:d>
                      <m:r>
                        <a:rPr lang="en-US" altLang="x-none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x-none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x-none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x-none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x-none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x-none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x-none" sz="2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x-none" sz="2800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x-none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altLang="x-none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x-none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0.1×0.01</m:t>
                          </m:r>
                        </m:num>
                        <m:den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0.1×0.01+0.95×0.99</m:t>
                          </m:r>
                        </m:den>
                      </m:f>
                      <m:r>
                        <a:rPr lang="en-US" altLang="x-none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x-none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0.001</m:t>
                          </m:r>
                        </m:num>
                        <m:den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0.001+0.9405</m:t>
                          </m:r>
                        </m:den>
                      </m:f>
                      <m:r>
                        <a:rPr lang="mr-IN" altLang="x-none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altLang="x-none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0.001</m:t>
                      </m:r>
                    </m:oMath>
                  </m:oMathPara>
                </a14:m>
                <a:endParaRPr lang="en-US" altLang="x-none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sz="28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x-none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x-none" sz="2800" i="1">
                              <a:latin typeface="Cambria Math" charset="0"/>
                            </a:rPr>
                            <m:t>𝑆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en-US" altLang="x-none" sz="28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altLang="x-none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x-none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x-none" sz="28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x-none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x-none" sz="28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x-none" sz="28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x-none" sz="2800" i="1">
                                  <a:latin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x-none" sz="2800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𝑆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x-none" sz="28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x-none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x-none" sz="28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x-none" sz="28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x-none" sz="2800" i="1">
                                  <a:latin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x-none" sz="28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x-none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x-none" sz="2800" i="1">
                                  <a:latin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x-none" sz="2800" i="1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x-none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x-none" sz="28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x-none" sz="28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x-none" sz="2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x-none" sz="2800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x-none" sz="2800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x-none" sz="2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x-none" sz="2800" i="1">
                                  <a:latin typeface="Cambria Math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altLang="x-none" sz="2800" i="1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altLang="x-none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x-none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x-none" sz="2800" i="1">
                              <a:latin typeface="Cambria Math" charset="0"/>
                            </a:rPr>
                            <m:t>0.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9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×0.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x-none" sz="2800" i="1">
                              <a:latin typeface="Cambria Math" charset="0"/>
                            </a:rPr>
                            <m:t>0.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9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×0.01+0.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5×0.99</m:t>
                          </m:r>
                        </m:den>
                      </m:f>
                      <m:r>
                        <a:rPr lang="en-US" altLang="x-none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x-none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x-none" sz="2800" i="1">
                              <a:latin typeface="Cambria Math" charset="0"/>
                            </a:rPr>
                            <m:t>0.00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x-none" sz="2800" i="1">
                              <a:latin typeface="Cambria Math" charset="0"/>
                            </a:rPr>
                            <m:t>0.00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9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+0.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x-none" sz="2800" b="0" i="1" smtClean="0">
                              <a:latin typeface="Cambria Math" charset="0"/>
                            </a:rPr>
                            <m:t>9</m:t>
                          </m:r>
                          <m:r>
                            <a:rPr lang="en-US" altLang="x-none" sz="2800" i="1">
                              <a:latin typeface="Cambria Math" charset="0"/>
                            </a:rPr>
                            <m:t>5</m:t>
                          </m:r>
                        </m:den>
                      </m:f>
                      <m:r>
                        <a:rPr lang="mr-IN" altLang="x-none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altLang="x-none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0.1</m:t>
                      </m:r>
                      <m:r>
                        <a:rPr lang="en-US" altLang="x-none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538</m:t>
                      </m:r>
                    </m:oMath>
                  </m:oMathPara>
                </a14:m>
                <a:endParaRPr lang="en-US" altLang="x-none" sz="2800" dirty="0"/>
              </a:p>
              <a:p>
                <a:pPr marL="0" indent="0">
                  <a:buNone/>
                </a:pPr>
                <a:endParaRPr lang="en-US" altLang="x-none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0">
                <a:blip r:embed="rId3"/>
                <a:stretch>
                  <a:fillRect t="-1482" r="-648" b="-1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66C0A11-5E88-8947-8A21-5D47B9F62D98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Bayes</a:t>
            </a:r>
            <a:r>
              <a:rPr lang="en-US" altLang="en-US"/>
              <a:t>’</a:t>
            </a:r>
            <a:r>
              <a:rPr lang="en-US" altLang="x-none"/>
              <a:t>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x-none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x-non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x-none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x-non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x-none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x-none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x-none" dirty="0" smtClean="0"/>
                  <a:t>, </a:t>
                </a:r>
                <a:r>
                  <a:rPr lang="en-US" altLang="x-none" dirty="0" smtClean="0"/>
                  <a:t>are </a:t>
                </a:r>
                <a:r>
                  <a:rPr lang="en-US" altLang="x-none" dirty="0"/>
                  <a:t>mutually exclusive and exhaustive events in a sample space, given any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altLang="x-none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</a:rPr>
                      <m:t>𝐹</m:t>
                    </m:r>
                    <m:r>
                      <a:rPr lang="en-US" altLang="x-none" b="0" i="1" smtClean="0">
                        <a:latin typeface="Cambria Math" charset="0"/>
                      </a:rPr>
                      <m:t>)≠0</m:t>
                    </m:r>
                  </m:oMath>
                </a14:m>
                <a:r>
                  <a:rPr lang="en-US" altLang="x-none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𝐹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x-none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x-none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x-none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x-none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x-none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x-none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x-none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x-none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is-IS" altLang="x-none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x-none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x-none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x-none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x-none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x-none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x-none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x-none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x-none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x-none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x-none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x-none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x-none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x-none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x-none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x-none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x-none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x-none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x-none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x-none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x-none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x-none" b="0" i="1" smtClean="0">
                            <a:latin typeface="Cambria Math" charset="0"/>
                          </a:rPr>
                          <m:t>𝐹</m:t>
                        </m:r>
                        <m:r>
                          <a:rPr lang="en-US" altLang="x-none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x-none" dirty="0" smtClean="0"/>
                  <a:t> </a:t>
                </a:r>
                <a:endParaRPr lang="en-US" altLang="x-none" dirty="0"/>
              </a:p>
              <a:p>
                <a:endParaRPr lang="en-US" altLang="x-none" dirty="0"/>
              </a:p>
              <a:p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</a:rPr>
                      <m:t>𝜃</m:t>
                    </m:r>
                    <m:r>
                      <a:rPr lang="en-US" altLang="x-non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is also known as prior</a:t>
                </a:r>
              </a:p>
              <a:p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</a:rPr>
                      <m:t>𝜃</m:t>
                    </m:r>
                    <m:r>
                      <a:rPr lang="en-US" altLang="x-none" b="0" i="1" smtClean="0">
                        <a:latin typeface="Cambria Math" charset="0"/>
                      </a:rPr>
                      <m:t>|</m:t>
                    </m:r>
                    <m:r>
                      <a:rPr lang="en-US" altLang="x-none" b="0" i="1" smtClean="0">
                        <a:latin typeface="Cambria Math" charset="0"/>
                      </a:rPr>
                      <m:t>𝑋</m:t>
                    </m:r>
                    <m:r>
                      <a:rPr lang="en-US" altLang="x-non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dirty="0" smtClean="0"/>
                  <a:t>is </a:t>
                </a:r>
                <a:r>
                  <a:rPr lang="en-US" altLang="x-none" dirty="0"/>
                  <a:t>the posterior probability after observing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and obtaining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</a:rPr>
                      <m:t>𝑋</m:t>
                    </m:r>
                    <m:r>
                      <a:rPr lang="en-US" altLang="x-none" b="0" i="1" smtClean="0">
                        <a:latin typeface="Cambria Math" charset="0"/>
                      </a:rPr>
                      <m:t>|</m:t>
                    </m:r>
                    <m:r>
                      <a:rPr lang="en-US" altLang="x-none" b="0" i="1" smtClean="0">
                        <a:latin typeface="Cambria Math" charset="0"/>
                      </a:rPr>
                      <m:t>𝜃</m:t>
                    </m:r>
                    <m:r>
                      <a:rPr lang="en-US" altLang="x-none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x-none" dirty="0"/>
              </a:p>
              <a:p>
                <a:pPr>
                  <a:buFontTx/>
                  <a:buNone/>
                </a:pPr>
                <a:endParaRPr lang="en-US" altLang="x-none" dirty="0"/>
              </a:p>
            </p:txBody>
          </p:sp>
        </mc:Choice>
        <mc:Fallback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852" b="-1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8E5B75B-92B7-9147-90AD-56ACAB0E07F7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Monty Hall Revisited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9530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𝐴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/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𝐵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/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prize is behind door </a:t>
                </a:r>
                <a:r>
                  <a:rPr lang="en-US" altLang="x-none" sz="2800" dirty="0" smtClean="0"/>
                  <a:t>A/B/C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x-none" sz="28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/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x-none" sz="28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/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x-none" sz="2800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x-none" sz="2800" dirty="0" smtClean="0"/>
                  <a:t>= </a:t>
                </a:r>
                <a:r>
                  <a:rPr lang="en-US" altLang="x-none" sz="2800" dirty="0"/>
                  <a:t>Monty opens door </a:t>
                </a:r>
                <a:r>
                  <a:rPr lang="en-US" altLang="x-none" sz="2800" dirty="0" smtClean="0"/>
                  <a:t>A/B/C</a:t>
                </a:r>
              </a:p>
              <a:p>
                <a:r>
                  <a:rPr lang="en-US" altLang="x-none" sz="2800" dirty="0" smtClean="0"/>
                  <a:t>You </a:t>
                </a:r>
                <a:r>
                  <a:rPr lang="en-US" altLang="x-none" sz="2800" dirty="0"/>
                  <a:t>choose door A and Monty opens a door revealing no prize, say door B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x-none" sz="28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𝐴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1/2,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x-none" sz="28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𝐵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x-none" sz="28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𝐶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1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x-none" sz="28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1/2,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𝐶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 </a:t>
                </a:r>
                <a:r>
                  <a:rPr lang="en-US" altLang="x-none" sz="2800" dirty="0"/>
                  <a:t>= 1/3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altLang="x-none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x-none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x-none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x-none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x-none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x-none" sz="2800" b="0" i="1" smtClean="0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x-none" sz="2800" b="0" i="1" smtClean="0">
                                    <a:latin typeface="Cambria Math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x-none" sz="2800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x-none" sz="2800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x-none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x-none" sz="28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1/2×1/3 / 1/2 = 1/3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𝐶</m:t>
                        </m:r>
                      </m:e>
                      <m:e>
                        <m:sSub>
                          <m:sSubPr>
                            <m:ctrlPr>
                              <a:rPr lang="en-US" altLang="x-none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x-none" sz="2800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x-none" sz="2800" i="1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x-none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x-none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x-none" sz="28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x-none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x-none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x-none" sz="2800" i="1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x-none" sz="2800" i="1">
                                    <a:latin typeface="Cambria Math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x-none" sz="2800" i="1">
                            <a:latin typeface="Cambria Math" charset="0"/>
                          </a:rPr>
                          <m:t>𝑃</m:t>
                        </m:r>
                        <m:r>
                          <a:rPr lang="en-US" altLang="x-none" sz="2800" i="1">
                            <a:latin typeface="Cambria Math" charset="0"/>
                          </a:rPr>
                          <m:t>(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altLang="x-none" sz="2800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x-none" sz="2800" i="1">
                            <a:latin typeface="Cambria Math" charset="0"/>
                          </a:rPr>
                          <m:t>𝑃</m:t>
                        </m:r>
                        <m:r>
                          <a:rPr lang="en-US" altLang="x-none" sz="28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x-none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x-none" sz="2800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x-none" sz="2800" i="1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x-none" sz="2800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x-none" sz="2800" dirty="0" smtClean="0"/>
                  <a:t> = </a:t>
                </a:r>
                <a:r>
                  <a:rPr lang="en-US" altLang="x-none" sz="2800" dirty="0"/>
                  <a:t>1×1/3 / 1/2 = 2/3</a:t>
                </a:r>
              </a:p>
              <a:p>
                <a:r>
                  <a:rPr lang="en-US" altLang="x-none" sz="2800" dirty="0"/>
                  <a:t>Exact same analysis holds </a:t>
                </a:r>
                <a:r>
                  <a:rPr lang="en-US" altLang="x-none" sz="28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x-none" sz="2800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x-none" dirty="0"/>
              </a:p>
            </p:txBody>
          </p:sp>
        </mc:Choice>
        <mc:Fallback>
          <p:sp>
            <p:nvSpPr>
              <p:cNvPr id="2662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953000"/>
              </a:xfrm>
              <a:blipFill rotWithShape="0">
                <a:blip r:embed="rId2"/>
                <a:stretch>
                  <a:fillRect l="-1263" t="-1230" r="-1404" b="-10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x-none" sz="1400"/>
              <a:t> </a:t>
            </a:r>
            <a:fld id="{D127AC87-00E5-FA4A-9AC2-403DE3E42190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Bayes</a:t>
            </a:r>
            <a:r>
              <a:rPr lang="en-US" altLang="en-US"/>
              <a:t>’</a:t>
            </a:r>
            <a:r>
              <a:rPr lang="en-US" altLang="x-none"/>
              <a:t>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x-none" dirty="0" smtClean="0"/>
                  <a:t>When there are three events,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x-none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and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and the comparative posterior probabilities are of interest, consider the ratio</a:t>
                </a:r>
                <a:r>
                  <a:rPr lang="en-US" altLang="x-non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x-none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altLang="x-none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x-none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altLang="x-none" b="0" i="1" smtClean="0">
                          <a:latin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altLang="x-none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x-none" dirty="0"/>
              </a:p>
              <a:p>
                <a:endParaRPr lang="en-US" altLang="x-none" dirty="0"/>
              </a:p>
              <a:p>
                <a:endParaRPr lang="en-US" altLang="x-none" dirty="0"/>
              </a:p>
              <a:p>
                <a:endParaRPr lang="en-US" altLang="x-none" dirty="0"/>
              </a:p>
            </p:txBody>
          </p:sp>
        </mc:Choice>
        <mc:Fallback xmlns="">
          <p:sp>
            <p:nvSpPr>
              <p:cNvPr id="327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2CD9D6C-4441-F44E-AB8E-4CC6D7DD8EE2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Two bags, one contains 70 red and 30 blue balls, and the other 30 red and 70 blue balls.  </a:t>
            </a:r>
          </a:p>
          <a:p>
            <a:r>
              <a:rPr lang="en-US" altLang="x-none"/>
              <a:t>Choose one bag randomly and draw with replacement.</a:t>
            </a:r>
          </a:p>
          <a:p>
            <a:r>
              <a:rPr lang="en-US" altLang="x-none"/>
              <a:t>8 red and 4 blue balls are drawn in 12 tries. </a:t>
            </a:r>
          </a:p>
          <a:p>
            <a:r>
              <a:rPr lang="en-US" altLang="x-none"/>
              <a:t>What is the probability that it was the predominantly red bag that was chosen?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CF01077-4D13-C447-96BC-D05C7E951E52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selecting the 1st bag,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selecting the 2</a:t>
                </a:r>
                <a:r>
                  <a:rPr lang="en-US" altLang="x-none" sz="2800" baseline="30000" dirty="0"/>
                  <a:t>nd</a:t>
                </a:r>
                <a:r>
                  <a:rPr lang="en-US" altLang="x-none" sz="2800" dirty="0"/>
                  <a:t> bag,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getting the draws we did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𝐶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𝐴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(7/10)</a:t>
                </a:r>
                <a:r>
                  <a:rPr lang="en-US" altLang="x-none" sz="2800" baseline="30000" dirty="0"/>
                  <a:t>8</a:t>
                </a:r>
                <a:r>
                  <a:rPr lang="en-US" altLang="x-none" sz="2800" dirty="0"/>
                  <a:t>x(3/10)</a:t>
                </a:r>
                <a:r>
                  <a:rPr lang="en-US" altLang="x-none" sz="2800" baseline="30000" dirty="0"/>
                  <a:t>4</a:t>
                </a:r>
                <a:r>
                  <a:rPr lang="en-US" altLang="x-none" sz="2800" dirty="0"/>
                  <a:t>xC(12,8)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𝐶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𝐵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(7/10)</a:t>
                </a:r>
                <a:r>
                  <a:rPr lang="en-US" altLang="x-none" sz="2800" baseline="30000" dirty="0"/>
                  <a:t>4</a:t>
                </a:r>
                <a:r>
                  <a:rPr lang="en-US" altLang="x-none" sz="2800" dirty="0"/>
                  <a:t>x(3/10)</a:t>
                </a:r>
                <a:r>
                  <a:rPr lang="en-US" altLang="x-none" sz="2800" baseline="30000" dirty="0"/>
                  <a:t>8</a:t>
                </a:r>
                <a:r>
                  <a:rPr lang="en-US" altLang="x-none" sz="2800" dirty="0"/>
                  <a:t>xC(12,8)</a:t>
                </a:r>
                <a:endParaRPr lang="en-US" altLang="x-none" sz="2800" baseline="30000" dirty="0"/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𝐵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0.5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x-none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x-none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x-none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x-none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x-none" sz="2800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x-none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x-none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x-none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x-none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x-none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x-none" sz="28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x-none" sz="2800" b="0" i="1" smtClean="0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x-none" sz="2800" b="0" i="1" smtClean="0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x-none" sz="2800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x-none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x-none" sz="28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altLang="x-none" sz="28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x-none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x-none" sz="2800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x-none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x-none" sz="2800" b="0" i="1" smtClean="0">
                                          <a:latin typeface="Cambria Math" charset="0"/>
                                        </a:rPr>
                                        <m:t>𝐴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x-none" sz="2800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x-none" sz="2800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x-none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x-none" sz="2800" b="0" i="1" smtClean="0">
                                          <a:latin typeface="Cambria Math" charset="0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x-none" sz="2800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x-none" sz="2800" b="0" i="1" smtClean="0">
                                  <a:latin typeface="Cambria Math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x-none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x-none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x-none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x-none" sz="2800" b="0" i="1" smtClean="0">
                                              <a:latin typeface="Cambria Math" charset="0"/>
                                            </a:rPr>
                                            <m:t>7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x-none" sz="28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x-none" sz="28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x-none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x-none" sz="28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x-none" sz="2800" b="0" i="1" smtClean="0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x-none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x-none" sz="2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altLang="x-none" sz="2800" b="0" i="1" smtClean="0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altLang="x-none" sz="2800" b="0" i="1" smtClean="0">
                                  <a:latin typeface="Cambria Math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  <m:r>
                      <a:rPr lang="en-US" altLang="x-none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𝐴</m:t>
                        </m:r>
                      </m:e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x-none" sz="2800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x-none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x-none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x-none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x-none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x-none" sz="2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x-none" sz="2800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x-none" sz="2800" b="0" i="1" smtClean="0">
                            <a:latin typeface="Cambria Math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x-none" sz="2800" dirty="0"/>
              </a:p>
              <a:p>
                <a:endParaRPr lang="en-US" altLang="x-non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07" t="-1482" r="-667" b="-10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98EDEB9-14DA-6944-8C79-B61705F84C95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Dramatic Taxicab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/>
              <a:t>A cab was involved in a hit-and-run at night.</a:t>
            </a:r>
          </a:p>
          <a:p>
            <a:r>
              <a:rPr lang="en-US" altLang="x-none" sz="2800"/>
              <a:t>Two cab companies operate in the city, with green and blue cabs, respectively.</a:t>
            </a:r>
          </a:p>
          <a:p>
            <a:r>
              <a:rPr lang="en-US" altLang="x-none" sz="2800"/>
              <a:t>85% of the cabs are green.</a:t>
            </a:r>
          </a:p>
          <a:p>
            <a:r>
              <a:rPr lang="en-US" altLang="x-none" sz="2800"/>
              <a:t>A witness identified the cab as blue. </a:t>
            </a:r>
          </a:p>
          <a:p>
            <a:r>
              <a:rPr lang="en-US" altLang="x-none" sz="2800"/>
              <a:t>The witness correctly identified the two colors 80% of the time under night-time testing.</a:t>
            </a:r>
          </a:p>
          <a:p>
            <a:r>
              <a:rPr lang="en-US" altLang="x-none" sz="2800"/>
              <a:t>What is the probability that the witness was right?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9D24EA7-3390-6742-B3E5-21E23F954ADB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19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Boy or Girl?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A couple has two children, one of them is a girl. What is the probability that the other one is also a girl? Assuming 50/50 chances of conceiving boys and girls.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80DAFFB-0641-F545-B51A-DC2DCD3E6198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x-none" dirty="0" smtClean="0"/>
                  <a:t>Two events are independent when the occurrence of one does not affect the probability of the other. </a:t>
                </a:r>
              </a:p>
              <a:p>
                <a:pPr lvl="1"/>
                <a:r>
                  <a:rPr lang="en-US" altLang="x-none" dirty="0"/>
                  <a:t>tossing coins</a:t>
                </a:r>
              </a:p>
              <a:p>
                <a:pPr lvl="1"/>
                <a:r>
                  <a:rPr lang="en-US" altLang="x-none" dirty="0"/>
                  <a:t>rolling dice</a:t>
                </a:r>
              </a:p>
              <a:p>
                <a:r>
                  <a:rPr lang="en-US" altLang="x-none" dirty="0"/>
                  <a:t>Events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x-none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are independent </a:t>
                </a:r>
                <a:r>
                  <a:rPr lang="en-US" altLang="x-none" dirty="0" err="1"/>
                  <a:t>iff</a:t>
                </a:r>
                <a:r>
                  <a:rPr lang="en-US" altLang="x-non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x-non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x-none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x-none" dirty="0"/>
              </a:p>
            </p:txBody>
          </p:sp>
        </mc:Choice>
        <mc:Fallback xmlns="">
          <p:sp>
            <p:nvSpPr>
              <p:cNvPr id="3789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35816FF-77A6-6245-9AC8-922753BED80A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3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𝐴</m:t>
                      </m:r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acc>
                      <m:r>
                        <a:rPr lang="en-US" altLang="x-non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x-none" dirty="0"/>
              </a:p>
            </p:txBody>
          </p:sp>
        </mc:Choice>
        <mc:Fallback xmlns="">
          <p:sp>
            <p:nvSpPr>
              <p:cNvPr id="38913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altLang="x-none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and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are independent events, so are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x-none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x-none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x-none" dirty="0" smtClean="0"/>
                  <a:t>.</a:t>
                </a:r>
                <a:endParaRPr lang="en-US" altLang="x-none" dirty="0"/>
              </a:p>
              <a:p>
                <a:r>
                  <a:rPr lang="en-US" altLang="x-none" dirty="0"/>
                  <a:t>From set theory: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x-none" b="0" i="1" smtClean="0">
                        <a:latin typeface="Cambria Math" charset="0"/>
                      </a:rPr>
                      <m:t>=</m:t>
                    </m:r>
                    <m:r>
                      <a:rPr lang="en-US" altLang="x-none" b="0" i="1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x-none" i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x-none" b="0" i="1" smtClean="0">
                        <a:latin typeface="Cambria Math" charset="0"/>
                      </a:rPr>
                      <m:t>=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altLang="x-none" i="1" dirty="0" smtClean="0"/>
                  <a:t> </a:t>
                </a:r>
                <a:endParaRPr lang="en-US" altLang="x-none" dirty="0" smtClean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∩</m:t>
                            </m:r>
                            <m: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d>
                          <m:dPr>
                            <m:ctrlP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altLang="x-non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x-non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x-none" b="0" i="1" smtClean="0">
                        <a:latin typeface="Cambria Math" charset="0"/>
                      </a:rPr>
                      <m:t>=</m:t>
                    </m:r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x-none" b="0" i="1" smtClean="0">
                        <a:latin typeface="Cambria Math" charset="0"/>
                      </a:rPr>
                      <m:t>=</m:t>
                    </m:r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</a:rPr>
                      <m:t>𝐴</m:t>
                    </m:r>
                    <m:r>
                      <a:rPr lang="en-US" altLang="x-none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x-none" dirty="0" smtClean="0"/>
              </a:p>
              <a:p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x-none" b="0" i="1" smtClean="0">
                        <a:latin typeface="Cambria Math" charset="0"/>
                      </a:rPr>
                      <m:t>=</m:t>
                    </m:r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</a:rPr>
                      <m:t>−</m:t>
                    </m:r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acc>
                    <m:r>
                      <a:rPr lang="en-US" altLang="x-none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x-none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3"/>
                <a:stretch>
                  <a:fillRect l="-1614" t="-1752" r="-3088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542D811-07A3-1B40-B11E-598A5D4A264B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21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Loaded Coin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A coin is loaded so that the probability of heads is 0.6. After 10 tosses, what is the probability of obtaining 8 heads?</a:t>
            </a:r>
          </a:p>
          <a:p>
            <a:r>
              <a:rPr lang="en-US" altLang="x-none"/>
              <a:t>Consider HHHHHHHHTT</a:t>
            </a:r>
          </a:p>
          <a:p>
            <a:r>
              <a:rPr lang="en-US" altLang="x-none"/>
              <a:t>P(HHHHHHHHTT) = 0.6</a:t>
            </a:r>
            <a:r>
              <a:rPr lang="en-US" altLang="x-none" baseline="30000"/>
              <a:t>8</a:t>
            </a:r>
            <a:r>
              <a:rPr lang="en-US" altLang="x-none"/>
              <a:t>×0.4</a:t>
            </a:r>
            <a:r>
              <a:rPr lang="en-US" altLang="x-none" baseline="30000"/>
              <a:t>2</a:t>
            </a:r>
          </a:p>
          <a:p>
            <a:r>
              <a:rPr lang="en-US" altLang="x-none"/>
              <a:t>How many ways can you get 8 heads with 10 tosses? – C(10, 8) </a:t>
            </a:r>
          </a:p>
          <a:p>
            <a:r>
              <a:rPr lang="en-US" altLang="x-none"/>
              <a:t>P(8 heads) = C(10, 8)×0.6</a:t>
            </a:r>
            <a:r>
              <a:rPr lang="en-US" altLang="x-none" baseline="30000"/>
              <a:t>8</a:t>
            </a:r>
            <a:r>
              <a:rPr lang="en-US" altLang="x-none"/>
              <a:t>×0.4</a:t>
            </a:r>
            <a:r>
              <a:rPr lang="en-US" altLang="x-none" baseline="30000"/>
              <a:t>2 </a:t>
            </a:r>
            <a:r>
              <a:rPr lang="en-US" altLang="x-none"/>
              <a:t>≈ 0.12</a:t>
            </a:r>
          </a:p>
          <a:p>
            <a:endParaRPr lang="en-US" altLang="x-none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3FB629B-7762-5449-9B66-B3A7BDD267DC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22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x-none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and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be events in a sample </a:t>
                </a:r>
                <a:r>
                  <a:rPr lang="en-US" altLang="x-none" dirty="0" smtClean="0"/>
                  <a:t>space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𝑆</m:t>
                    </m:r>
                    <m:r>
                      <a:rPr lang="en-US" altLang="x-none" b="0" i="1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altLang="x-none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</a:rPr>
                      <m:t>𝐴</m:t>
                    </m:r>
                    <m:r>
                      <a:rPr lang="en-US" altLang="x-none" b="0" i="1" smtClean="0">
                        <a:latin typeface="Cambria Math" charset="0"/>
                      </a:rPr>
                      <m:t>)≠0</m:t>
                    </m:r>
                  </m:oMath>
                </a14:m>
                <a:r>
                  <a:rPr lang="en-US" altLang="x-none" dirty="0" smtClean="0"/>
                  <a:t>, </a:t>
                </a:r>
                <a:r>
                  <a:rPr lang="en-US" altLang="x-none" dirty="0"/>
                  <a:t>then the </a:t>
                </a:r>
                <a:r>
                  <a:rPr lang="en-US" altLang="x-none" i="1" dirty="0"/>
                  <a:t>conditional probability</a:t>
                </a:r>
                <a:r>
                  <a:rPr lang="en-US" altLang="x-none" dirty="0"/>
                  <a:t> of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given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x-none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</a:rPr>
                      <m:t>𝐵</m:t>
                    </m:r>
                    <m:r>
                      <a:rPr lang="en-US" altLang="x-none" b="0" i="1" smtClean="0">
                        <a:latin typeface="Cambria Math" charset="0"/>
                      </a:rPr>
                      <m:t>|</m:t>
                    </m:r>
                    <m:r>
                      <a:rPr lang="en-US" altLang="x-none" b="0" i="1" smtClean="0">
                        <a:latin typeface="Cambria Math" charset="0"/>
                      </a:rPr>
                      <m:t>𝐴</m:t>
                    </m:r>
                    <m:r>
                      <a:rPr lang="en-US" altLang="x-non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dirty="0" smtClean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x-non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x-none" b="0" i="1" smtClean="0">
                              <a:latin typeface="Cambria Math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x-none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altLang="x-none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x-none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x-none" dirty="0" smtClean="0"/>
              </a:p>
              <a:p>
                <a:pPr marL="0" indent="0">
                  <a:buNone/>
                </a:pPr>
                <a:endParaRPr lang="en-US" altLang="x-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x-non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x-none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altLang="x-none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x-none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x-non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x-none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x-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x-non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x-none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x-non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altLang="x-non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x-none" dirty="0"/>
              </a:p>
              <a:p>
                <a:pPr>
                  <a:buFontTx/>
                  <a:buNone/>
                </a:pPr>
                <a:endParaRPr lang="en-US" altLang="x-none" dirty="0"/>
              </a:p>
              <a:p>
                <a:pPr>
                  <a:buFontTx/>
                  <a:buNone/>
                </a:pPr>
                <a:endParaRPr lang="en-US" altLang="x-none" dirty="0"/>
              </a:p>
            </p:txBody>
          </p:sp>
        </mc:Choice>
        <mc:Fallback xmlns="">
          <p:sp>
            <p:nvSpPr>
              <p:cNvPr id="174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852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FDCEE1D-51C5-8D43-BFF8-5070E39007C1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altLang="x-non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x-none" sz="2800" dirty="0" smtClean="0"/>
                  <a:t>Two cards are drawn from a well-shuffled deck. What is the probability that:</a:t>
                </a:r>
              </a:p>
              <a:p>
                <a:pPr lvl="1"/>
                <a:r>
                  <a:rPr lang="en-US" altLang="x-none" sz="2400" dirty="0"/>
                  <a:t>both are kings?</a:t>
                </a:r>
              </a:p>
              <a:p>
                <a:pPr lvl="1"/>
                <a:r>
                  <a:rPr lang="en-US" altLang="x-none" sz="2400" dirty="0"/>
                  <a:t>second draw is a king?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1st draw is king,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2nd draw is king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𝐴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= </a:t>
                </a:r>
                <a:r>
                  <a:rPr lang="en-US" altLang="x-none" sz="2800" dirty="0"/>
                  <a:t>4/52,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𝐴</m:t>
                        </m:r>
                      </m:e>
                    </m:acc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= </a:t>
                </a:r>
                <a:r>
                  <a:rPr lang="en-US" altLang="x-none" sz="2800" dirty="0"/>
                  <a:t>48/52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𝐵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𝐴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3/51,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𝐵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𝐴</m:t>
                        </m:r>
                      </m:e>
                    </m:acc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4/51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𝐴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4/52×3/51 = 12/2652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acc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4/52×3/51 </a:t>
                </a:r>
                <a:r>
                  <a:rPr lang="en-US" altLang="x-none" sz="2400" dirty="0"/>
                  <a:t>+ </a:t>
                </a:r>
                <a:r>
                  <a:rPr lang="en-US" altLang="x-none" sz="2800" dirty="0"/>
                  <a:t>48/52×4/51</a:t>
                </a:r>
              </a:p>
            </p:txBody>
          </p:sp>
        </mc:Choice>
        <mc:Fallback xmlns="">
          <p:sp>
            <p:nvSpPr>
              <p:cNvPr id="184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482" r="-2741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B598801-4C94-FD46-9B0E-68F983340CAF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x-none" dirty="0" smtClean="0"/>
                  <a:t>If the experiment of drawing a pair is repeated over time, what would be the expected value of the number of of kings?</a:t>
                </a:r>
              </a:p>
              <a:p>
                <a:r>
                  <a:rPr lang="en-US" altLang="x-none" dirty="0"/>
                  <a:t>2 kings: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</a:rPr>
                      <m:t>𝐴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= 4/52×3/51 = 12/2652</a:t>
                </a:r>
              </a:p>
              <a:p>
                <a:r>
                  <a:rPr lang="en-US" altLang="x-none" dirty="0"/>
                  <a:t>1 king: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x-none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x-none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altLang="x-non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x-non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acc>
                    <m:r>
                      <a:rPr lang="en-US" altLang="x-non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dirty="0" smtClean="0"/>
                  <a:t> </a:t>
                </a:r>
                <a:r>
                  <a:rPr lang="en-US" altLang="x-none" dirty="0"/>
                  <a:t>= 48/52×4/51 + 4/52×48/51 = 384/2652</a:t>
                </a:r>
              </a:p>
              <a:p>
                <a:r>
                  <a:rPr lang="en-US" altLang="x-none" dirty="0"/>
                  <a:t>Expected value of # of kings: 2×12/2652 + 1×384/2652 ≈ 0.154</a:t>
                </a:r>
              </a:p>
              <a:p>
                <a:endParaRPr lang="en-US" altLang="x-none" dirty="0"/>
              </a:p>
            </p:txBody>
          </p:sp>
        </mc:Choice>
        <mc:Fallback xmlns="">
          <p:sp>
            <p:nvSpPr>
              <p:cNvPr id="1945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AA2C06D-8FFF-4844-9E02-4D0EA3888E5D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/>
              <a:t>5% of manufactured components are defective in general. </a:t>
            </a:r>
          </a:p>
          <a:p>
            <a:r>
              <a:rPr lang="en-US" altLang="x-none" sz="2800"/>
              <a:t>The method for screening out defective items is not totally reliable. The test rejects good parts as defective in 1% of the cases and accepts defective parts as good ones in 10% of the cases. </a:t>
            </a:r>
          </a:p>
          <a:p>
            <a:r>
              <a:rPr lang="en-US" altLang="x-none" sz="2800"/>
              <a:t>Given that the test indicates that an item is good, what is the probability that this item is, in fact, defective? </a:t>
            </a:r>
          </a:p>
          <a:p>
            <a:endParaRPr lang="en-US" altLang="x-none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CE8F022-3BAE-534B-8BD9-AC8F3F40F216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A component </a:t>
                </a:r>
                <a:r>
                  <a:rPr lang="en-US" altLang="x-none" sz="2800" dirty="0" smtClean="0"/>
                  <a:t>cleared the test (tested good)</a:t>
                </a:r>
                <a:endParaRPr lang="en-US" altLang="x-none" sz="2800" dirty="0"/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A component is defective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x-none" sz="28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A </a:t>
                </a:r>
                <a:r>
                  <a:rPr lang="en-US" altLang="x-none" sz="2800" dirty="0" smtClean="0"/>
                  <a:t>component did not clear the test (tested defective)</a:t>
                </a:r>
                <a:endParaRPr lang="en-US" altLang="x-none" sz="2800" dirty="0"/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A component is good </a:t>
                </a:r>
                <a:r>
                  <a:rPr lang="en-US" altLang="x-none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𝐺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x-none" sz="2800" dirty="0" smtClean="0"/>
                  <a:t>)</a:t>
                </a:r>
                <a:endParaRPr lang="en-US" altLang="x-none" sz="2800" dirty="0"/>
              </a:p>
              <a:p>
                <a:endParaRPr lang="en-US" altLang="x-none" sz="2800" dirty="0"/>
              </a:p>
              <a:p>
                <a:r>
                  <a:rPr lang="en-US" altLang="x-none" sz="2800" dirty="0"/>
                  <a:t>Want to solve</a:t>
                </a:r>
                <a:r>
                  <a:rPr lang="en-US" altLang="x-none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𝐷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endParaRPr lang="en-US" altLang="x-none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482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839221E-5ECA-064F-9527-333A4985B93E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7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𝐷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|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𝑇</m:t>
                      </m:r>
                      <m:r>
                        <a:rPr lang="en-US" altLang="x-non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x-none" dirty="0"/>
              </a:p>
            </p:txBody>
          </p:sp>
        </mc:Choice>
        <mc:Fallback xmlns="">
          <p:sp>
            <p:nvSpPr>
              <p:cNvPr id="2457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𝐷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0.05,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𝐺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0.95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</m:e>
                    </m:acc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𝐺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0.01 (false positive) </a:t>
                </a:r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𝐺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0.99  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e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= </a:t>
                </a:r>
                <a:r>
                  <a:rPr lang="en-US" altLang="x-none" sz="2800" dirty="0"/>
                  <a:t>0.99×0.95 = 0.9405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|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𝐷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0.1 (false negative)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e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𝐷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x-none" sz="2800" dirty="0" smtClean="0"/>
                  <a:t> </a:t>
                </a:r>
                <a:r>
                  <a:rPr lang="en-US" altLang="x-none" sz="2800" dirty="0"/>
                  <a:t>= 0.1×0.05 = 0.005</a:t>
                </a:r>
              </a:p>
              <a:p>
                <a:endParaRPr lang="en-US" altLang="x-none" sz="2800" dirty="0"/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∪(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𝐷</m:t>
                    </m:r>
                    <m:r>
                      <a:rPr lang="en-US" altLang="x-none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x-none" sz="2800" i="1" dirty="0" smtClean="0"/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(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𝑇</m:t>
                    </m:r>
                    <m:r>
                      <a:rPr lang="en-US" altLang="x-none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x-none" sz="2800" i="1" dirty="0" smtClean="0"/>
                  <a:t> </a:t>
                </a:r>
                <a:r>
                  <a:rPr lang="en-US" altLang="x-none" sz="2800" dirty="0" smtClean="0"/>
                  <a:t>= </a:t>
                </a:r>
                <a:r>
                  <a:rPr lang="en-US" altLang="x-none" sz="2800" dirty="0"/>
                  <a:t>0.9405 + 0.005 = 0.9455</a:t>
                </a:r>
              </a:p>
              <a:p>
                <a14:m>
                  <m:oMath xmlns:m="http://schemas.openxmlformats.org/officeDocument/2006/math">
                    <m:r>
                      <a:rPr lang="en-US" altLang="x-none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x-none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n-US" altLang="x-none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x-none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x-none" sz="2800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altLang="x-none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x-none" sz="2800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x-none" sz="28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x-none" sz="2800" dirty="0" smtClean="0"/>
                  <a:t> = </a:t>
                </a:r>
                <a:r>
                  <a:rPr lang="en-US" altLang="x-none" sz="2800" dirty="0"/>
                  <a:t>0.005/0.9455 = 0.0052882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0">
                <a:blip r:embed="rId3"/>
                <a:stretch>
                  <a:fillRect t="-1482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EDA8EB2-9E84-B945-9941-3738E3EF4BA8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Medical Screening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/>
              <a:t>1% of population suffer from a certain disease.</a:t>
            </a:r>
          </a:p>
          <a:p>
            <a:r>
              <a:rPr lang="en-US" altLang="x-none" sz="2800"/>
              <a:t>The method for screening is not totally reliable. The test reports false positive in 5% of the cases and false negative in 10% of the cases. </a:t>
            </a:r>
          </a:p>
          <a:p>
            <a:r>
              <a:rPr lang="en-US" altLang="x-none" sz="2800"/>
              <a:t>Given that a person has a negative test result, what is the probability that this person is, in fact, sick?</a:t>
            </a:r>
          </a:p>
          <a:p>
            <a:r>
              <a:rPr lang="en-US" altLang="x-none" sz="2800"/>
              <a:t>Given that a person has a positive test result, what is the probability that this person is, in fact, sick? </a:t>
            </a:r>
          </a:p>
          <a:p>
            <a:endParaRPr lang="en-US" altLang="x-none" sz="2800"/>
          </a:p>
          <a:p>
            <a:endParaRPr lang="en-US" altLang="x-none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6376C40-C938-FA42-8AB0-40AF098D5EDE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3279</TotalTime>
  <Words>2055</Words>
  <Application>Microsoft Macintosh PowerPoint</Application>
  <PresentationFormat>On-screen Show (4:3)</PresentationFormat>
  <Paragraphs>163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 Math</vt:lpstr>
      <vt:lpstr>ＭＳ Ｐゴシック</vt:lpstr>
      <vt:lpstr>Symbol</vt:lpstr>
      <vt:lpstr>Arial</vt:lpstr>
      <vt:lpstr>Default Design</vt:lpstr>
      <vt:lpstr>Conditional Probability</vt:lpstr>
      <vt:lpstr>Boy or Girl?</vt:lpstr>
      <vt:lpstr>Conditional Probability</vt:lpstr>
      <vt:lpstr>Example</vt:lpstr>
      <vt:lpstr>Example</vt:lpstr>
      <vt:lpstr>Example</vt:lpstr>
      <vt:lpstr>Definitions</vt:lpstr>
      <vt:lpstr>P(D|T)</vt:lpstr>
      <vt:lpstr>Medical Screening</vt:lpstr>
      <vt:lpstr>Definitions</vt:lpstr>
      <vt:lpstr>P(S|T)</vt:lpstr>
      <vt:lpstr>Bayes’ Theorem</vt:lpstr>
      <vt:lpstr>P(S|T) and P(S|T ̅) with Bayes’</vt:lpstr>
      <vt:lpstr>Bayes’ Theorem</vt:lpstr>
      <vt:lpstr>Monty Hall Revisited</vt:lpstr>
      <vt:lpstr>Bayes’ Ratio</vt:lpstr>
      <vt:lpstr>Example</vt:lpstr>
      <vt:lpstr>Solution</vt:lpstr>
      <vt:lpstr>Dramatic Taxicab</vt:lpstr>
      <vt:lpstr>Independent Events</vt:lpstr>
      <vt:lpstr>P(A∩B ̅)</vt:lpstr>
      <vt:lpstr>Loaded Coin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Dianna Xu</cp:lastModifiedBy>
  <cp:revision>575</cp:revision>
  <cp:lastPrinted>2016-04-19T15:49:01Z</cp:lastPrinted>
  <dcterms:created xsi:type="dcterms:W3CDTF">2008-11-13T23:57:28Z</dcterms:created>
  <dcterms:modified xsi:type="dcterms:W3CDTF">2017-11-27T16:39:20Z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