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295" r:id="rId3"/>
    <p:sldId id="294" r:id="rId5"/>
    <p:sldId id="296" r:id="rId6"/>
    <p:sldId id="328" r:id="rId7"/>
    <p:sldId id="329" r:id="rId8"/>
    <p:sldId id="318" r:id="rId9"/>
    <p:sldId id="319" r:id="rId10"/>
    <p:sldId id="343" r:id="rId11"/>
    <p:sldId id="330" r:id="rId12"/>
    <p:sldId id="348" r:id="rId13"/>
    <p:sldId id="331" r:id="rId14"/>
    <p:sldId id="344" r:id="rId15"/>
    <p:sldId id="332" r:id="rId16"/>
    <p:sldId id="345" r:id="rId17"/>
    <p:sldId id="333" r:id="rId18"/>
    <p:sldId id="334" r:id="rId19"/>
    <p:sldId id="335" r:id="rId20"/>
    <p:sldId id="336" r:id="rId21"/>
    <p:sldId id="346" r:id="rId22"/>
    <p:sldId id="337" r:id="rId23"/>
    <p:sldId id="338" r:id="rId24"/>
    <p:sldId id="349" r:id="rId25"/>
    <p:sldId id="339" r:id="rId26"/>
    <p:sldId id="347" r:id="rId27"/>
    <p:sldId id="340" r:id="rId28"/>
    <p:sldId id="341" r:id="rId29"/>
    <p:sldId id="342" r:id="rId30"/>
    <p:sldId id="350" r:id="rId31"/>
    <p:sldId id="292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4" autoAdjust="0"/>
    <p:restoredTop sz="84112" autoAdjust="0"/>
  </p:normalViewPr>
  <p:slideViewPr>
    <p:cSldViewPr>
      <p:cViewPr varScale="1">
        <p:scale>
          <a:sx n="72" d="100"/>
          <a:sy n="72" d="100"/>
        </p:scale>
        <p:origin x="-298" y="-82"/>
      </p:cViewPr>
      <p:guideLst>
        <p:guide orient="horz" pos="21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91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本讲内容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672" y="1484784"/>
            <a:ext cx="6768752" cy="47525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2.1 </a:t>
            </a:r>
            <a:r>
              <a:rPr lang="zh-CN" altLang="en-US" sz="2800" b="1" dirty="0"/>
              <a:t>选择器的使用方式</a:t>
            </a:r>
            <a:endParaRPr lang="zh-CN" altLang="en-US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2.2 </a:t>
            </a:r>
            <a:r>
              <a:rPr lang="zh-CN" altLang="en-US" sz="2800" b="1" dirty="0"/>
              <a:t>基本选择器</a:t>
            </a:r>
            <a:endParaRPr lang="zh-CN" altLang="en-US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2.3 </a:t>
            </a:r>
            <a:r>
              <a:rPr lang="zh-CN" altLang="en-US" sz="2800" b="1" dirty="0"/>
              <a:t>属性选择器</a:t>
            </a:r>
            <a:endParaRPr lang="zh-CN" altLang="en-US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2.4 </a:t>
            </a:r>
            <a:r>
              <a:rPr lang="zh-CN" altLang="en-US" sz="2800" b="1" dirty="0"/>
              <a:t>层次选择器</a:t>
            </a:r>
            <a:endParaRPr lang="zh-CN" altLang="en-US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2.5 </a:t>
            </a:r>
            <a:r>
              <a:rPr lang="zh-CN" altLang="en-US" sz="2800" b="1" dirty="0"/>
              <a:t>过滤选择器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1052736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2.3 jQuery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属性选择器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8650" y="1857375"/>
            <a:ext cx="8229600" cy="4286250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属性选择器：通过元素的属性来获取相应的元素。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[attribute]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匹配包含指定属性的元素。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$("div[id]")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获取所有具有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id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值的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div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对象。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[attribute=value]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：匹配给定的属性是某个特定值的元素。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$("input[name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=‘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userName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’] 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")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获取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name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取值为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userName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的输入框。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[attribute!=value]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：匹配所有不含有指定的属性，或者属性不等于特定值的元素。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$("input[name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!=‘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userName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’] 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获取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name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取值为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</a:t>
            </a:r>
            <a:r>
              <a:rPr lang="en-US" altLang="zh-CN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userName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或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不具备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name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属性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的输入框。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[attribute^=value]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：匹配给定的属性是以某些值开始的元素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$("input[name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^=‘news’] 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获取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name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取值以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news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开头的输入框。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1052736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2.3 jQuery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属性选择器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8650" y="1857375"/>
            <a:ext cx="8229600" cy="4286250"/>
          </a:xfrm>
        </p:spPr>
        <p:txBody>
          <a:bodyPr>
            <a:normAutofit/>
          </a:bodyPr>
          <a:lstStyle/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[attribute$=value]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：匹配给定的属性是以某些值结尾的元素。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$("input[name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$=‘end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’]")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获取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name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取值以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end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结尾的输入框。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[attribute*=value]: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匹配给定的属性是以包含某些值的元素。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$("input[name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*=‘con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’]")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获取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name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取值包含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con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的输入框。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[attributeFilter1][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attributeFilterN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]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：组合使用。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$("input[id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][name$=‘man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’]")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获取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具有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id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属性，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name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取值以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man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结尾的输入框。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1052736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2.4 jQuery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层次选择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器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496944" cy="4752528"/>
          </a:xfrm>
        </p:spPr>
        <p:txBody>
          <a:bodyPr>
            <a:normAutofit/>
          </a:bodyPr>
          <a:lstStyle/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层次选择器：通过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DOM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元素之间的层次关系来获取特定元素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,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例如后代元素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,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子元素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,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相邻元素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,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兄弟元素等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2" y="2750460"/>
            <a:ext cx="8198987" cy="2952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1052736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2.4 jQuery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层次选择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器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496944" cy="4811986"/>
          </a:xfrm>
        </p:spPr>
        <p:txBody>
          <a:bodyPr>
            <a:normAutofit fontScale="85000" lnSpcReduction="10000"/>
          </a:bodyPr>
          <a:lstStyle/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层次选择器：通过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DOM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元素之间的层次关系来获取特定元素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,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例如后代元素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,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子元素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,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相邻元素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,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兄弟元素等。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parent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child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：匹配的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parent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选择器选择的元素下所有符合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child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选择器的后代元素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包含所有子孙，使用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空格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隔开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祖先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子孙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$("form input")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获取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form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表单下所有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input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标签。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parent &gt; child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：匹配的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parent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选择器选择的元素下所有符合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child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选择器的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直接后代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元素（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只含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子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不含孙，即直接的孩子）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$("form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&gt; 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input")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获取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form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表单下直接子节点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input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标签。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b="1" dirty="0" err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prev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+ next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：匹配所有紧接在 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prev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元素后的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next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元素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b="1" dirty="0" err="1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prev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next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必须是同级兄弟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只限匹配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紧跟着</a:t>
            </a:r>
            <a:r>
              <a:rPr lang="en-US" altLang="zh-CN" b="1" dirty="0" err="1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prev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的一个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next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元素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$("label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+ 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input") 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b="1" dirty="0" err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prev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~ </a:t>
            </a:r>
            <a:r>
              <a:rPr lang="en-US" altLang="zh-CN" b="1" dirty="0" err="1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nextAll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匹配 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prev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元素之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后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所有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nextAll</a:t>
            </a:r>
            <a:r>
              <a:rPr lang="en-US" altLang="zh-CN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元素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b="1" dirty="0" err="1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prev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next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必须是同级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兄弟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匹配</a:t>
            </a:r>
            <a:r>
              <a:rPr lang="en-US" altLang="zh-CN" b="1" dirty="0" err="1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prev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后的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所有</a:t>
            </a:r>
            <a:r>
              <a:rPr lang="en-US" altLang="zh-CN" b="1" dirty="0" err="1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nextAll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元素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$("form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~ 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input") 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1052736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2.4 jQuery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层次选择器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等价函数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496944" cy="4811986"/>
          </a:xfrm>
        </p:spPr>
        <p:txBody>
          <a:bodyPr>
            <a:normAutofit/>
          </a:bodyPr>
          <a:lstStyle/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层次选择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器的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等价函数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siblings()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函数选择同辈节点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“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+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”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与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next()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等价、“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~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”与</a:t>
            </a:r>
            <a:r>
              <a:rPr lang="en-US" altLang="zh-CN" dirty="0" err="1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nextAll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()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等价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85" y="2636912"/>
            <a:ext cx="8183466" cy="3672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1052736"/>
            <a:ext cx="7561262" cy="460375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课堂练习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1052736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2.5 jQuery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过滤选择器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496944" cy="4811986"/>
          </a:xfrm>
        </p:spPr>
        <p:txBody>
          <a:bodyPr>
            <a:normAutofit/>
          </a:bodyPr>
          <a:lstStyle/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过滤选择器：通过特定的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过滤规则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来筛选出所需的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DOM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元素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过滤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都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以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 “</a:t>
            </a:r>
            <a:r>
              <a:rPr lang="en-US" altLang="zh-CN" sz="2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”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开头。过滤选择器可以分为如下几种：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基础过滤选择器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子元素过滤选择器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内容过滤选择器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可见性过滤选择器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表单过滤选择器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1052736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2.5.1 jQuery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基础过滤选择器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496944" cy="4811986"/>
          </a:xfrm>
        </p:spPr>
        <p:txBody>
          <a:bodyPr>
            <a:normAutofit lnSpcReduction="10000"/>
          </a:bodyPr>
          <a:lstStyle/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:first :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匹配找到的第一个元素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</a:t>
            </a:r>
            <a:r>
              <a:rPr lang="en-US" altLang="zh-CN" b="1" dirty="0" err="1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tr:first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")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:last :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匹配找到的最后一个元素。与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:first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相对应。 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tr:last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")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:not(selector)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：在返回集合清除不匹配指定选择器的元素。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input:not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(:checked)")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:even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：匹配返回结果集合中索引值为偶数的元素。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tr:even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")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 odd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：匹配返回结果集合中索引值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为奇数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的元素。 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tr:odd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") 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eq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(index)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：匹配返回结果集中第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index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位置的元素。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tr:eq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(0)")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1052736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2.5.1 jQuery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基础过滤选择器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496944" cy="4811986"/>
          </a:xfrm>
        </p:spPr>
        <p:txBody>
          <a:bodyPr>
            <a:normAutofit/>
          </a:bodyPr>
          <a:lstStyle/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gt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(index) 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：匹配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所有大于指定索引值的元素。 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</a:t>
            </a:r>
            <a:r>
              <a:rPr lang="en-US" altLang="zh-CN" b="1" dirty="0" err="1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tr:gt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(0)")    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说明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匹配所有大于给定索引值的元素。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lt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(index)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：匹配所有小于指定索引值的元素。 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</a:t>
            </a:r>
            <a:r>
              <a:rPr lang="en-US" altLang="zh-CN" b="1" dirty="0" err="1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tr:lt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(2)")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:header(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固定写法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)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：匹配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h1-h6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的标题元素。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:header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animated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固定写法：匹配所有正在执行动画效果的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元素）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1052736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2.5.1 jQuery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基础过滤选择器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汇总表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5576" y="1553029"/>
            <a:ext cx="7200800" cy="4828299"/>
            <a:chOff x="915548" y="1522636"/>
            <a:chExt cx="6988146" cy="4747671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548" y="1522636"/>
              <a:ext cx="6988146" cy="3856054"/>
            </a:xfrm>
            <a:prstGeom prst="rect">
              <a:avLst/>
            </a:prstGeom>
          </p:spPr>
        </p:pic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272" y="5378690"/>
              <a:ext cx="6942422" cy="89161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本讲目标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1484784"/>
            <a:ext cx="8496944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Tx/>
              <a:buBlip>
                <a:blip r:embed="rId1"/>
              </a:buBlip>
              <a:defRPr sz="2400" kern="12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600" dirty="0">
                <a:latin typeface="黑体" panose="02010609060101010101" pitchFamily="2" charset="-122"/>
                <a:ea typeface="黑体" panose="02010609060101010101" pitchFamily="2" charset="-122"/>
              </a:rPr>
              <a:t>熟练掌握</a:t>
            </a:r>
            <a:r>
              <a:rPr lang="en-US" altLang="zh-CN" sz="2600" dirty="0" smtClean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sz="2600" dirty="0">
                <a:latin typeface="黑体" panose="02010609060101010101" pitchFamily="2" charset="-122"/>
                <a:ea typeface="黑体" panose="02010609060101010101" pitchFamily="2" charset="-122"/>
              </a:rPr>
              <a:t>的基本选择器。</a:t>
            </a:r>
            <a:endParaRPr lang="zh-CN" altLang="en-US" sz="26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533400" indent="-5334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600" dirty="0">
                <a:latin typeface="黑体" panose="02010609060101010101" pitchFamily="2" charset="-122"/>
                <a:ea typeface="黑体" panose="02010609060101010101" pitchFamily="2" charset="-122"/>
              </a:rPr>
              <a:t>熟练掌握混合使用选择器的方式。</a:t>
            </a:r>
            <a:endParaRPr lang="zh-CN" altLang="en-US" sz="26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533400" indent="-5334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600" dirty="0">
                <a:latin typeface="黑体" panose="02010609060101010101" pitchFamily="2" charset="-122"/>
                <a:ea typeface="黑体" panose="02010609060101010101" pitchFamily="2" charset="-122"/>
              </a:rPr>
              <a:t>了解其他选择器的方式，可以通过查找手册完成选择器程序的编写。</a:t>
            </a:r>
            <a:endParaRPr lang="zh-CN" altLang="en-US" sz="26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1052736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2.5.2 jQuery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子元素过滤选择器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496944" cy="5040560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:nth-child(index/even/odd/equation):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匹配选中元素是父元素的第（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index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基数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偶数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3n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个子元素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。与的 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eq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()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有些类似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不同的地方就是前者是从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开始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后者是从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开始。 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示例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 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</a:t>
            </a:r>
            <a:r>
              <a:rPr lang="en-US" altLang="zh-CN" b="1" dirty="0" err="1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ul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li:nth-child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(2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)")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:nth-last-child(index/even/odd/equation):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匹配选中元素是父元素的倒数第（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index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基数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偶数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/3n/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个子元素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。与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nth-child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顺序相反。 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示例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ul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li:nth-last-child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(2)")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:first-child :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匹配选中元素是父元素的第一个子元素。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示例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ul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li:first-child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")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:last-child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：匹配选中元素是父元素的最后一个子元素。 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示例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ul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li:last-child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")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 only-child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：匹配选中元素是父元素的唯一子元素，如当前元素有兄弟节点，将被过滤掉。 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示例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ul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li:only-child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")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868611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2.5.2 jQuery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子元素过滤选择器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496944" cy="5184576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1"/>
              </a:buBlip>
            </a:pP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: nth-of-type(index/even/odd/equation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):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匹配选中元素是父元素的第（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index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基数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偶数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/3n/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个同类型元素。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nth-child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相比，本过滤器是按照同类型子元素做的过滤，而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nth-child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按照全部子元素做的过滤。</a:t>
            </a:r>
            <a:b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示例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 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</a:t>
            </a:r>
            <a:r>
              <a:rPr lang="en-US" altLang="zh-CN" b="1" dirty="0" err="1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ul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li:nth-of-type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(2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)")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 nth-last-of-type(index/even/odd/equation):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匹配选中元素是父元素的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倒数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第（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index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基数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偶数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/3n/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个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同类型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元素。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nth-of-type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相比检索顺序相反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示例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ul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li:nth-last-of-type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(2)")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 first-of-type :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匹配选中元素是父元素的第一个同类型子元素。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与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first-child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相比，本过滤器对比的是同类型的第一个子元素，而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first-child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对比的是第一个子元素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示例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ul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li: first-of-type")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 last-of-type :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匹配选中元素是父元素的最后一个同类型子元素。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与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first-of-type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相反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示例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ul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li:last-of-type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")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868611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2.5.2 jQuery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子元素过滤选择器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汇总表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9559"/>
            <a:ext cx="8265782" cy="4968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980728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2.5.3 jQuery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内容过滤选择器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1524893"/>
            <a:ext cx="8496944" cy="5184576"/>
          </a:xfrm>
        </p:spPr>
        <p:txBody>
          <a:bodyPr>
            <a:normAutofit lnSpcReduction="10000"/>
          </a:bodyPr>
          <a:lstStyle/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内容过滤选择器：在已经选择的对象中根据它所包含的子元素和文本内容进行过滤。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:contains(text)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：匹配包含给定文本的元素，一般用作对元素内文字内容进行过滤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示例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 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</a:t>
            </a:r>
            <a:r>
              <a:rPr lang="en-US" altLang="zh-CN" b="1" dirty="0" err="1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div:contains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‘</a:t>
            </a:r>
            <a:r>
              <a:rPr lang="en-US" altLang="zh-CN" b="1" dirty="0" err="1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str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’)")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:empty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：匹配所有不包含子元素或者文本的空元素。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示例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td:empty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") 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返回值  集合元素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:has(selector)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：在已经筛选的元素中根据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selector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在进行筛选，只有符合：之前以及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has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中定义的选择器规则，元素才能被选择。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	示例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 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</a:t>
            </a:r>
            <a:r>
              <a:rPr lang="en-US" altLang="zh-CN" b="1" dirty="0" err="1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div:has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(p)")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lang="en-US" altLang="zh-CN" b="1" dirty="0" err="1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addClass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("test")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:parent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：匹配含有子元素或者文本的元素，与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empty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相对。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示例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td:parent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") 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返回值  集合元素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980728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2.5.3 jQuery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内容过滤选择器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汇总表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1524893"/>
            <a:ext cx="8496944" cy="5184576"/>
          </a:xfrm>
        </p:spPr>
        <p:txBody>
          <a:bodyPr>
            <a:normAutofit/>
          </a:bodyPr>
          <a:lstStyle/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内容过滤选择器：在已经选择的对象中根据它所包含的子元素和文本内容进行过滤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49" y="2595297"/>
            <a:ext cx="8040546" cy="2448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980728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2.5.4 jQuery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可见度过滤选择器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1524893"/>
            <a:ext cx="8496944" cy="5184576"/>
          </a:xfrm>
        </p:spPr>
        <p:txBody>
          <a:bodyPr>
            <a:normAutofit/>
          </a:bodyPr>
          <a:lstStyle/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可见度过滤选择器：是根据元素的可见和不可见状态来选择相应的元素，例如元素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display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none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&lt;input type=hidden/&gt;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为不可见。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:hidden :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匹配所有的不可见元素。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示例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</a:t>
            </a:r>
            <a:r>
              <a:rPr lang="en-US" altLang="zh-CN" b="1" dirty="0" err="1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input:hidden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")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:visible: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匹配所有的可见元素。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示例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input:visible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")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返回值  集合元素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4437112"/>
            <a:ext cx="8145903" cy="1656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980728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2.5.5 jQuery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表单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过滤选择器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1524893"/>
            <a:ext cx="8496944" cy="5184576"/>
          </a:xfrm>
        </p:spPr>
        <p:txBody>
          <a:bodyPr>
            <a:normAutofit lnSpcReduction="10000"/>
          </a:bodyPr>
          <a:lstStyle/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表单过滤选择器：可根据表单元素的类型以及表单元素的状态进行过滤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类型过滤器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：示例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</a:t>
            </a:r>
            <a:r>
              <a:rPr lang="en-US" altLang="zh-CN" b="1" dirty="0" err="1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li:input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:input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 匹配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input, 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textarea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, select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和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button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元素。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:text 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匹配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所有的单行文本框。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:password 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：匹配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所有密码框。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:radio 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：匹配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所有单选按钮。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:checkbox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：匹配所有复选框。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:submit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：匹配所有提交按钮。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:image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：匹配所有图像域。 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:reset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：匹配所有重置按钮。 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9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:button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：匹配所有按钮。 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:file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：匹配所有文件域。 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:hidden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：匹配所有隐藏域。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980728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2.5.5 jQuery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表单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过滤选择器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1524893"/>
            <a:ext cx="8496944" cy="5184576"/>
          </a:xfrm>
        </p:spPr>
        <p:txBody>
          <a:bodyPr>
            <a:normAutofit lnSpcReduction="10000"/>
          </a:bodyPr>
          <a:lstStyle/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表单过滤选择器：可根据表单元素的类型以及表单元素的状态进行过滤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状态过滤器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：根据表单元素当前状态进行过滤的选择器。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:enabled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匹配所有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input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中不带有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disabled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="disabled"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元素。 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示例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 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</a:t>
            </a:r>
            <a:r>
              <a:rPr lang="en-US" altLang="zh-CN" b="1" dirty="0" err="1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input:enabled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")</a:t>
            </a:r>
            <a:endParaRPr lang="en-US" altLang="zh-CN" b="1" dirty="0" smtClean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:disabled 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：匹配所有不可用元素。与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enabled 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相反。</a:t>
            </a:r>
            <a:b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示例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: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input:disabled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")    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返回值  集合元素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:checked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：匹配所有选中的被选中元素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复选框、单选框等，不包括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select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中的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option)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b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示例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input:checked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") 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:selected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：匹配所有选中的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option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元素。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示例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$("select 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option:selected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")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5154" y="836712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2.5.5 jQuery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表单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过滤选择器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汇总表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27162" y="1317245"/>
            <a:ext cx="7345238" cy="5434756"/>
            <a:chOff x="628990" y="1556792"/>
            <a:chExt cx="6913634" cy="5248566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06" y="1556792"/>
              <a:ext cx="6904318" cy="3497883"/>
            </a:xfrm>
            <a:prstGeom prst="rect">
              <a:avLst/>
            </a:prstGeom>
          </p:spPr>
        </p:pic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990" y="5006882"/>
              <a:ext cx="6896698" cy="179847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052736"/>
            <a:ext cx="8496944" cy="532859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5000"/>
              </a:lnSpc>
              <a:buBlip>
                <a:blip r:embed="rId1"/>
              </a:buBlip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选择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器的使用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方式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$(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选择器表达式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选择器表达式</a:t>
            </a: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语法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与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CSS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相同。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05000"/>
              </a:lnSpc>
              <a:buBlip>
                <a:blip r:embed="rId1"/>
              </a:buBlip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基本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选择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器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——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最基础的选择器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id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、元素（标签）、样式类、通配符*等及其组合构成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05000"/>
              </a:lnSpc>
              <a:buBlip>
                <a:blip r:embed="rId1"/>
              </a:buBlip>
            </a:pP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属性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选择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器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——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搭配</a:t>
            </a: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基本选择器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一起使用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关键有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中括号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[</a:t>
            </a:r>
            <a:r>
              <a:rPr lang="en-US" altLang="zh-CN" dirty="0" err="1" smtClean="0">
                <a:latin typeface="黑体" panose="02010609060101010101" pitchFamily="2" charset="-122"/>
                <a:ea typeface="黑体" panose="02010609060101010101" pitchFamily="2" charset="-122"/>
              </a:rPr>
              <a:t>attrName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筛选运算符 </a:t>
            </a:r>
            <a:r>
              <a:rPr lang="en-US" altLang="zh-CN" dirty="0" err="1" smtClean="0">
                <a:latin typeface="黑体" panose="02010609060101010101" pitchFamily="2" charset="-122"/>
                <a:ea typeface="黑体" panose="02010609060101010101" pitchFamily="2" charset="-122"/>
              </a:rPr>
              <a:t>attrValue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]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05000"/>
              </a:lnSpc>
              <a:buBlip>
                <a:blip r:embed="rId1"/>
              </a:buBlip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层次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选择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器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——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基本选择器上的扩展分层，分层符：空格、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&gt;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+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~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    A B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后代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选）：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是父，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是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子孙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，选中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下的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孩子和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孙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子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   A&gt;B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父子选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）：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是父，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是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子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只选孩子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不选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孙子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    A+B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（兄弟选，选紧挨着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）：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是同一父亲下的孩子（同级），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在前，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在后，选中紧跟在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后面的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（仅匹配一个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，这一个紧跟着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    A~B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（兄弟选，选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后面所有的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）：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是同一父亲下的孩子（同级），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在前，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在后，选中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后面所有的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（仅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匹配多个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，但都在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的后面）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05000"/>
              </a:lnSpc>
              <a:buBlip>
                <a:blip r:embed="rId1"/>
              </a:buBlip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过滤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选择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器，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过滤器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关键是有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冒号“：”</a:t>
            </a:r>
            <a:endParaRPr lang="en-US" altLang="zh-CN" b="1" dirty="0" smtClean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在</a:t>
            </a: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选择的基础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上过滤，因此理解了选择后再从选择集中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筛选过滤，分为基础、子元素、内容、可见性、表单过渡等。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05000"/>
              </a:lnSpc>
              <a:buBlip>
                <a:blip r:embed="rId1"/>
              </a:buBlip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1052736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CSS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选择器复习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8650" y="1857375"/>
            <a:ext cx="8229600" cy="4286250"/>
          </a:xfrm>
        </p:spPr>
        <p:txBody>
          <a:bodyPr>
            <a:normAutofit/>
          </a:bodyPr>
          <a:lstStyle/>
          <a:p>
            <a:pPr>
              <a:buBlip>
                <a:blip r:embed="rId1"/>
              </a:buBlip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使用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选择器是获取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对象的常用方式，选择器语法与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CSS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选择器语法一致。所以只要掌握了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CSS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选择器也就掌握了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选择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器。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CSS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选择器复习：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CSS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的标签选择器（元素选择器）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endParaRPr lang="zh-CN" altLang="en-US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49" y="3580031"/>
            <a:ext cx="8235574" cy="2369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1052736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CSS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选择器复习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8650" y="1556792"/>
            <a:ext cx="8229600" cy="4286250"/>
          </a:xfrm>
        </p:spPr>
        <p:txBody>
          <a:bodyPr>
            <a:normAutofit/>
          </a:bodyPr>
          <a:lstStyle/>
          <a:p>
            <a:pPr>
              <a:buBlip>
                <a:blip r:embed="rId1"/>
              </a:buBlip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CSS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的常用选择器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endParaRPr lang="zh-CN" altLang="en-US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58811"/>
            <a:ext cx="6696744" cy="4518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1052736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jQuery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的选择器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390706" cy="4824536"/>
          </a:xfrm>
        </p:spPr>
        <p:txBody>
          <a:bodyPr>
            <a:normAutofit/>
          </a:bodyPr>
          <a:lstStyle/>
          <a:p>
            <a:pPr>
              <a:buBlip>
                <a:blip r:embed="rId1"/>
              </a:buBlip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我们提到的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函数，在其调用模式“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$()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”的括号中使用选择器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selector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（用双引号引起来），选中一组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DOM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对象（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DOM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对象集合），封装成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对象。因此，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$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函数在很多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JavaScript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类库中作为一个选择器函数来使用。其中：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$(“#ID”)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用来代替</a:t>
            </a:r>
            <a:r>
              <a:rPr lang="en-US" altLang="zh-CN" dirty="0" err="1" smtClean="0">
                <a:latin typeface="黑体" panose="02010609060101010101" pitchFamily="2" charset="-122"/>
                <a:ea typeface="黑体" panose="02010609060101010101" pitchFamily="2" charset="-122"/>
              </a:rPr>
              <a:t>document.getElementById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(“ID”)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函数，即通过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ID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获取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HTML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元素（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DOM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对象）；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$(“</a:t>
            </a:r>
            <a:r>
              <a:rPr lang="en-US" altLang="zh-CN" dirty="0" err="1" smtClean="0">
                <a:latin typeface="黑体" panose="02010609060101010101" pitchFamily="2" charset="-122"/>
                <a:ea typeface="黑体" panose="02010609060101010101" pitchFamily="2" charset="-122"/>
              </a:rPr>
              <a:t>tagName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”)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用来代替</a:t>
            </a:r>
            <a:r>
              <a:rPr lang="en-US" altLang="zh-CN" dirty="0" err="1" smtClean="0">
                <a:latin typeface="黑体" panose="02010609060101010101" pitchFamily="2" charset="-122"/>
                <a:ea typeface="黑体" panose="02010609060101010101" pitchFamily="2" charset="-122"/>
              </a:rPr>
              <a:t>document.getElementsByTagName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(“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tagName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”)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函数，即通过标签名获取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HTML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元素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DOM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对象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）。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所不同的是，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$(“…”)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函数得到的是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对象，该对象封装的是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DOM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对象集合，哪怕选择器获取的是一个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DOM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对象，得到的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对象中也是以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集合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的形式来获取该单个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DOM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endParaRPr lang="zh-CN" altLang="en-US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1052736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2.1 jQuery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选择器的使用方式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3528" y="1772816"/>
            <a:ext cx="8820472" cy="4286250"/>
          </a:xfrm>
        </p:spPr>
        <p:txBody>
          <a:bodyPr>
            <a:normAutofit fontScale="92500"/>
          </a:bodyPr>
          <a:lstStyle/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选择器：用于获取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对象的表达式。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基本语法：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$(“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选择器表达式”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，例如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$("p")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${“#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id”}            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document.getElementById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("id");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${“div”}            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document.getElementsByTagName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(“div");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选择器的或运算：用来获取符合多个表达式的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对象。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基本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语法：	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jQuery( “selector1, selector2, 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selectorN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” );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代码示例：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jQuery(“#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id,div,.class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”);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	“#id”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、”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div”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、”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.class”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为不同的选择器表达式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2483768" y="2802194"/>
            <a:ext cx="857256" cy="14287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2483768" y="3087946"/>
            <a:ext cx="857256" cy="14287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1052736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2.2 jQuery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基本选择器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8650" y="1700808"/>
            <a:ext cx="8229600" cy="4824536"/>
          </a:xfrm>
        </p:spPr>
        <p:txBody>
          <a:bodyPr>
            <a:normAutofit fontScale="92500"/>
          </a:bodyPr>
          <a:lstStyle/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基本选择器是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中最常用的选择器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,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通过元素的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id,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引用的样式类名、标签名、通配符来查找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DOM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元素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#id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获取的是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单个元素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，哪怕元素的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id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一样，只取得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首次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出现该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id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的那个元素，后面的同名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id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不被选中。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返回的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对象仍看作集合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，该集合只包含一个匹配的第一个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id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元素。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564904"/>
            <a:ext cx="8111041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1052736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2.2 jQuery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基本选择器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8650" y="1857375"/>
            <a:ext cx="8229600" cy="4286250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基本选择器是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中最常用的选择器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,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通过元素的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id,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引用的样式类名、标签名、通配符来查找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DOM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元素。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id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选择器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选择一个具有指定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id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属性的单个元素。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	示例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： 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$("#ID");    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元素选择器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参数为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html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标签名，返回当前网页的该标签对应的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对象。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	示例： 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$("div")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类选择器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参数为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css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的样式类名，返回使用当前样式类渲染的全部元素对应的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对象，</a:t>
            </a: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无论该</a:t>
            </a:r>
            <a:r>
              <a:rPr lang="en-US" altLang="zh-CN" dirty="0" err="1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css</a:t>
            </a: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是否存在样式的定义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	示例： 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$(".</a:t>
            </a:r>
            <a:r>
              <a:rPr lang="en-US" altLang="zh-CN" b="1" dirty="0" err="1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myClass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")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通配符选择器：匹配所有元素对应的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jQuery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对象。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	示例： 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$("*")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990" y="1052736"/>
            <a:ext cx="7561262" cy="469900"/>
          </a:xfrm>
          <a:prstGeom prst="rect">
            <a:avLst/>
          </a:prstGeom>
          <a:solidFill>
            <a:srgbClr val="339966"/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1"/>
              </a:buBlip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2.3 jQuery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属性选择器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229600" cy="4286250"/>
          </a:xfrm>
        </p:spPr>
        <p:txBody>
          <a:bodyPr>
            <a:normAutofit/>
          </a:bodyPr>
          <a:lstStyle/>
          <a:p>
            <a:pPr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属性选择器：通过元素的属性来获取相应的元素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32856"/>
            <a:ext cx="7729142" cy="432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6197</Words>
  <Application>WPS 演示</Application>
  <PresentationFormat>全屏显示(4:3)</PresentationFormat>
  <Paragraphs>264</Paragraphs>
  <Slides>29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Office 主题</vt:lpstr>
      <vt:lpstr>本讲内容</vt:lpstr>
      <vt:lpstr>本讲目标</vt:lpstr>
      <vt:lpstr>知识讲解</vt:lpstr>
      <vt:lpstr>知识讲解</vt:lpstr>
      <vt:lpstr>知识讲解</vt:lpstr>
      <vt:lpstr>知识讲解</vt:lpstr>
      <vt:lpstr>知识讲解</vt:lpstr>
      <vt:lpstr>知识讲解</vt:lpstr>
      <vt:lpstr>知识讲解</vt:lpstr>
      <vt:lpstr>知识讲解</vt:lpstr>
      <vt:lpstr>知识讲解</vt:lpstr>
      <vt:lpstr>知识讲解</vt:lpstr>
      <vt:lpstr>知识讲解</vt:lpstr>
      <vt:lpstr>知识讲解</vt:lpstr>
      <vt:lpstr>知识讲解</vt:lpstr>
      <vt:lpstr>知识讲解</vt:lpstr>
      <vt:lpstr>知识讲解</vt:lpstr>
      <vt:lpstr>知识讲解</vt:lpstr>
      <vt:lpstr>知识讲解</vt:lpstr>
      <vt:lpstr>知识讲解</vt:lpstr>
      <vt:lpstr>知识讲解</vt:lpstr>
      <vt:lpstr>知识讲解</vt:lpstr>
      <vt:lpstr>知识讲解</vt:lpstr>
      <vt:lpstr>知识讲解</vt:lpstr>
      <vt:lpstr>知识讲解</vt:lpstr>
      <vt:lpstr>知识讲解</vt:lpstr>
      <vt:lpstr>知识讲解</vt:lpstr>
      <vt:lpstr>知识讲解</vt:lpstr>
      <vt:lpstr>小结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又来随意哥</cp:lastModifiedBy>
  <cp:revision>1139</cp:revision>
  <dcterms:created xsi:type="dcterms:W3CDTF">2009-09-29T02:37:00Z</dcterms:created>
  <dcterms:modified xsi:type="dcterms:W3CDTF">2017-12-21T09:04:07Z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