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7"/>
  </p:notesMasterIdLst>
  <p:sldIdLst>
    <p:sldId id="256" r:id="rId3"/>
    <p:sldId id="257" r:id="rId4"/>
    <p:sldId id="262" r:id="rId5"/>
    <p:sldId id="265" r:id="rId6"/>
    <p:sldId id="267" r:id="rId7"/>
    <p:sldId id="268" r:id="rId8"/>
    <p:sldId id="288" r:id="rId9"/>
    <p:sldId id="289" r:id="rId10"/>
    <p:sldId id="29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ory Slides" id="{46E968DA-C2BF-4009-A55C-99EA595D1283}">
          <p14:sldIdLst>
            <p14:sldId id="256"/>
            <p14:sldId id="257"/>
            <p14:sldId id="262"/>
            <p14:sldId id="265"/>
            <p14:sldId id="267"/>
            <p14:sldId id="268"/>
          </p14:sldIdLst>
        </p14:section>
        <p14:section name="Programs" id="{1E73E0C3-6CC3-44C3-B17F-AE0039D5FA7F}">
          <p14:sldIdLst>
            <p14:sldId id="288"/>
            <p14:sldId id="289"/>
            <p14:sldId id="290"/>
          </p14:sldIdLst>
        </p14:section>
        <p14:section name="Workshops and Topics" id="{27792650-D323-401F-BDB1-8FEC33A4A671}">
          <p14:sldIdLst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After Workshops" id="{3597F608-D9FC-4D42-A564-F792A7337709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hryn Morgan" initials="" lastIdx="1" clrIdx="0"/>
  <p:cmAuthor id="1" name="basic" initials="b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2" autoAdjust="0"/>
  </p:normalViewPr>
  <p:slideViewPr>
    <p:cSldViewPr showGuides="1">
      <p:cViewPr>
        <p:scale>
          <a:sx n="110" d="100"/>
          <a:sy n="110" d="100"/>
        </p:scale>
        <p:origin x="-924" y="-72"/>
      </p:cViewPr>
      <p:guideLst>
        <p:guide orient="horz" pos="4319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-73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7-29T08:26:50.132" idx="2">
    <p:pos x="1502" y="1265"/>
    <p:text>Should you mention here what PDU stands for, and what they are?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7-29T08:29:17.993" idx="3">
    <p:pos x="2022" y="1192"/>
    <p:text>It shows "Tools Training in the screen shot. Is it supposed to show "D2L Basics"?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7-29T08:32:32.053" idx="4">
    <p:pos x="1632" y="2784"/>
    <p:text>Should this be "Your Name" or "Your Role"?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21B3F-DF2D-40B9-BD67-69A06815C5D7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AB3D2-1E8B-41C5-ACB6-2D8B5AF7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4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aseline="30000" dirty="0"/>
              <a:t>The system supports the roles of Participant, Presenter, Auditor, Admin, and Superadmin. </a:t>
            </a:r>
          </a:p>
          <a:p>
            <a:pPr>
              <a:buFont typeface="Arial" pitchFamily="34" charset="0"/>
              <a:buChar char="•"/>
            </a:pPr>
            <a:r>
              <a:rPr lang="en-US" baseline="30000" dirty="0"/>
              <a:t>The default role for a newly registered user is Participant, which allows viewing and registering for workshops. </a:t>
            </a:r>
            <a:endParaRPr lang="en-US" baseline="300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dirty="0" smtClean="0"/>
              <a:t>NOTE: </a:t>
            </a:r>
            <a:r>
              <a:rPr lang="en-US" sz="1200" dirty="0" smtClean="0"/>
              <a:t>This semester there will only be participants and admins registered in the system.</a:t>
            </a:r>
          </a:p>
          <a:p>
            <a:pPr>
              <a:buFont typeface="Arial" pitchFamily="34" charset="0"/>
              <a:buChar char="•"/>
            </a:pPr>
            <a:endParaRPr lang="en-US" baseline="30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AB3D2-1E8B-41C5-ACB6-2D8B5AF7D6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35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 them to create the program as</a:t>
            </a:r>
            <a:r>
              <a:rPr lang="en-US" baseline="0" dirty="0" smtClean="0"/>
              <a:t> their name’s practice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AB3D2-1E8B-41C5-ACB6-2D8B5AF7D6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01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AB3D2-1E8B-41C5-ACB6-2D8B5AF7D6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8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AB3D2-1E8B-41C5-ACB6-2D8B5AF7D6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64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5A72B-0538-4D18-A08C-7256EDFD87B5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81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Transcript should be lots of stuff and 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AB3D2-1E8B-41C5-ACB6-2D8B5AF7D625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1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C428-474D-469E-AEDF-46B1548950EA}" type="datetime1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3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8EE9-D335-40A1-A97F-E75E8103AB37}" type="datetime1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1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A694-0CFE-4D98-BC0A-788C6A1E9EB4}" type="datetime1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25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787-5885-4254-B0F4-8441BB1B8A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792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5760" indent="-36576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600"/>
            </a:lvl1pPr>
            <a:lvl2pPr>
              <a:defRPr sz="1600"/>
            </a:lvl2pPr>
            <a:lvl3pPr marL="1027113" indent="-225425"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2C4B-DFDD-4A52-9FDC-BEEEA59FF30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03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1250-C32D-48FF-BB2F-46237A37CA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19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AFF2-2011-45B0-A1FA-5D704321BE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60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ADF-4109-49DA-9C58-CDA68B53DE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15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B8CC-0FB5-4296-B3B5-B1184E991E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5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31FE-D235-4376-BC00-4C4CC134EC8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83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ACA6-56EA-4751-A16B-070F5D8F6DA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14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5760" indent="-36576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25FE-D708-4A6F-BB49-49295DEF1F1A}" type="datetime1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14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0DCE-592B-4703-B00B-929A2DACE29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66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C05C-70E7-4523-9746-10668BB067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03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BA30-765A-4FF4-B095-13268F2C1D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9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0859-77D6-4D65-A6C3-211F62D2C35C}" type="datetime1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1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CAB-C2AE-4A2F-9747-F180533C6DC2}" type="datetime1">
              <a:rPr lang="en-US" smtClean="0"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9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A8FF-109F-4FDE-8316-D566072188A8}" type="datetime1">
              <a:rPr lang="en-US" smtClean="0"/>
              <a:t>7/29/2013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96D8-CD74-4128-A718-2118FC2FAA74}" type="datetime1">
              <a:rPr lang="en-US" smtClean="0"/>
              <a:t>7/29/2013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A0AC-AE77-4178-9047-0A49D8428E3F}" type="datetime1">
              <a:rPr lang="en-US" smtClean="0"/>
              <a:t>7/29/2013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5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1734-94DC-4AB4-B5F6-1AF9A7C565BC}" type="datetime1">
              <a:rPr lang="en-US" smtClean="0"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1F40-24AC-4DA8-8747-2ECC4B7D2BF8}" type="datetime1">
              <a:rPr lang="en-US" smtClean="0"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7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7CA6-3673-40CB-B727-CE225E2A81C4}" type="datetime1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710B3-24A9-4BA2-81E0-43D8AEDA1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5760" indent="-365760" algn="l" defTabSz="914400" rtl="0" eaLnBrk="1" latinLnBrk="0" hangingPunct="1">
        <a:spcBef>
          <a:spcPts val="0"/>
        </a:spcBef>
        <a:spcAft>
          <a:spcPts val="1200"/>
        </a:spcAft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36576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indent="-36576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0" indent="-36576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indent="-36576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AD9EF-F527-4936-B633-6B2957D8F0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690563" indent="-233363" algn="l" defTabSz="914400" rtl="0" eaLnBrk="1" latinLnBrk="0" hangingPunct="1"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33363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0563" indent="-233363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0" indent="-36576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69913" indent="-225425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ndon.spsu.edu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CTE Registration System Workshop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http://london.spsu.edu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Workshops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124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workshop is an event within a program on a topic that faculty can register for and attend to earn PDU points.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267200" y="1219200"/>
            <a:ext cx="47244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Programs</a:t>
            </a:r>
          </a:p>
          <a:p>
            <a:pPr>
              <a:lnSpc>
                <a:spcPts val="1200"/>
              </a:lnSpc>
            </a:pPr>
            <a:endParaRPr lang="en-US" dirty="0"/>
          </a:p>
          <a:p>
            <a:r>
              <a:rPr lang="en-US" dirty="0" smtClean="0"/>
              <a:t>Admins create programs on behalf of departments.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5800" y="2590800"/>
            <a:ext cx="4191000" cy="2819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Topics</a:t>
            </a:r>
          </a:p>
          <a:p>
            <a:pPr>
              <a:lnSpc>
                <a:spcPts val="1200"/>
              </a:lnSpc>
            </a:pPr>
            <a:endParaRPr lang="en-US" dirty="0"/>
          </a:p>
          <a:p>
            <a:r>
              <a:rPr lang="en-US" dirty="0" smtClean="0"/>
              <a:t>Admins create the Topics that belong to the Programs.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25448" y="3810000"/>
            <a:ext cx="3556552" cy="14362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Workshops</a:t>
            </a:r>
          </a:p>
          <a:p>
            <a:pPr>
              <a:lnSpc>
                <a:spcPts val="1200"/>
              </a:lnSpc>
            </a:pPr>
            <a:endParaRPr lang="en-US" dirty="0"/>
          </a:p>
          <a:p>
            <a:r>
              <a:rPr lang="en-US" dirty="0" smtClean="0"/>
              <a:t>Admins assign Presenters Workshop offerings for a Topic at specific days and times.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57150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1: </a:t>
            </a:r>
            <a:r>
              <a:rPr lang="en-US" dirty="0" smtClean="0"/>
              <a:t>Relationship of Programs, Topics, and 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35"/>
          <a:stretch/>
        </p:blipFill>
        <p:spPr bwMode="auto">
          <a:xfrm>
            <a:off x="3962195" y="4224169"/>
            <a:ext cx="3333334" cy="2163845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Creating a Topic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429000" cy="4876800"/>
          </a:xfrm>
        </p:spPr>
        <p:txBody>
          <a:bodyPr>
            <a:normAutofit/>
          </a:bodyPr>
          <a:lstStyle/>
          <a:p>
            <a:r>
              <a:rPr lang="en-US" sz="1800" dirty="0"/>
              <a:t>Click </a:t>
            </a:r>
            <a:r>
              <a:rPr lang="en-US" sz="1800" b="1" dirty="0"/>
              <a:t>WORKSHOPS</a:t>
            </a:r>
            <a:r>
              <a:rPr lang="en-US" sz="1800" dirty="0"/>
              <a:t> from the </a:t>
            </a:r>
            <a:r>
              <a:rPr lang="en-US" sz="1800" b="1" dirty="0"/>
              <a:t>main menu</a:t>
            </a:r>
            <a:r>
              <a:rPr lang="en-US" sz="1800" dirty="0"/>
              <a:t>.	</a:t>
            </a:r>
          </a:p>
          <a:p>
            <a:r>
              <a:rPr lang="en-US" sz="1800" dirty="0" smtClean="0"/>
              <a:t>Click on the </a:t>
            </a:r>
            <a:r>
              <a:rPr lang="en-US" sz="1800" b="1" dirty="0" smtClean="0"/>
              <a:t>+</a:t>
            </a:r>
            <a:r>
              <a:rPr lang="en-US" sz="1800" dirty="0" smtClean="0"/>
              <a:t> icon below </a:t>
            </a:r>
            <a:r>
              <a:rPr lang="en-US" sz="1800" b="1" dirty="0" smtClean="0"/>
              <a:t>List of Workshops</a:t>
            </a:r>
            <a:r>
              <a:rPr lang="en-US" sz="1800" dirty="0" smtClean="0"/>
              <a:t>.	</a:t>
            </a:r>
          </a:p>
          <a:p>
            <a:r>
              <a:rPr lang="en-US" sz="1800" dirty="0" smtClean="0"/>
              <a:t>Enter </a:t>
            </a:r>
            <a:r>
              <a:rPr lang="en-US" sz="1800" dirty="0"/>
              <a:t>the </a:t>
            </a:r>
            <a:r>
              <a:rPr lang="en-US" sz="1800" dirty="0" smtClean="0"/>
              <a:t>topic’s name in </a:t>
            </a:r>
            <a:r>
              <a:rPr lang="en-US" sz="1800" dirty="0"/>
              <a:t>the </a:t>
            </a:r>
            <a:r>
              <a:rPr lang="en-US" sz="1800" b="1" dirty="0"/>
              <a:t>Topic Name</a:t>
            </a:r>
            <a:r>
              <a:rPr lang="en-US" sz="1800" dirty="0"/>
              <a:t> field</a:t>
            </a:r>
            <a:r>
              <a:rPr lang="en-US" sz="1800" dirty="0" smtClean="0"/>
              <a:t>. Use a title like “Shah’s New Workshop”, using your own last name.</a:t>
            </a:r>
            <a:endParaRPr lang="en-US" sz="1800" dirty="0"/>
          </a:p>
          <a:p>
            <a:r>
              <a:rPr lang="en-US" sz="1800" dirty="0" smtClean="0"/>
              <a:t>Select </a:t>
            </a:r>
            <a:r>
              <a:rPr lang="en-US" sz="1800" b="1" dirty="0" smtClean="0"/>
              <a:t>Tools Training</a:t>
            </a:r>
            <a:r>
              <a:rPr lang="en-US" sz="1800" dirty="0" smtClean="0"/>
              <a:t> from </a:t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b="1" dirty="0"/>
              <a:t>Program Name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dirty="0" smtClean="0"/>
              <a:t>drop-down </a:t>
            </a:r>
            <a:r>
              <a:rPr lang="en-US" sz="1800" dirty="0"/>
              <a:t>menu.</a:t>
            </a:r>
          </a:p>
          <a:p>
            <a:r>
              <a:rPr lang="en-US" sz="1800" dirty="0"/>
              <a:t>Enter </a:t>
            </a:r>
            <a:r>
              <a:rPr lang="en-US" sz="1800" b="1" dirty="0" smtClean="0"/>
              <a:t>0.2</a:t>
            </a:r>
            <a:r>
              <a:rPr lang="en-US" sz="1800" dirty="0" smtClean="0"/>
              <a:t> into </a:t>
            </a:r>
            <a:r>
              <a:rPr lang="en-US" sz="1800" dirty="0"/>
              <a:t>the </a:t>
            </a:r>
            <a:r>
              <a:rPr lang="en-US" sz="1800" b="1" dirty="0"/>
              <a:t>PDU</a:t>
            </a:r>
            <a:r>
              <a:rPr lang="en-US" sz="1800" dirty="0"/>
              <a:t> field.	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726038" y="6018682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Continued…</a:t>
            </a:r>
            <a:endParaRPr lang="en-US" sz="16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3411" r="38749" b="52363"/>
          <a:stretch/>
        </p:blipFill>
        <p:spPr>
          <a:xfrm>
            <a:off x="3962195" y="1062491"/>
            <a:ext cx="4877623" cy="1294690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1" b="-3529"/>
          <a:stretch/>
        </p:blipFill>
        <p:spPr>
          <a:xfrm>
            <a:off x="3962195" y="2465131"/>
            <a:ext cx="4267537" cy="1636191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sp>
        <p:nvSpPr>
          <p:cNvPr id="11" name="Right Arrow 10"/>
          <p:cNvSpPr/>
          <p:nvPr/>
        </p:nvSpPr>
        <p:spPr>
          <a:xfrm rot="10800000">
            <a:off x="7640221" y="1064568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932552" y="988367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4371109" y="274320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663440" y="26670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5962421" y="4694762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54752" y="4618561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17670" y="6197216"/>
            <a:ext cx="1483336" cy="1447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70" y="5624137"/>
            <a:ext cx="1626667" cy="58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11</a:t>
            </a:fld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5865322" y="5382292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157653" y="5306091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10800000">
            <a:off x="6453036" y="6117207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745367" y="6041006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1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3" b="712"/>
          <a:stretch/>
        </p:blipFill>
        <p:spPr bwMode="auto">
          <a:xfrm>
            <a:off x="4607432" y="4419600"/>
            <a:ext cx="3333334" cy="1620982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111" y="1131330"/>
            <a:ext cx="3300000" cy="3026667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Creating a Topic (cont.)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3253195" cy="48768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6"/>
            </a:pPr>
            <a:r>
              <a:rPr lang="en-US" sz="1800" dirty="0" smtClean="0"/>
              <a:t>Click </a:t>
            </a:r>
            <a:r>
              <a:rPr lang="en-US" sz="1800" dirty="0"/>
              <a:t>on the</a:t>
            </a:r>
            <a:r>
              <a:rPr lang="en-US" sz="1800" b="1" dirty="0"/>
              <a:t> + </a:t>
            </a:r>
            <a:r>
              <a:rPr lang="en-US" sz="1800" dirty="0"/>
              <a:t>icon.	</a:t>
            </a:r>
          </a:p>
          <a:p>
            <a:pPr>
              <a:buAutoNum type="arabicPeriod" startAt="6"/>
            </a:pPr>
            <a:r>
              <a:rPr lang="en-US" sz="1800" dirty="0"/>
              <a:t>In the Add Prerequisites pop-up window, select </a:t>
            </a:r>
            <a:r>
              <a:rPr lang="en-US" sz="1800" b="1" dirty="0" smtClean="0"/>
              <a:t>D2L Basics </a:t>
            </a:r>
            <a:r>
              <a:rPr lang="en-US" sz="1800" dirty="0"/>
              <a:t>from the </a:t>
            </a:r>
            <a:r>
              <a:rPr lang="en-US" sz="1800" b="1" dirty="0"/>
              <a:t>Program Name </a:t>
            </a:r>
            <a:r>
              <a:rPr lang="en-US" sz="1800" dirty="0"/>
              <a:t>drop-down list.</a:t>
            </a:r>
          </a:p>
          <a:p>
            <a:pPr>
              <a:buAutoNum type="arabicPeriod" startAt="6"/>
            </a:pPr>
            <a:r>
              <a:rPr lang="en-US" sz="1800" dirty="0"/>
              <a:t>Select the </a:t>
            </a:r>
            <a:r>
              <a:rPr lang="en-US" sz="1800" b="1" dirty="0"/>
              <a:t>check boxes</a:t>
            </a:r>
            <a:r>
              <a:rPr lang="en-US" sz="1800" dirty="0"/>
              <a:t> for prerequisites to add</a:t>
            </a:r>
            <a:r>
              <a:rPr lang="en-US" sz="1800" dirty="0" smtClean="0"/>
              <a:t>.</a:t>
            </a:r>
            <a:r>
              <a:rPr lang="en-US" sz="1800" dirty="0"/>
              <a:t>	</a:t>
            </a:r>
          </a:p>
          <a:p>
            <a:pPr>
              <a:buAutoNum type="arabicPeriod" startAt="6"/>
            </a:pPr>
            <a:r>
              <a:rPr lang="en-US" sz="1800" dirty="0"/>
              <a:t>Click the </a:t>
            </a:r>
            <a:r>
              <a:rPr lang="en-US" sz="1800" b="1" dirty="0"/>
              <a:t>OK</a:t>
            </a:r>
            <a:r>
              <a:rPr lang="en-US" sz="1800" dirty="0"/>
              <a:t> button.	</a:t>
            </a:r>
          </a:p>
          <a:p>
            <a:pPr>
              <a:buAutoNum type="arabicPeriod" startAt="6"/>
            </a:pPr>
            <a:r>
              <a:rPr lang="en-US" sz="1800" dirty="0"/>
              <a:t>Enter the description of the workshop in the </a:t>
            </a:r>
            <a:r>
              <a:rPr lang="en-US" sz="1800" b="1" dirty="0" smtClean="0"/>
              <a:t>Description</a:t>
            </a:r>
            <a:r>
              <a:rPr lang="en-US" sz="1800" dirty="0" smtClean="0"/>
              <a:t> </a:t>
            </a:r>
            <a:r>
              <a:rPr lang="en-US" sz="1800" dirty="0"/>
              <a:t>field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buAutoNum type="arabicPeriod" startAt="6"/>
            </a:pPr>
            <a:r>
              <a:rPr lang="en-US" sz="1800" dirty="0"/>
              <a:t>Click the </a:t>
            </a:r>
            <a:r>
              <a:rPr lang="en-US" sz="1800" b="1" dirty="0"/>
              <a:t>Save</a:t>
            </a:r>
            <a:r>
              <a:rPr lang="en-US" sz="1800" dirty="0"/>
              <a:t> button.	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7829237" y="562028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121568" y="5544085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12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455" y="1841581"/>
            <a:ext cx="2746667" cy="2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ight Arrow 20"/>
          <p:cNvSpPr/>
          <p:nvPr/>
        </p:nvSpPr>
        <p:spPr>
          <a:xfrm>
            <a:off x="4167595" y="387003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710395" y="3793836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7351255" y="1066955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643586" y="990754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8266110">
            <a:off x="7272465" y="191778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475582" y="1612981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10800000">
            <a:off x="7383253" y="228600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675584" y="22098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8266110">
            <a:off x="8227737" y="3366944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8430854" y="3062144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Creating a Workshop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581400" cy="4876800"/>
          </a:xfrm>
        </p:spPr>
        <p:txBody>
          <a:bodyPr>
            <a:normAutofit/>
          </a:bodyPr>
          <a:lstStyle/>
          <a:p>
            <a:r>
              <a:rPr lang="en-US" sz="1800" dirty="0"/>
              <a:t>Click </a:t>
            </a:r>
            <a:r>
              <a:rPr lang="en-US" sz="1800" b="1" dirty="0"/>
              <a:t>Workshop Detail (Step – II) </a:t>
            </a:r>
            <a:r>
              <a:rPr lang="en-US" sz="1800" dirty="0"/>
              <a:t>tab from the top of the </a:t>
            </a:r>
            <a:r>
              <a:rPr lang="en-US" sz="1800" dirty="0" smtClean="0"/>
              <a:t>screen.</a:t>
            </a:r>
            <a:endParaRPr lang="en-US" sz="1800" dirty="0"/>
          </a:p>
          <a:p>
            <a:r>
              <a:rPr lang="en-US" sz="1800" dirty="0"/>
              <a:t>Click the </a:t>
            </a:r>
            <a:r>
              <a:rPr lang="en-US" sz="1800" b="1" dirty="0"/>
              <a:t>Create</a:t>
            </a:r>
            <a:r>
              <a:rPr lang="en-US" sz="1800" dirty="0"/>
              <a:t> button.	</a:t>
            </a:r>
          </a:p>
          <a:p>
            <a:r>
              <a:rPr lang="en-US" sz="1800" dirty="0"/>
              <a:t>Select the </a:t>
            </a:r>
            <a:r>
              <a:rPr lang="en-US" sz="1800" b="1" dirty="0" smtClean="0"/>
              <a:t>Fall 2013</a:t>
            </a:r>
            <a:r>
              <a:rPr lang="en-US" sz="1800" dirty="0" smtClean="0"/>
              <a:t> </a:t>
            </a:r>
            <a:r>
              <a:rPr lang="en-US" sz="1800" dirty="0"/>
              <a:t>from the </a:t>
            </a:r>
            <a:r>
              <a:rPr lang="en-US" sz="1800" b="1" dirty="0"/>
              <a:t>Semester</a:t>
            </a:r>
            <a:r>
              <a:rPr lang="en-US" sz="1800" dirty="0"/>
              <a:t> drop-down menu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Select the </a:t>
            </a:r>
            <a:r>
              <a:rPr lang="en-US" sz="1800" b="1" dirty="0" smtClean="0"/>
              <a:t>CTE-Computer Classroom </a:t>
            </a:r>
            <a:r>
              <a:rPr lang="en-US" sz="1800" dirty="0"/>
              <a:t>from the </a:t>
            </a:r>
            <a:r>
              <a:rPr lang="en-US" sz="1800" b="1" dirty="0"/>
              <a:t>Location</a:t>
            </a:r>
            <a:r>
              <a:rPr lang="en-US" sz="1800" dirty="0"/>
              <a:t> drop-down menu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Enter </a:t>
            </a:r>
            <a:r>
              <a:rPr lang="en-US" sz="1800" b="1" dirty="0" smtClean="0"/>
              <a:t>5</a:t>
            </a:r>
            <a:r>
              <a:rPr lang="en-US" sz="1800" dirty="0" smtClean="0"/>
              <a:t> into </a:t>
            </a:r>
            <a:r>
              <a:rPr lang="en-US" sz="1800" dirty="0"/>
              <a:t>the </a:t>
            </a:r>
            <a:r>
              <a:rPr lang="en-US" sz="1800" b="1" dirty="0"/>
              <a:t>Seating</a:t>
            </a:r>
            <a:r>
              <a:rPr lang="en-US" sz="1800" dirty="0"/>
              <a:t> field.	</a:t>
            </a:r>
          </a:p>
          <a:p>
            <a:endParaRPr lang="en-US" sz="18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88"/>
          <a:stretch/>
        </p:blipFill>
        <p:spPr>
          <a:xfrm>
            <a:off x="4038600" y="1828800"/>
            <a:ext cx="4565374" cy="2578100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0116"/>
          <a:stretch/>
        </p:blipFill>
        <p:spPr>
          <a:xfrm>
            <a:off x="4038600" y="1129522"/>
            <a:ext cx="3895090" cy="515128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58"/>
          <a:stretch/>
        </p:blipFill>
        <p:spPr>
          <a:xfrm>
            <a:off x="3999368" y="4591050"/>
            <a:ext cx="4132580" cy="1200150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sp>
        <p:nvSpPr>
          <p:cNvPr id="8" name="Right Arrow 7"/>
          <p:cNvSpPr/>
          <p:nvPr/>
        </p:nvSpPr>
        <p:spPr>
          <a:xfrm rot="10800000">
            <a:off x="6515100" y="136652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07431" y="129032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4767937" y="363220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060268" y="35560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6382789" y="527177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675120" y="519557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8266110">
            <a:off x="6113663" y="485013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316780" y="4545331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3818647">
            <a:off x="6464300" y="5779928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692900" y="594487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13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43800" y="6019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431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49"/>
          <a:stretch/>
        </p:blipFill>
        <p:spPr bwMode="auto">
          <a:xfrm>
            <a:off x="4728745" y="4446108"/>
            <a:ext cx="3493334" cy="90758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27" b="23883"/>
          <a:stretch/>
        </p:blipFill>
        <p:spPr bwMode="auto">
          <a:xfrm>
            <a:off x="4741928" y="3186326"/>
            <a:ext cx="3493334" cy="609819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14" b="40617"/>
          <a:stretch/>
        </p:blipFill>
        <p:spPr bwMode="auto">
          <a:xfrm>
            <a:off x="4741928" y="1231657"/>
            <a:ext cx="3493334" cy="129694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Creating a Workshop (cont.)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3665219" cy="487680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 startAt="6"/>
            </a:pPr>
            <a:r>
              <a:rPr lang="en-US" sz="1800" dirty="0"/>
              <a:t>Enter </a:t>
            </a:r>
            <a:r>
              <a:rPr lang="en-US" sz="1800" b="1" dirty="0" smtClean="0"/>
              <a:t>http://www.youtube.com </a:t>
            </a:r>
            <a:r>
              <a:rPr lang="en-US" sz="1800" dirty="0"/>
              <a:t>in the </a:t>
            </a:r>
            <a:r>
              <a:rPr lang="en-US" sz="1800" b="1" dirty="0"/>
              <a:t>Video URL </a:t>
            </a:r>
            <a:r>
              <a:rPr lang="en-US" sz="1800" dirty="0"/>
              <a:t>field.	</a:t>
            </a:r>
          </a:p>
          <a:p>
            <a:pPr>
              <a:buAutoNum type="arabicPeriod" startAt="6"/>
            </a:pPr>
            <a:r>
              <a:rPr lang="en-US" sz="1800" dirty="0"/>
              <a:t>Select </a:t>
            </a:r>
            <a:r>
              <a:rPr lang="en-US" sz="1800" b="1" dirty="0" smtClean="0"/>
              <a:t>All</a:t>
            </a:r>
            <a:r>
              <a:rPr lang="en-US" sz="1800" dirty="0" smtClean="0"/>
              <a:t> </a:t>
            </a:r>
            <a:r>
              <a:rPr lang="en-US" sz="1800" dirty="0"/>
              <a:t>from the </a:t>
            </a:r>
            <a:r>
              <a:rPr lang="en-US" sz="1800" b="1" dirty="0"/>
              <a:t>Audience</a:t>
            </a:r>
            <a:r>
              <a:rPr lang="en-US" sz="1800" dirty="0"/>
              <a:t> drop-down menu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buAutoNum type="arabicPeriod" startAt="6"/>
            </a:pPr>
            <a:r>
              <a:rPr lang="en-US" sz="1800" dirty="0"/>
              <a:t>Enter </a:t>
            </a:r>
            <a:r>
              <a:rPr lang="en-US" sz="1800" b="1" dirty="0" smtClean="0"/>
              <a:t>your birthday</a:t>
            </a:r>
            <a:r>
              <a:rPr lang="en-US" sz="1800" dirty="0" smtClean="0"/>
              <a:t> as the date </a:t>
            </a:r>
            <a:r>
              <a:rPr lang="en-US" sz="1800" dirty="0"/>
              <a:t>in the </a:t>
            </a:r>
            <a:r>
              <a:rPr lang="en-US" sz="1800" b="1" dirty="0"/>
              <a:t>Topic Date</a:t>
            </a:r>
            <a:r>
              <a:rPr lang="en-US" sz="1800" dirty="0"/>
              <a:t> field.</a:t>
            </a:r>
          </a:p>
          <a:p>
            <a:pPr>
              <a:buAutoNum type="arabicPeriod" startAt="6"/>
            </a:pPr>
            <a:r>
              <a:rPr lang="en-US" sz="1800" dirty="0" smtClean="0"/>
              <a:t>Select </a:t>
            </a:r>
            <a:r>
              <a:rPr lang="en-US" sz="1800" b="1" dirty="0" smtClean="0"/>
              <a:t>3 PM</a:t>
            </a:r>
            <a:r>
              <a:rPr lang="en-US" sz="1800" dirty="0" smtClean="0"/>
              <a:t> from </a:t>
            </a:r>
            <a:r>
              <a:rPr lang="en-US" sz="1800" dirty="0"/>
              <a:t>the </a:t>
            </a:r>
            <a:r>
              <a:rPr lang="en-US" sz="1800" b="1" dirty="0"/>
              <a:t>Time Start</a:t>
            </a:r>
            <a:r>
              <a:rPr lang="en-US" sz="1800" dirty="0"/>
              <a:t> </a:t>
            </a:r>
            <a:r>
              <a:rPr lang="en-US" sz="1800" dirty="0" smtClean="0"/>
              <a:t>drop-down menu.</a:t>
            </a:r>
            <a:endParaRPr lang="en-US" sz="1800" dirty="0"/>
          </a:p>
          <a:p>
            <a:pPr>
              <a:buAutoNum type="arabicPeriod" startAt="6"/>
            </a:pPr>
            <a:r>
              <a:rPr lang="en-US" sz="1800" dirty="0" smtClean="0"/>
              <a:t>Select </a:t>
            </a:r>
            <a:r>
              <a:rPr lang="en-US" sz="1800" b="1" dirty="0" smtClean="0"/>
              <a:t>4:00pm </a:t>
            </a:r>
            <a:r>
              <a:rPr lang="en-US" sz="1800" dirty="0" smtClean="0"/>
              <a:t>in </a:t>
            </a:r>
            <a:r>
              <a:rPr lang="en-US" sz="1800" dirty="0"/>
              <a:t>the </a:t>
            </a:r>
            <a:r>
              <a:rPr lang="en-US" sz="1800" b="1" dirty="0"/>
              <a:t>Time End </a:t>
            </a:r>
            <a:r>
              <a:rPr lang="en-US" sz="1800" dirty="0" smtClean="0"/>
              <a:t>drop-down menu.</a:t>
            </a:r>
            <a:endParaRPr lang="en-US" sz="1800" dirty="0"/>
          </a:p>
          <a:p>
            <a:pPr>
              <a:buAutoNum type="arabicPeriod" startAt="6"/>
            </a:pPr>
            <a:r>
              <a:rPr lang="en-US" sz="1800" dirty="0"/>
              <a:t>Select </a:t>
            </a:r>
            <a:r>
              <a:rPr lang="en-US" sz="1800" b="1" dirty="0" smtClean="0"/>
              <a:t>your name </a:t>
            </a:r>
            <a:r>
              <a:rPr lang="en-US" sz="1800" dirty="0" smtClean="0"/>
              <a:t>from the </a:t>
            </a:r>
            <a:r>
              <a:rPr lang="en-US" sz="1800" b="1" dirty="0" smtClean="0"/>
              <a:t>Presenter</a:t>
            </a:r>
            <a:r>
              <a:rPr lang="en-US" sz="1800" dirty="0" smtClean="0"/>
              <a:t> </a:t>
            </a:r>
            <a:r>
              <a:rPr lang="en-US" sz="1800" dirty="0"/>
              <a:t>drop-down list.	</a:t>
            </a:r>
            <a:endParaRPr lang="en-US" sz="1800" dirty="0" smtClean="0"/>
          </a:p>
          <a:p>
            <a:pPr>
              <a:buAutoNum type="arabicPeriod" startAt="6"/>
            </a:pPr>
            <a:r>
              <a:rPr lang="en-US" sz="1800" dirty="0" smtClean="0"/>
              <a:t>Upload the </a:t>
            </a:r>
            <a:r>
              <a:rPr lang="en-US" sz="1800" b="1" dirty="0" smtClean="0"/>
              <a:t>Director</a:t>
            </a:r>
            <a:r>
              <a:rPr lang="en-US" sz="1800" dirty="0" smtClean="0"/>
              <a:t> and </a:t>
            </a:r>
            <a:r>
              <a:rPr lang="en-US" sz="1800" b="1" dirty="0" smtClean="0"/>
              <a:t>Vice President</a:t>
            </a:r>
            <a:r>
              <a:rPr lang="en-US" sz="1800" dirty="0" smtClean="0"/>
              <a:t> signatures.</a:t>
            </a:r>
          </a:p>
          <a:p>
            <a:pPr>
              <a:buAutoNum type="arabicPeriod" startAt="6"/>
            </a:pPr>
            <a:r>
              <a:rPr lang="en-US" sz="1800" dirty="0" smtClean="0"/>
              <a:t>Click </a:t>
            </a:r>
            <a:r>
              <a:rPr lang="en-US" sz="1800" b="1" dirty="0" smtClean="0"/>
              <a:t>Save</a:t>
            </a:r>
            <a:r>
              <a:rPr lang="en-US" sz="1800" dirty="0" smtClean="0"/>
              <a:t>.</a:t>
            </a:r>
          </a:p>
        </p:txBody>
      </p:sp>
      <p:sp>
        <p:nvSpPr>
          <p:cNvPr id="7" name="Right Arrow 6"/>
          <p:cNvSpPr/>
          <p:nvPr/>
        </p:nvSpPr>
        <p:spPr>
          <a:xfrm rot="10800000">
            <a:off x="7645751" y="1218338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938082" y="1142137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8266110">
            <a:off x="6295299" y="171688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98416" y="1412086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6919080" y="355809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211411" y="348189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14</a:t>
            </a:fld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8266110">
            <a:off x="6038846" y="2948490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241963" y="264369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10800000">
            <a:off x="6246812" y="2122342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539143" y="2046141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7356191" y="5441434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279991" y="5683889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13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18869630">
            <a:off x="5260087" y="2514667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894328" y="2667067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10800000">
            <a:off x="7038832" y="4551998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331163" y="4475797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198" y="1182324"/>
            <a:ext cx="4760000" cy="1953333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Editing a Workshop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505200" cy="4876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Click </a:t>
            </a:r>
            <a:r>
              <a:rPr lang="en-US" sz="1800" dirty="0"/>
              <a:t>the </a:t>
            </a:r>
            <a:r>
              <a:rPr lang="en-US" sz="1800" b="1" dirty="0"/>
              <a:t>row</a:t>
            </a:r>
            <a:r>
              <a:rPr lang="en-US" sz="1800" dirty="0"/>
              <a:t> with the workshop detail to edit.	</a:t>
            </a:r>
          </a:p>
          <a:p>
            <a:r>
              <a:rPr lang="en-US" sz="1800" dirty="0"/>
              <a:t>Click the </a:t>
            </a:r>
            <a:r>
              <a:rPr lang="en-US" sz="1800" b="1" dirty="0"/>
              <a:t>Edit</a:t>
            </a:r>
            <a:r>
              <a:rPr lang="en-US" sz="1800" dirty="0"/>
              <a:t> button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You are ready to edit the topic.</a:t>
            </a:r>
            <a:endParaRPr lang="en-US" sz="1800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8220998" y="2362202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513329" y="2286001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4709622" y="2870114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01953" y="2793913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15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198" y="3472756"/>
            <a:ext cx="3493334" cy="2360000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7010400" y="3251113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426" y="5264342"/>
            <a:ext cx="2473334" cy="1033334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589" y="3925387"/>
            <a:ext cx="2740000" cy="1020000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Uploading Content to a Workshop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429000" cy="4876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Select </a:t>
            </a:r>
            <a:r>
              <a:rPr lang="en-US" sz="1800" dirty="0"/>
              <a:t>the workshop from the </a:t>
            </a:r>
            <a:r>
              <a:rPr lang="en-US" sz="1800" b="1" dirty="0"/>
              <a:t>List of Workshops</a:t>
            </a:r>
            <a:r>
              <a:rPr lang="en-US" sz="1800" dirty="0" smtClean="0"/>
              <a:t>.	</a:t>
            </a:r>
          </a:p>
          <a:p>
            <a:r>
              <a:rPr lang="en-US" sz="1800" dirty="0" smtClean="0"/>
              <a:t>Click </a:t>
            </a:r>
            <a:r>
              <a:rPr lang="en-US" sz="1800" dirty="0"/>
              <a:t>the </a:t>
            </a:r>
            <a:r>
              <a:rPr lang="en-US" sz="1800" b="1" dirty="0"/>
              <a:t>Upload File</a:t>
            </a:r>
            <a:r>
              <a:rPr lang="en-US" sz="1800" dirty="0"/>
              <a:t> button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Click the </a:t>
            </a:r>
            <a:r>
              <a:rPr lang="en-US" sz="1800" b="1" dirty="0" smtClean="0"/>
              <a:t>Browse </a:t>
            </a:r>
            <a:r>
              <a:rPr lang="en-US" sz="1800" dirty="0" smtClean="0"/>
              <a:t>button. Select </a:t>
            </a:r>
            <a:r>
              <a:rPr lang="en-US" sz="1800" dirty="0"/>
              <a:t>the file on your </a:t>
            </a:r>
            <a:r>
              <a:rPr lang="en-US" sz="1800" dirty="0" smtClean="0"/>
              <a:t>computer </a:t>
            </a:r>
            <a:r>
              <a:rPr lang="en-US" sz="1800" dirty="0"/>
              <a:t>and click </a:t>
            </a:r>
            <a:r>
              <a:rPr lang="en-US" sz="1800" b="1" dirty="0"/>
              <a:t>OK</a:t>
            </a:r>
            <a:r>
              <a:rPr lang="en-US" sz="1800" dirty="0"/>
              <a:t>.	</a:t>
            </a:r>
          </a:p>
          <a:p>
            <a:r>
              <a:rPr lang="en-US" sz="1800" dirty="0"/>
              <a:t>Click the </a:t>
            </a:r>
            <a:r>
              <a:rPr lang="en-US" sz="1800" b="1" dirty="0"/>
              <a:t>Upload</a:t>
            </a:r>
            <a:r>
              <a:rPr lang="en-US" sz="1800" dirty="0"/>
              <a:t> button.	</a:t>
            </a:r>
          </a:p>
          <a:p>
            <a:r>
              <a:rPr lang="en-US" sz="1800" dirty="0"/>
              <a:t>Click </a:t>
            </a:r>
            <a:r>
              <a:rPr lang="en-US" sz="1800"/>
              <a:t>the </a:t>
            </a:r>
            <a:r>
              <a:rPr lang="en-US" sz="1800" b="1" smtClean="0"/>
              <a:t>Ok</a:t>
            </a:r>
            <a:r>
              <a:rPr lang="en-US" sz="1800" smtClean="0"/>
              <a:t> </a:t>
            </a:r>
            <a:r>
              <a:rPr lang="en-US" sz="1800" dirty="0"/>
              <a:t>button in the </a:t>
            </a:r>
            <a:r>
              <a:rPr lang="en-US" sz="1800" dirty="0" smtClean="0"/>
              <a:t>prompt. </a:t>
            </a:r>
            <a:r>
              <a:rPr lang="en-US" sz="1800" dirty="0"/>
              <a:t>	</a:t>
            </a:r>
          </a:p>
          <a:p>
            <a:endParaRPr lang="en-US" sz="1800" dirty="0"/>
          </a:p>
        </p:txBody>
      </p:sp>
      <p:pic>
        <p:nvPicPr>
          <p:cNvPr id="5" name="Picture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88"/>
          <a:stretch/>
        </p:blipFill>
        <p:spPr>
          <a:xfrm>
            <a:off x="4121426" y="1133061"/>
            <a:ext cx="4565374" cy="2578100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sp>
        <p:nvSpPr>
          <p:cNvPr id="8" name="Right Arrow 7"/>
          <p:cNvSpPr/>
          <p:nvPr/>
        </p:nvSpPr>
        <p:spPr>
          <a:xfrm rot="10800000">
            <a:off x="8257309" y="251460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549640" y="24384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7045614" y="2924107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37945" y="2847906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664226" y="4347955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200400" y="4292761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3818647">
            <a:off x="6222654" y="4870800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451254" y="5035742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10800000">
            <a:off x="6514177" y="6007448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806508" y="5931247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event on the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2819400" cy="4876800"/>
          </a:xfrm>
        </p:spPr>
        <p:txBody>
          <a:bodyPr/>
          <a:lstStyle/>
          <a:p>
            <a:r>
              <a:rPr lang="en-US" dirty="0" smtClean="0"/>
              <a:t>Click </a:t>
            </a:r>
            <a:r>
              <a:rPr lang="en-US" b="1" dirty="0" smtClean="0"/>
              <a:t>Calendar</a:t>
            </a:r>
            <a:r>
              <a:rPr lang="en-US" dirty="0" smtClean="0"/>
              <a:t> from the main menu.</a:t>
            </a:r>
          </a:p>
          <a:p>
            <a:r>
              <a:rPr lang="en-US" dirty="0" smtClean="0"/>
              <a:t>Click the </a:t>
            </a:r>
            <a:r>
              <a:rPr lang="en-US" b="1" dirty="0" smtClean="0"/>
              <a:t>arrows</a:t>
            </a:r>
            <a:r>
              <a:rPr lang="en-US" dirty="0" smtClean="0"/>
              <a:t> to navigate to the date of your workshop (your birthday).</a:t>
            </a:r>
          </a:p>
          <a:p>
            <a:r>
              <a:rPr lang="en-US" dirty="0" smtClean="0"/>
              <a:t>Click on the </a:t>
            </a:r>
            <a:r>
              <a:rPr lang="en-US" b="1" dirty="0" smtClean="0"/>
              <a:t>event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View the </a:t>
            </a:r>
            <a:r>
              <a:rPr lang="en-US" b="1" dirty="0" smtClean="0"/>
              <a:t>details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Click </a:t>
            </a:r>
            <a:r>
              <a:rPr lang="en-US" b="1" dirty="0" smtClean="0"/>
              <a:t>Close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19200"/>
            <a:ext cx="5720001" cy="1652857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 rot="16200000">
            <a:off x="8459816" y="155863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3616" y="1801091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4370266" y="1854603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62597" y="1778402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782" y="4419600"/>
            <a:ext cx="4692381" cy="208619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 rot="10800000">
            <a:off x="6184669" y="533400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77000" y="52578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71800"/>
            <a:ext cx="4766667" cy="1225714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 rot="10800000">
            <a:off x="7175269" y="3628304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467600" y="3552103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369423" y="5715002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912223" y="5638802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1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949" y="2164873"/>
            <a:ext cx="1693334" cy="2360000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Cancelling Registration by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3048001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Click </a:t>
            </a:r>
            <a:r>
              <a:rPr lang="en-US" b="1" dirty="0" smtClean="0"/>
              <a:t>ADMIN</a:t>
            </a:r>
            <a:r>
              <a:rPr lang="en-US" dirty="0" smtClean="0"/>
              <a:t> from the </a:t>
            </a:r>
            <a:r>
              <a:rPr lang="en-US" b="1" dirty="0" smtClean="0"/>
              <a:t>main</a:t>
            </a:r>
            <a:r>
              <a:rPr lang="en-US" dirty="0" smtClean="0"/>
              <a:t> </a:t>
            </a:r>
            <a:r>
              <a:rPr lang="en-US" b="1" dirty="0" smtClean="0"/>
              <a:t>menu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Click </a:t>
            </a:r>
            <a:r>
              <a:rPr lang="en-US" b="1" dirty="0" smtClean="0"/>
              <a:t>Manage User Events </a:t>
            </a:r>
            <a:r>
              <a:rPr lang="en-US" dirty="0" smtClean="0"/>
              <a:t>from the</a:t>
            </a:r>
            <a:r>
              <a:rPr lang="en-US" b="1" dirty="0" smtClean="0"/>
              <a:t> Admin </a:t>
            </a:r>
            <a:r>
              <a:rPr lang="en-US" dirty="0" smtClean="0"/>
              <a:t>menu.</a:t>
            </a:r>
          </a:p>
          <a:p>
            <a:r>
              <a:rPr lang="en-US" dirty="0" smtClean="0"/>
              <a:t>Choose </a:t>
            </a:r>
            <a:r>
              <a:rPr lang="en-US" b="1" dirty="0" smtClean="0"/>
              <a:t>Tools Training </a:t>
            </a:r>
            <a:r>
              <a:rPr lang="en-US" dirty="0" smtClean="0"/>
              <a:t>from the </a:t>
            </a:r>
            <a:r>
              <a:rPr lang="en-US" b="1" dirty="0" smtClean="0"/>
              <a:t>Program</a:t>
            </a:r>
            <a:r>
              <a:rPr lang="en-US" dirty="0" smtClean="0"/>
              <a:t> drop-down menu.</a:t>
            </a:r>
          </a:p>
          <a:p>
            <a:r>
              <a:rPr lang="en-US" dirty="0" smtClean="0"/>
              <a:t>Choose </a:t>
            </a:r>
            <a:r>
              <a:rPr lang="en-US" b="1" dirty="0" smtClean="0"/>
              <a:t>D2L Advanced Training</a:t>
            </a:r>
            <a:r>
              <a:rPr lang="en-US" dirty="0" smtClean="0"/>
              <a:t> from the </a:t>
            </a:r>
            <a:r>
              <a:rPr lang="en-US" b="1" dirty="0" smtClean="0"/>
              <a:t>Topic</a:t>
            </a:r>
            <a:r>
              <a:rPr lang="en-US" dirty="0" smtClean="0"/>
              <a:t> drop-down menu.</a:t>
            </a:r>
          </a:p>
          <a:p>
            <a:r>
              <a:rPr lang="en-US" dirty="0" smtClean="0"/>
              <a:t>Choose </a:t>
            </a:r>
            <a:r>
              <a:rPr lang="en-US" b="1" dirty="0" smtClean="0"/>
              <a:t>Not Cancelled</a:t>
            </a:r>
            <a:r>
              <a:rPr lang="en-US" dirty="0" smtClean="0"/>
              <a:t> from the </a:t>
            </a:r>
            <a:r>
              <a:rPr lang="en-US" b="1" dirty="0" smtClean="0"/>
              <a:t>Cancelled</a:t>
            </a:r>
            <a:r>
              <a:rPr lang="en-US" dirty="0" smtClean="0"/>
              <a:t> drop-down menu.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46"/>
          <a:stretch/>
        </p:blipFill>
        <p:spPr bwMode="auto">
          <a:xfrm>
            <a:off x="3962400" y="4879108"/>
            <a:ext cx="4220000" cy="1004455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59"/>
          <a:stretch/>
        </p:blipFill>
        <p:spPr bwMode="auto">
          <a:xfrm>
            <a:off x="3962400" y="1006763"/>
            <a:ext cx="4924425" cy="980000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 rot="16200000">
            <a:off x="8036860" y="1333568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960660" y="1576023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7937269" y="5260109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229600" y="5183908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5472036" y="344054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64367" y="3364345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8266110">
            <a:off x="6885704" y="482043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88821" y="4515636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8266110">
            <a:off x="5435683" y="4829673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638800" y="4524873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70930" y="6096000"/>
            <a:ext cx="1294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prstClr val="black"/>
                </a:solidFill>
              </a:rPr>
              <a:t>Continued…</a:t>
            </a:r>
          </a:p>
        </p:txBody>
      </p:sp>
    </p:spTree>
    <p:extLst>
      <p:ext uri="{BB962C8B-B14F-4D97-AF65-F5344CB8AC3E}">
        <p14:creationId xmlns:p14="http://schemas.microsoft.com/office/powerpoint/2010/main" val="19015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Cancelling Registration by Admin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2667001" cy="48768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6"/>
            </a:pPr>
            <a:r>
              <a:rPr lang="en-US" dirty="0" smtClean="0"/>
              <a:t>Select the </a:t>
            </a:r>
            <a:r>
              <a:rPr lang="en-US" b="1" dirty="0" smtClean="0"/>
              <a:t>checkbox</a:t>
            </a:r>
            <a:r>
              <a:rPr lang="en-US" dirty="0" smtClean="0"/>
              <a:t> for a user.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Click the </a:t>
            </a:r>
            <a:r>
              <a:rPr lang="en-US" b="1" dirty="0" smtClean="0"/>
              <a:t>Cancel User Registration </a:t>
            </a:r>
            <a:r>
              <a:rPr lang="en-US" dirty="0" smtClean="0"/>
              <a:t>button.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Click </a:t>
            </a:r>
            <a:r>
              <a:rPr lang="en-US" b="1" dirty="0" smtClean="0"/>
              <a:t>Yes</a:t>
            </a:r>
            <a:r>
              <a:rPr lang="en-US" dirty="0" smtClean="0"/>
              <a:t> in the prompt.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4220000" cy="3353334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10800000">
            <a:off x="6946669" y="426720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239000" y="41910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962400" y="3733800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05200" y="36576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6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800601"/>
            <a:ext cx="3046667" cy="1226667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 rot="10800000">
            <a:off x="6675120" y="571500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67451" y="56388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8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1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Objectives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By the </a:t>
            </a:r>
            <a:r>
              <a:rPr lang="en-US" sz="1600" dirty="0"/>
              <a:t>end of this workshop </a:t>
            </a:r>
            <a:r>
              <a:rPr lang="en-US" sz="1600" dirty="0" smtClean="0"/>
              <a:t>you will:</a:t>
            </a:r>
            <a:endParaRPr lang="en-US" sz="1600" dirty="0"/>
          </a:p>
          <a:p>
            <a:pPr marL="693738" indent="-354013">
              <a:buFont typeface="Arial" pitchFamily="34" charset="0"/>
              <a:buChar char="•"/>
            </a:pPr>
            <a:r>
              <a:rPr lang="en-US" sz="1600" dirty="0" smtClean="0"/>
              <a:t>Tour the CTE </a:t>
            </a:r>
            <a:r>
              <a:rPr lang="en-US" sz="1600" dirty="0"/>
              <a:t>registration </a:t>
            </a:r>
            <a:r>
              <a:rPr lang="en-US" sz="1600" dirty="0" smtClean="0"/>
              <a:t>system using an Admin account</a:t>
            </a:r>
          </a:p>
          <a:p>
            <a:pPr marL="693738" indent="-354013">
              <a:buFont typeface="Arial" pitchFamily="34" charset="0"/>
              <a:buChar char="•"/>
            </a:pPr>
            <a:r>
              <a:rPr lang="en-US" sz="1600" dirty="0" smtClean="0"/>
              <a:t>Create</a:t>
            </a:r>
            <a:r>
              <a:rPr lang="en-US" sz="1600" dirty="0"/>
              <a:t>, edit, and manage </a:t>
            </a:r>
            <a:r>
              <a:rPr lang="en-US" sz="1600" dirty="0" smtClean="0"/>
              <a:t>Programs</a:t>
            </a:r>
            <a:endParaRPr lang="en-US" sz="1600" dirty="0"/>
          </a:p>
          <a:p>
            <a:pPr marL="693738" indent="-354013">
              <a:buFont typeface="Arial" pitchFamily="34" charset="0"/>
              <a:buChar char="•"/>
            </a:pPr>
            <a:r>
              <a:rPr lang="en-US" sz="1600" dirty="0" smtClean="0"/>
              <a:t>Create</a:t>
            </a:r>
            <a:r>
              <a:rPr lang="en-US" sz="1600" dirty="0"/>
              <a:t>, edit, and manage </a:t>
            </a:r>
            <a:r>
              <a:rPr lang="en-US" sz="1600" dirty="0" smtClean="0"/>
              <a:t>Topics and </a:t>
            </a:r>
            <a:r>
              <a:rPr lang="en-US" sz="1600" dirty="0" smtClean="0"/>
              <a:t>Workshops</a:t>
            </a:r>
          </a:p>
          <a:p>
            <a:pPr marL="693738" indent="-354013">
              <a:buFont typeface="Arial" pitchFamily="34" charset="0"/>
              <a:buChar char="•"/>
            </a:pPr>
            <a:r>
              <a:rPr lang="en-US" sz="1600" dirty="0" smtClean="0"/>
              <a:t>Approve </a:t>
            </a:r>
            <a:r>
              <a:rPr lang="en-US" sz="1600" dirty="0" smtClean="0"/>
              <a:t>workshops </a:t>
            </a:r>
            <a:r>
              <a:rPr lang="en-US" sz="1600" dirty="0"/>
              <a:t>and upload presenter </a:t>
            </a:r>
            <a:r>
              <a:rPr lang="en-US" sz="1600" dirty="0" smtClean="0"/>
              <a:t>content</a:t>
            </a:r>
          </a:p>
          <a:p>
            <a:pPr marL="693738" indent="-354013">
              <a:buFont typeface="Arial" pitchFamily="34" charset="0"/>
              <a:buChar char="•"/>
            </a:pPr>
            <a:r>
              <a:rPr lang="en-US" sz="1600" dirty="0" smtClean="0"/>
              <a:t>View the Calendar</a:t>
            </a:r>
            <a:endParaRPr lang="en-US" sz="1600" dirty="0"/>
          </a:p>
          <a:p>
            <a:pPr marL="693738" indent="-354013">
              <a:buFont typeface="Arial" pitchFamily="34" charset="0"/>
              <a:buChar char="•"/>
            </a:pPr>
            <a:r>
              <a:rPr lang="en-US" sz="1600" dirty="0" smtClean="0"/>
              <a:t>Cancel workshop registrations with Manage User Events</a:t>
            </a:r>
            <a:endParaRPr lang="en-US" sz="1600" dirty="0"/>
          </a:p>
          <a:p>
            <a:pPr marL="693738" indent="-354013">
              <a:buFont typeface="Arial" pitchFamily="34" charset="0"/>
              <a:buChar char="•"/>
            </a:pPr>
            <a:r>
              <a:rPr lang="en-US" sz="1600" dirty="0" smtClean="0"/>
              <a:t>Generate Sign-In sheets with Reports</a:t>
            </a:r>
            <a:endParaRPr lang="en-US" sz="1600" dirty="0"/>
          </a:p>
          <a:p>
            <a:pPr marL="693738" indent="-354013">
              <a:buFont typeface="Arial" pitchFamily="34" charset="0"/>
              <a:buChar char="•"/>
            </a:pPr>
            <a:r>
              <a:rPr lang="en-US" sz="1600" dirty="0" smtClean="0"/>
              <a:t>Mark participants </a:t>
            </a:r>
            <a:r>
              <a:rPr lang="en-US" sz="1600" dirty="0" smtClean="0"/>
              <a:t>as </a:t>
            </a:r>
            <a:r>
              <a:rPr lang="en-US" sz="1600" dirty="0" smtClean="0"/>
              <a:t>attended with Manage User Events</a:t>
            </a:r>
            <a:endParaRPr lang="en-US" sz="1600" dirty="0"/>
          </a:p>
          <a:p>
            <a:pPr marL="693738" indent="-354013">
              <a:buFont typeface="Arial" pitchFamily="34" charset="0"/>
              <a:buChar char="•"/>
            </a:pPr>
            <a:r>
              <a:rPr lang="en-US" sz="1600" dirty="0" smtClean="0"/>
              <a:t>View and print Transcripts </a:t>
            </a:r>
            <a:r>
              <a:rPr lang="en-US" sz="1600" dirty="0"/>
              <a:t>and </a:t>
            </a:r>
            <a:r>
              <a:rPr lang="en-US" sz="1600" dirty="0" smtClean="0"/>
              <a:t>Certificates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and Printing Sign In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2971800" cy="4876800"/>
          </a:xfrm>
        </p:spPr>
        <p:txBody>
          <a:bodyPr>
            <a:normAutofit/>
          </a:bodyPr>
          <a:lstStyle/>
          <a:p>
            <a:r>
              <a:rPr lang="en-US" dirty="0"/>
              <a:t>Click </a:t>
            </a:r>
            <a:r>
              <a:rPr lang="en-US" b="1" dirty="0"/>
              <a:t>REPORTS </a:t>
            </a:r>
            <a:r>
              <a:rPr lang="en-US" dirty="0"/>
              <a:t>from the </a:t>
            </a:r>
            <a:r>
              <a:rPr lang="en-US" b="1" dirty="0"/>
              <a:t>main menu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Select </a:t>
            </a:r>
            <a:r>
              <a:rPr lang="en-US" b="1" dirty="0"/>
              <a:t>Sign In Sheet </a:t>
            </a:r>
            <a:r>
              <a:rPr lang="en-US" dirty="0"/>
              <a:t>from the </a:t>
            </a:r>
            <a:r>
              <a:rPr lang="en-US" b="1" dirty="0" smtClean="0"/>
              <a:t>Reports</a:t>
            </a:r>
            <a:r>
              <a:rPr lang="en-US" dirty="0" smtClean="0"/>
              <a:t> </a:t>
            </a:r>
            <a:r>
              <a:rPr lang="en-US" dirty="0"/>
              <a:t>menu.	</a:t>
            </a:r>
          </a:p>
          <a:p>
            <a:r>
              <a:rPr lang="en-US" dirty="0"/>
              <a:t>Select </a:t>
            </a:r>
            <a:r>
              <a:rPr lang="en-US" b="1" dirty="0" smtClean="0"/>
              <a:t>Tools Training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b="1" dirty="0"/>
              <a:t>Program Name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drop-down </a:t>
            </a:r>
            <a:r>
              <a:rPr lang="en-US" dirty="0"/>
              <a:t>list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Select </a:t>
            </a:r>
            <a:r>
              <a:rPr lang="en-US" b="1" dirty="0" smtClean="0"/>
              <a:t>D2L Basics…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/>
              <a:t>Workshop Name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drop-down list.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b="1" dirty="0"/>
              <a:t>Show Report</a:t>
            </a:r>
            <a:r>
              <a:rPr lang="en-US" dirty="0"/>
              <a:t> button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b="1" dirty="0"/>
              <a:t>PDF</a:t>
            </a:r>
            <a:r>
              <a:rPr lang="en-US" dirty="0"/>
              <a:t> button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 to your browser’s action bar and select </a:t>
            </a:r>
            <a:r>
              <a:rPr lang="en-US" b="1" dirty="0" smtClean="0"/>
              <a:t>File &gt; Print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87"/>
          <a:stretch/>
        </p:blipFill>
        <p:spPr>
          <a:xfrm>
            <a:off x="5360504" y="3552825"/>
            <a:ext cx="3332922" cy="2362200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3"/>
          <a:stretch/>
        </p:blipFill>
        <p:spPr>
          <a:xfrm>
            <a:off x="3588026" y="1143000"/>
            <a:ext cx="5105400" cy="2105025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sp>
        <p:nvSpPr>
          <p:cNvPr id="8" name="Right Arrow 7"/>
          <p:cNvSpPr/>
          <p:nvPr/>
        </p:nvSpPr>
        <p:spPr>
          <a:xfrm rot="16200000">
            <a:off x="8001000" y="1510145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924800" y="17526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4799757" y="1937529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92088" y="1861328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7639095" y="416242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931426" y="4086225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8266110">
            <a:off x="7595998" y="3702553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799115" y="3397753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943497" y="4391025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86297" y="4314825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959777" y="5644410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02577" y="556821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6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8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User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581400" cy="4876800"/>
          </a:xfrm>
        </p:spPr>
        <p:txBody>
          <a:bodyPr/>
          <a:lstStyle/>
          <a:p>
            <a:r>
              <a:rPr lang="en-US" dirty="0"/>
              <a:t>Click </a:t>
            </a:r>
            <a:r>
              <a:rPr lang="en-US" b="1" dirty="0"/>
              <a:t>ADMIN</a:t>
            </a:r>
            <a:r>
              <a:rPr lang="en-US" dirty="0"/>
              <a:t> from the </a:t>
            </a:r>
            <a:r>
              <a:rPr lang="en-US" b="1" dirty="0"/>
              <a:t>main</a:t>
            </a:r>
            <a:r>
              <a:rPr lang="en-US" dirty="0"/>
              <a:t> </a:t>
            </a:r>
            <a:r>
              <a:rPr lang="en-US" b="1" dirty="0"/>
              <a:t>menu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Click on </a:t>
            </a:r>
            <a:r>
              <a:rPr lang="en-US" b="1" dirty="0"/>
              <a:t>Manage User Events </a:t>
            </a:r>
            <a:r>
              <a:rPr lang="en-US" dirty="0"/>
              <a:t>from the </a:t>
            </a:r>
            <a:r>
              <a:rPr lang="en-US" b="1" dirty="0" smtClean="0"/>
              <a:t>Admin</a:t>
            </a:r>
            <a:r>
              <a:rPr lang="en-US" dirty="0" smtClean="0"/>
              <a:t> </a:t>
            </a:r>
            <a:r>
              <a:rPr lang="en-US" dirty="0"/>
              <a:t>menu.	</a:t>
            </a:r>
          </a:p>
          <a:p>
            <a:r>
              <a:rPr lang="en-US" dirty="0"/>
              <a:t>Select </a:t>
            </a:r>
            <a:r>
              <a:rPr lang="en-US" b="1" dirty="0" smtClean="0"/>
              <a:t>{Get Name} </a:t>
            </a:r>
            <a:r>
              <a:rPr lang="en-US" dirty="0"/>
              <a:t>from the </a:t>
            </a:r>
            <a:r>
              <a:rPr lang="en-US" b="1" dirty="0"/>
              <a:t>Program</a:t>
            </a:r>
            <a:r>
              <a:rPr lang="en-US" dirty="0"/>
              <a:t> drop-down menu.	</a:t>
            </a:r>
          </a:p>
          <a:p>
            <a:r>
              <a:rPr lang="en-US" dirty="0"/>
              <a:t>Select </a:t>
            </a:r>
            <a:r>
              <a:rPr lang="en-US" b="1" dirty="0" smtClean="0"/>
              <a:t>D2L Basics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b="1" dirty="0"/>
              <a:t>Topic</a:t>
            </a:r>
            <a:r>
              <a:rPr lang="en-US" dirty="0"/>
              <a:t> drop-down menu.	</a:t>
            </a:r>
          </a:p>
          <a:p>
            <a:r>
              <a:rPr lang="en-US" dirty="0"/>
              <a:t>Select </a:t>
            </a:r>
            <a:r>
              <a:rPr lang="en-US" b="1" dirty="0" smtClean="0"/>
              <a:t>Not attended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b="1" dirty="0"/>
              <a:t>Attended</a:t>
            </a:r>
            <a:r>
              <a:rPr lang="en-US" dirty="0"/>
              <a:t> drop-down menu. 	</a:t>
            </a:r>
          </a:p>
          <a:p>
            <a:r>
              <a:rPr lang="en-US" dirty="0"/>
              <a:t>Select </a:t>
            </a:r>
            <a:r>
              <a:rPr lang="en-US" b="1" dirty="0" smtClean="0"/>
              <a:t>All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b="1" dirty="0"/>
              <a:t>Waiting List</a:t>
            </a:r>
            <a:r>
              <a:rPr lang="en-US" dirty="0"/>
              <a:t> drop-down menu.</a:t>
            </a:r>
          </a:p>
          <a:p>
            <a:r>
              <a:rPr lang="en-US" dirty="0"/>
              <a:t>Select </a:t>
            </a:r>
            <a:r>
              <a:rPr lang="en-US" b="1" dirty="0" smtClean="0"/>
              <a:t>Not Cancelled </a:t>
            </a:r>
            <a:r>
              <a:rPr lang="en-US" dirty="0"/>
              <a:t>from the </a:t>
            </a:r>
            <a:r>
              <a:rPr lang="en-US" b="1" dirty="0"/>
              <a:t>Cancelled</a:t>
            </a:r>
            <a:r>
              <a:rPr lang="en-US" dirty="0"/>
              <a:t> drop-down menu.	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26038" y="6018682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prstClr val="black"/>
                </a:solidFill>
              </a:rPr>
              <a:t>Continued…</a:t>
            </a:r>
            <a:endParaRPr lang="en-US" sz="1600" i="1" dirty="0">
              <a:solidFill>
                <a:prstClr val="black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927" y="4917382"/>
            <a:ext cx="3953333" cy="700000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43"/>
          <a:stretch/>
        </p:blipFill>
        <p:spPr bwMode="auto">
          <a:xfrm>
            <a:off x="4191000" y="1219199"/>
            <a:ext cx="4445000" cy="733333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927" y="2057400"/>
            <a:ext cx="4480000" cy="2313333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16200000">
            <a:off x="7034742" y="1542674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58542" y="1785129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5697993" y="333434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90324" y="325814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8266110">
            <a:off x="5723476" y="4878522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926593" y="4573722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8266110">
            <a:off x="7060225" y="4878522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63342" y="4573722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 rot="8266110">
            <a:off x="8026483" y="5145013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229600" y="4840213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rot="16200000">
            <a:off x="4800600" y="565758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724400" y="5900036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6200000">
            <a:off x="6230335" y="5600055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54135" y="584251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1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Users Attendance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2743200" cy="4876800"/>
          </a:xfrm>
        </p:spPr>
        <p:txBody>
          <a:bodyPr/>
          <a:lstStyle/>
          <a:p>
            <a:pPr>
              <a:buFont typeface="+mj-lt"/>
              <a:buAutoNum type="arabicPeriod" startAt="8"/>
            </a:pPr>
            <a:r>
              <a:rPr lang="en-US" dirty="0" smtClean="0"/>
              <a:t>Select </a:t>
            </a:r>
            <a:r>
              <a:rPr lang="en-US" dirty="0"/>
              <a:t>the </a:t>
            </a:r>
            <a:r>
              <a:rPr lang="en-US" b="1" dirty="0" smtClean="0"/>
              <a:t>checkbox</a:t>
            </a:r>
            <a:r>
              <a:rPr lang="en-US" dirty="0" smtClean="0"/>
              <a:t> for the user(s) </a:t>
            </a:r>
            <a:r>
              <a:rPr lang="en-US" dirty="0"/>
              <a:t>you want to mark </a:t>
            </a:r>
            <a:r>
              <a:rPr lang="en-US" dirty="0" smtClean="0"/>
              <a:t>as </a:t>
            </a:r>
            <a:r>
              <a:rPr lang="en-US" dirty="0"/>
              <a:t>attended</a:t>
            </a:r>
            <a:r>
              <a:rPr lang="en-US" dirty="0" smtClean="0"/>
              <a:t>.</a:t>
            </a:r>
            <a:endParaRPr lang="en-US" dirty="0"/>
          </a:p>
          <a:p>
            <a:pPr>
              <a:buAutoNum type="arabicPeriod" startAt="8"/>
            </a:pPr>
            <a:r>
              <a:rPr lang="en-US" dirty="0" smtClean="0"/>
              <a:t>Click the </a:t>
            </a:r>
            <a:r>
              <a:rPr lang="en-US" b="1" dirty="0"/>
              <a:t>Mark as </a:t>
            </a:r>
            <a:r>
              <a:rPr lang="en-US" b="1" dirty="0" smtClean="0"/>
              <a:t>Attended </a:t>
            </a:r>
            <a:r>
              <a:rPr lang="en-US" dirty="0" smtClean="0"/>
              <a:t>button.</a:t>
            </a:r>
            <a:endParaRPr lang="en-US" dirty="0"/>
          </a:p>
          <a:p>
            <a:pPr>
              <a:buAutoNum type="arabicPeriod" startAt="8"/>
            </a:pPr>
            <a:r>
              <a:rPr lang="en-US" dirty="0"/>
              <a:t>Click the </a:t>
            </a:r>
            <a:r>
              <a:rPr lang="en-US" b="1" dirty="0"/>
              <a:t>Yes </a:t>
            </a:r>
            <a:r>
              <a:rPr lang="en-US" dirty="0"/>
              <a:t>button in the </a:t>
            </a:r>
            <a:r>
              <a:rPr lang="en-US" dirty="0" smtClean="0"/>
              <a:t>prompt.</a:t>
            </a:r>
          </a:p>
          <a:p>
            <a:pPr>
              <a:buAutoNum type="arabicPeriod" startAt="8"/>
            </a:pPr>
            <a:r>
              <a:rPr lang="en-US" dirty="0" smtClean="0"/>
              <a:t>Click </a:t>
            </a:r>
            <a:r>
              <a:rPr lang="en-US" b="1" dirty="0" smtClean="0"/>
              <a:t>Ok</a:t>
            </a:r>
            <a:r>
              <a:rPr lang="en-US" dirty="0" smtClean="0"/>
              <a:t> in the confirmation message window.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1" r="7023"/>
          <a:stretch/>
        </p:blipFill>
        <p:spPr>
          <a:xfrm>
            <a:off x="3352800" y="1143000"/>
            <a:ext cx="5526157" cy="3653155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3818647">
            <a:off x="3485775" y="3057858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14375" y="32228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6718069" y="4447483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4371282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9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47" y="4981734"/>
            <a:ext cx="3020000" cy="1226667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 rot="8266110">
            <a:off x="4736130" y="5671267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39247" y="5366467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10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647" y="4995675"/>
            <a:ext cx="3026667" cy="1233334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8266110">
            <a:off x="8349077" y="5709158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513781" y="5366467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11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0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and Printing Transcripts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2514600" cy="4876800"/>
          </a:xfrm>
        </p:spPr>
        <p:txBody>
          <a:bodyPr/>
          <a:lstStyle/>
          <a:p>
            <a:r>
              <a:rPr lang="en-US" dirty="0"/>
              <a:t>Click </a:t>
            </a:r>
            <a:r>
              <a:rPr lang="en-US" b="1" dirty="0"/>
              <a:t>REPORTS</a:t>
            </a:r>
            <a:r>
              <a:rPr lang="en-US" dirty="0"/>
              <a:t> from the </a:t>
            </a:r>
            <a:r>
              <a:rPr lang="en-US" b="1" dirty="0" smtClean="0"/>
              <a:t>main</a:t>
            </a:r>
            <a:r>
              <a:rPr lang="en-US" dirty="0" smtClean="0"/>
              <a:t> </a:t>
            </a:r>
            <a:r>
              <a:rPr lang="en-US" b="1" dirty="0"/>
              <a:t>menu</a:t>
            </a:r>
            <a:r>
              <a:rPr lang="en-US" dirty="0"/>
              <a:t>.	</a:t>
            </a:r>
          </a:p>
          <a:p>
            <a:r>
              <a:rPr lang="en-US" dirty="0"/>
              <a:t>Select </a:t>
            </a:r>
            <a:r>
              <a:rPr lang="en-US" b="1" dirty="0"/>
              <a:t>Transcripts</a:t>
            </a:r>
            <a:r>
              <a:rPr lang="en-US" dirty="0"/>
              <a:t> from the </a:t>
            </a:r>
            <a:r>
              <a:rPr lang="en-US" b="1" dirty="0" smtClean="0"/>
              <a:t>Reports</a:t>
            </a:r>
            <a:r>
              <a:rPr lang="en-US" dirty="0" smtClean="0"/>
              <a:t> </a:t>
            </a:r>
            <a:r>
              <a:rPr lang="en-US" dirty="0"/>
              <a:t>menu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Select </a:t>
            </a:r>
            <a:r>
              <a:rPr lang="en-US" b="1" dirty="0" smtClean="0"/>
              <a:t>Fred Flintstone</a:t>
            </a:r>
            <a:r>
              <a:rPr lang="en-US" dirty="0" smtClean="0"/>
              <a:t> from </a:t>
            </a:r>
            <a:r>
              <a:rPr lang="en-US" dirty="0"/>
              <a:t>the </a:t>
            </a:r>
            <a:r>
              <a:rPr lang="en-US" b="1" dirty="0"/>
              <a:t>User</a:t>
            </a:r>
            <a:r>
              <a:rPr lang="en-US" dirty="0"/>
              <a:t> drop-down list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b="1" dirty="0"/>
              <a:t>Show Report </a:t>
            </a:r>
            <a:r>
              <a:rPr lang="en-US" dirty="0"/>
              <a:t>button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b="1" dirty="0"/>
              <a:t>PDF</a:t>
            </a:r>
            <a:r>
              <a:rPr lang="en-US" dirty="0"/>
              <a:t> button</a:t>
            </a:r>
            <a:r>
              <a:rPr lang="en-US" dirty="0" smtClean="0"/>
              <a:t>.</a:t>
            </a:r>
          </a:p>
          <a:p>
            <a:r>
              <a:rPr lang="en-US" dirty="0"/>
              <a:t>Go to your browser’s action bar and select </a:t>
            </a:r>
            <a:r>
              <a:rPr lang="en-US" b="1" dirty="0"/>
              <a:t>File &gt; Print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948304"/>
            <a:ext cx="5715000" cy="3071495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3" b="23982"/>
          <a:stretch/>
        </p:blipFill>
        <p:spPr>
          <a:xfrm>
            <a:off x="3810000" y="1143000"/>
            <a:ext cx="5105400" cy="1600200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sp>
        <p:nvSpPr>
          <p:cNvPr id="6" name="Right Arrow 5"/>
          <p:cNvSpPr/>
          <p:nvPr/>
        </p:nvSpPr>
        <p:spPr>
          <a:xfrm rot="16200000">
            <a:off x="8227290" y="146858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151090" y="1711036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5041669" y="213360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0" y="20574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5907578" y="320040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99909" y="31242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3818647">
            <a:off x="4046220" y="3744349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74820" y="3909291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3719224" y="579120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11555" y="57150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and Printing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124200" cy="4876800"/>
          </a:xfrm>
        </p:spPr>
        <p:txBody>
          <a:bodyPr/>
          <a:lstStyle/>
          <a:p>
            <a:r>
              <a:rPr lang="en-US" dirty="0" smtClean="0"/>
              <a:t>Click </a:t>
            </a:r>
            <a:r>
              <a:rPr lang="en-US" b="1" dirty="0" smtClean="0"/>
              <a:t>Certificate</a:t>
            </a:r>
            <a:r>
              <a:rPr lang="en-US" dirty="0" smtClean="0"/>
              <a:t> from the </a:t>
            </a:r>
            <a:r>
              <a:rPr lang="en-US" b="1" dirty="0" smtClean="0"/>
              <a:t>Reports</a:t>
            </a:r>
            <a:r>
              <a:rPr lang="en-US" dirty="0" smtClean="0"/>
              <a:t> menu.</a:t>
            </a:r>
          </a:p>
          <a:p>
            <a:r>
              <a:rPr lang="en-US" dirty="0" smtClean="0"/>
              <a:t>Choose </a:t>
            </a:r>
            <a:r>
              <a:rPr lang="en-US" b="1" dirty="0" smtClean="0"/>
              <a:t>Tools Training </a:t>
            </a:r>
            <a:r>
              <a:rPr lang="en-US" dirty="0" smtClean="0"/>
              <a:t>from the</a:t>
            </a:r>
            <a:r>
              <a:rPr lang="en-US" b="1" dirty="0"/>
              <a:t> </a:t>
            </a:r>
            <a:r>
              <a:rPr lang="en-US" b="1" dirty="0" smtClean="0"/>
              <a:t>Program Name </a:t>
            </a:r>
            <a:r>
              <a:rPr lang="en-US" dirty="0" smtClean="0"/>
              <a:t>menu.</a:t>
            </a:r>
          </a:p>
          <a:p>
            <a:r>
              <a:rPr lang="en-US" dirty="0" smtClean="0"/>
              <a:t>Choose </a:t>
            </a:r>
            <a:r>
              <a:rPr lang="en-US" b="1" dirty="0" smtClean="0"/>
              <a:t>D2L Orientation … </a:t>
            </a:r>
            <a:r>
              <a:rPr lang="en-US" dirty="0" smtClean="0"/>
              <a:t>from the </a:t>
            </a:r>
            <a:r>
              <a:rPr lang="en-US" b="1" dirty="0" smtClean="0"/>
              <a:t>Workshop Name</a:t>
            </a:r>
            <a:r>
              <a:rPr lang="en-US" dirty="0" smtClean="0"/>
              <a:t> menu.</a:t>
            </a:r>
          </a:p>
          <a:p>
            <a:r>
              <a:rPr lang="en-US" dirty="0" smtClean="0"/>
              <a:t>Click the </a:t>
            </a:r>
            <a:r>
              <a:rPr lang="en-US" b="1" dirty="0" smtClean="0"/>
              <a:t>Show Report</a:t>
            </a:r>
            <a:r>
              <a:rPr lang="en-US" dirty="0" smtClean="0"/>
              <a:t> button.</a:t>
            </a:r>
          </a:p>
          <a:p>
            <a:r>
              <a:rPr lang="en-US" dirty="0" smtClean="0"/>
              <a:t>Click the </a:t>
            </a:r>
            <a:r>
              <a:rPr lang="en-US" b="1" dirty="0" smtClean="0"/>
              <a:t>Certificate</a:t>
            </a:r>
            <a:r>
              <a:rPr lang="en-US" dirty="0" smtClean="0"/>
              <a:t> button for </a:t>
            </a:r>
            <a:r>
              <a:rPr lang="en-US" b="1" dirty="0" smtClean="0"/>
              <a:t>Fred Flintstone</a:t>
            </a:r>
            <a:r>
              <a:rPr lang="en-US" dirty="0" smtClean="0"/>
              <a:t>.</a:t>
            </a:r>
          </a:p>
          <a:p>
            <a:r>
              <a:rPr lang="en-US" dirty="0"/>
              <a:t>Go to your browser’s action bar and select </a:t>
            </a:r>
            <a:r>
              <a:rPr lang="en-US" b="1" dirty="0"/>
              <a:t>File &gt; Print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85"/>
          <a:stretch/>
        </p:blipFill>
        <p:spPr>
          <a:xfrm>
            <a:off x="3581400" y="3552825"/>
            <a:ext cx="5029200" cy="3067685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3"/>
          <a:stretch/>
        </p:blipFill>
        <p:spPr>
          <a:xfrm>
            <a:off x="3588026" y="1143000"/>
            <a:ext cx="5105400" cy="2105025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sp>
        <p:nvSpPr>
          <p:cNvPr id="6" name="Right Arrow 5"/>
          <p:cNvSpPr/>
          <p:nvPr/>
        </p:nvSpPr>
        <p:spPr>
          <a:xfrm rot="10800000">
            <a:off x="4813069" y="266700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05400" y="25908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1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6337069" y="3953743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29400" y="3877542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3818647">
            <a:off x="6268489" y="4464239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7089" y="4629181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7556269" y="623951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848600" y="616331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0800000">
            <a:off x="4495800" y="455305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813069" y="44958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336D-C05D-4386-BAC5-65782B5F47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1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are the roles?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944" y="1138382"/>
            <a:ext cx="564410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990599" y="3657600"/>
            <a:ext cx="716279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The admin and super admin roles have the highest number of privileges.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Both the Superadmin and Admin role allow the user the following privileges: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Creating</a:t>
            </a:r>
            <a:r>
              <a:rPr lang="en-US" sz="1600" dirty="0"/>
              <a:t>, editing, and deleting of participant, presenter, and auditor </a:t>
            </a:r>
            <a:r>
              <a:rPr lang="en-US" sz="1600" dirty="0" smtClean="0"/>
              <a:t>accounts,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Editing </a:t>
            </a:r>
            <a:r>
              <a:rPr lang="en-US" sz="1600" dirty="0"/>
              <a:t>account details, departments, workshops, and workshop </a:t>
            </a:r>
            <a:r>
              <a:rPr lang="en-US" sz="1600" dirty="0" smtClean="0"/>
              <a:t>details, approving </a:t>
            </a:r>
            <a:r>
              <a:rPr lang="en-US" sz="1600" dirty="0"/>
              <a:t>and disapproving workshop </a:t>
            </a:r>
            <a:r>
              <a:rPr lang="en-US" sz="1600" dirty="0" smtClean="0"/>
              <a:t>requests.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Only the Superadmin can create Admin and Superadmin accounts.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3"/>
          <a:stretch/>
        </p:blipFill>
        <p:spPr bwMode="auto">
          <a:xfrm>
            <a:off x="5105400" y="1752600"/>
            <a:ext cx="3162300" cy="2057400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Logging 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038600" cy="4876800"/>
          </a:xfrm>
        </p:spPr>
        <p:txBody>
          <a:bodyPr>
            <a:normAutofit/>
          </a:bodyPr>
          <a:lstStyle/>
          <a:p>
            <a:r>
              <a:rPr lang="en-US" sz="1600" dirty="0"/>
              <a:t>Type </a:t>
            </a:r>
            <a:r>
              <a:rPr lang="en-US" sz="1600" dirty="0">
                <a:hlinkClick r:id="rId3"/>
              </a:rPr>
              <a:t>http</a:t>
            </a:r>
            <a:r>
              <a:rPr lang="en-US" sz="1600" dirty="0" smtClean="0">
                <a:hlinkClick r:id="rId3"/>
              </a:rPr>
              <a:t>://london.spsu.edu</a:t>
            </a:r>
            <a:r>
              <a:rPr lang="en-US" sz="1600" dirty="0" smtClean="0"/>
              <a:t>  </a:t>
            </a:r>
            <a:r>
              <a:rPr lang="en-US" sz="1600" dirty="0"/>
              <a:t>into your browser’s navigation bar.</a:t>
            </a:r>
          </a:p>
          <a:p>
            <a:r>
              <a:rPr lang="en-US" sz="1600" dirty="0" smtClean="0"/>
              <a:t>Click on the </a:t>
            </a:r>
            <a:r>
              <a:rPr lang="en-US" sz="1600" b="1" dirty="0" smtClean="0"/>
              <a:t>Log In</a:t>
            </a:r>
            <a:r>
              <a:rPr lang="en-US" sz="1600" dirty="0" smtClean="0"/>
              <a:t> link.</a:t>
            </a:r>
          </a:p>
          <a:p>
            <a:r>
              <a:rPr lang="en-US" sz="1600" dirty="0" smtClean="0"/>
              <a:t>Type </a:t>
            </a:r>
            <a:r>
              <a:rPr lang="en-US" sz="1600" dirty="0"/>
              <a:t>your </a:t>
            </a:r>
            <a:r>
              <a:rPr lang="en-US" sz="1600" b="1" dirty="0" smtClean="0"/>
              <a:t>user ID</a:t>
            </a:r>
            <a:r>
              <a:rPr lang="en-US" sz="1600" dirty="0" smtClean="0"/>
              <a:t> </a:t>
            </a:r>
            <a:r>
              <a:rPr lang="en-US" sz="1600" dirty="0"/>
              <a:t>into the </a:t>
            </a:r>
            <a:r>
              <a:rPr lang="en-US" sz="1600" dirty="0" smtClean="0"/>
              <a:t>first</a:t>
            </a:r>
            <a:r>
              <a:rPr lang="en-US" sz="1600" b="1" dirty="0" smtClean="0"/>
              <a:t> </a:t>
            </a:r>
            <a:r>
              <a:rPr lang="en-US" sz="1600" dirty="0" smtClean="0"/>
              <a:t>field.</a:t>
            </a:r>
          </a:p>
          <a:p>
            <a:r>
              <a:rPr lang="en-US" sz="1600" dirty="0" smtClean="0"/>
              <a:t>Type </a:t>
            </a:r>
            <a:r>
              <a:rPr lang="en-US" sz="1600" dirty="0"/>
              <a:t>your </a:t>
            </a:r>
            <a:r>
              <a:rPr lang="en-US" sz="1600" b="1" dirty="0"/>
              <a:t>password</a:t>
            </a:r>
            <a:r>
              <a:rPr lang="en-US" sz="1600" dirty="0"/>
              <a:t> into </a:t>
            </a:r>
            <a:r>
              <a:rPr lang="en-US" sz="1600" dirty="0" smtClean="0"/>
              <a:t>the second field.</a:t>
            </a:r>
            <a:endParaRPr lang="en-US" sz="1600" dirty="0"/>
          </a:p>
          <a:p>
            <a:r>
              <a:rPr lang="en-US" sz="1600" dirty="0" smtClean="0"/>
              <a:t>Click </a:t>
            </a:r>
            <a:r>
              <a:rPr lang="en-US" sz="1600" dirty="0"/>
              <a:t>the </a:t>
            </a:r>
            <a:r>
              <a:rPr lang="en-US" sz="1600" b="1" dirty="0"/>
              <a:t>Log in </a:t>
            </a:r>
            <a:r>
              <a:rPr lang="en-US" sz="1600" dirty="0"/>
              <a:t>button.	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168400"/>
            <a:ext cx="2895600" cy="381000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8" y="4038600"/>
            <a:ext cx="2222381" cy="2488572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 rot="10800000">
            <a:off x="6665768" y="120650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958099" y="11303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6990656" y="541020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282987" y="53340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4953000" y="4876800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495800" y="48006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6990656" y="4497800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41961" y="1828800"/>
            <a:ext cx="298162" cy="1535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282987" y="4421599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8148782" y="175260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441113" y="16764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Home Page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69724"/>
            <a:ext cx="5645715" cy="4376667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Line Callout 1 (Accent Bar) 3"/>
          <p:cNvSpPr/>
          <p:nvPr/>
        </p:nvSpPr>
        <p:spPr>
          <a:xfrm flipH="1">
            <a:off x="288635" y="1066800"/>
            <a:ext cx="1988127" cy="893580"/>
          </a:xfrm>
          <a:prstGeom prst="accentCallout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 this panel to edit</a:t>
            </a:r>
            <a:r>
              <a:rPr lang="en-US" sz="1400" dirty="0"/>
              <a:t>, </a:t>
            </a:r>
            <a:r>
              <a:rPr lang="en-US" sz="1400" dirty="0" smtClean="0"/>
              <a:t>approve</a:t>
            </a:r>
            <a:r>
              <a:rPr lang="en-US" sz="1400" dirty="0"/>
              <a:t>, or </a:t>
            </a:r>
            <a:r>
              <a:rPr lang="en-US" sz="1400" dirty="0" smtClean="0"/>
              <a:t>disapprove new workshops</a:t>
            </a:r>
            <a:r>
              <a:rPr lang="en-US" sz="1400" dirty="0"/>
              <a:t>.  </a:t>
            </a:r>
          </a:p>
        </p:txBody>
      </p:sp>
      <p:sp>
        <p:nvSpPr>
          <p:cNvPr id="6" name="Line Callout 1 (Accent Bar) 5"/>
          <p:cNvSpPr/>
          <p:nvPr/>
        </p:nvSpPr>
        <p:spPr>
          <a:xfrm>
            <a:off x="5207002" y="1669724"/>
            <a:ext cx="1905000" cy="1040245"/>
          </a:xfrm>
          <a:prstGeom prst="accentCallout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 this panel to manage workshops with waiting lists by adding seats or approving participants.</a:t>
            </a:r>
            <a:endParaRPr lang="en-US" sz="1400" dirty="0"/>
          </a:p>
        </p:txBody>
      </p:sp>
      <p:sp>
        <p:nvSpPr>
          <p:cNvPr id="8" name="Line Callout 1 (Accent Bar) 7"/>
          <p:cNvSpPr/>
          <p:nvPr/>
        </p:nvSpPr>
        <p:spPr>
          <a:xfrm>
            <a:off x="7010400" y="2971800"/>
            <a:ext cx="2057400" cy="896252"/>
          </a:xfrm>
          <a:prstGeom prst="accentCallout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Use this panel to view all </a:t>
            </a:r>
            <a:r>
              <a:rPr lang="en-US" sz="1400" dirty="0"/>
              <a:t>the workshops currently in the system.</a:t>
            </a:r>
          </a:p>
        </p:txBody>
      </p:sp>
      <p:sp>
        <p:nvSpPr>
          <p:cNvPr id="9" name="Line Callout 1 (Accent Bar) 8"/>
          <p:cNvSpPr/>
          <p:nvPr/>
        </p:nvSpPr>
        <p:spPr>
          <a:xfrm flipH="1">
            <a:off x="685800" y="3352799"/>
            <a:ext cx="1717964" cy="632077"/>
          </a:xfrm>
          <a:prstGeom prst="accentCallout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 this panel to see your registrations.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9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are Catalogs?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64" y="1820891"/>
            <a:ext cx="2428875" cy="2886075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330391" y="1830127"/>
            <a:ext cx="2010641" cy="1695450"/>
            <a:chOff x="3591502" y="1820891"/>
            <a:chExt cx="2010641" cy="1695450"/>
          </a:xfrm>
        </p:grpSpPr>
        <p:sp>
          <p:nvSpPr>
            <p:cNvPr id="7" name="Line Callout 1 (Accent Bar) 6"/>
            <p:cNvSpPr/>
            <p:nvPr/>
          </p:nvSpPr>
          <p:spPr>
            <a:xfrm>
              <a:off x="3591502" y="1820891"/>
              <a:ext cx="1905000" cy="411670"/>
            </a:xfrm>
            <a:prstGeom prst="accentCallout1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0103"/>
            <a:stretch/>
          </p:blipFill>
          <p:spPr bwMode="auto">
            <a:xfrm>
              <a:off x="3591502" y="1820891"/>
              <a:ext cx="2010641" cy="169545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5321155" y="2345069"/>
            <a:ext cx="2019876" cy="1724025"/>
            <a:chOff x="3582266" y="2335833"/>
            <a:chExt cx="2019876" cy="1724025"/>
          </a:xfrm>
        </p:grpSpPr>
        <p:sp>
          <p:nvSpPr>
            <p:cNvPr id="8" name="Line Callout 1 (Accent Bar) 7"/>
            <p:cNvSpPr/>
            <p:nvPr/>
          </p:nvSpPr>
          <p:spPr>
            <a:xfrm>
              <a:off x="3582266" y="2335834"/>
              <a:ext cx="1905000" cy="411480"/>
            </a:xfrm>
            <a:prstGeom prst="accentCallout1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841"/>
            <a:stretch/>
          </p:blipFill>
          <p:spPr bwMode="auto">
            <a:xfrm>
              <a:off x="3591501" y="2335833"/>
              <a:ext cx="2010641" cy="172402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5321155" y="2873707"/>
            <a:ext cx="1905000" cy="1717661"/>
            <a:chOff x="3582266" y="2864471"/>
            <a:chExt cx="1905000" cy="1717661"/>
          </a:xfrm>
        </p:grpSpPr>
        <p:sp>
          <p:nvSpPr>
            <p:cNvPr id="9" name="Line Callout 1 (Accent Bar) 8"/>
            <p:cNvSpPr/>
            <p:nvPr/>
          </p:nvSpPr>
          <p:spPr>
            <a:xfrm>
              <a:off x="3582266" y="2864471"/>
              <a:ext cx="1905000" cy="411480"/>
            </a:xfrm>
            <a:prstGeom prst="accentCallout1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266" y="2867632"/>
              <a:ext cx="1838325" cy="171450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321155" y="3438236"/>
            <a:ext cx="1999961" cy="1514475"/>
            <a:chOff x="3582266" y="3429000"/>
            <a:chExt cx="1999961" cy="1514475"/>
          </a:xfrm>
        </p:grpSpPr>
        <p:sp>
          <p:nvSpPr>
            <p:cNvPr id="10" name="Line Callout 1 (Accent Bar) 9"/>
            <p:cNvSpPr/>
            <p:nvPr/>
          </p:nvSpPr>
          <p:spPr>
            <a:xfrm>
              <a:off x="3582266" y="3429000"/>
              <a:ext cx="1905000" cy="411480"/>
            </a:xfrm>
            <a:prstGeom prst="accentCallout1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502" y="3429000"/>
              <a:ext cx="1990725" cy="151447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30764" y="4115254"/>
            <a:ext cx="2133600" cy="42670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6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960" y="5476223"/>
            <a:ext cx="2473334" cy="1046667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960" y="3900023"/>
            <a:ext cx="2740000" cy="1440000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Adding Programs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2819400" cy="4876800"/>
          </a:xfrm>
        </p:spPr>
        <p:txBody>
          <a:bodyPr>
            <a:normAutofit/>
          </a:bodyPr>
          <a:lstStyle/>
          <a:p>
            <a:r>
              <a:rPr lang="en-US" sz="1800" dirty="0"/>
              <a:t>Click </a:t>
            </a:r>
            <a:r>
              <a:rPr lang="en-US" sz="1800" b="1" dirty="0"/>
              <a:t>CATALOGS</a:t>
            </a:r>
            <a:r>
              <a:rPr lang="en-US" sz="1800" dirty="0"/>
              <a:t> from the main </a:t>
            </a:r>
            <a:r>
              <a:rPr lang="en-US" sz="1800" dirty="0" smtClean="0"/>
              <a:t>menu.</a:t>
            </a:r>
          </a:p>
          <a:p>
            <a:r>
              <a:rPr lang="en-US" sz="1800" dirty="0" smtClean="0"/>
              <a:t>Click </a:t>
            </a:r>
            <a:r>
              <a:rPr lang="en-US" sz="1800" b="1" dirty="0" smtClean="0"/>
              <a:t>Program</a:t>
            </a:r>
            <a:r>
              <a:rPr lang="en-US" sz="1800" dirty="0" smtClean="0"/>
              <a:t> </a:t>
            </a:r>
            <a:r>
              <a:rPr lang="en-US" sz="1800" dirty="0"/>
              <a:t>from the left-hand menu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Click the </a:t>
            </a:r>
            <a:r>
              <a:rPr lang="en-US" sz="1800" b="1" dirty="0"/>
              <a:t>Create</a:t>
            </a:r>
            <a:r>
              <a:rPr lang="en-US" sz="1800" dirty="0"/>
              <a:t> </a:t>
            </a:r>
            <a:r>
              <a:rPr lang="en-US" sz="1800" dirty="0" smtClean="0"/>
              <a:t>button.</a:t>
            </a:r>
          </a:p>
          <a:p>
            <a:r>
              <a:rPr lang="en-US" sz="1800" dirty="0" smtClean="0"/>
              <a:t>Enter the title into the </a:t>
            </a:r>
            <a:r>
              <a:rPr lang="en-US" sz="1800" b="1" dirty="0" smtClean="0"/>
              <a:t>Program Name</a:t>
            </a:r>
            <a:r>
              <a:rPr lang="en-US" sz="1800" dirty="0" smtClean="0"/>
              <a:t> field. </a:t>
            </a:r>
            <a:endParaRPr lang="en-US" sz="1800" dirty="0"/>
          </a:p>
          <a:p>
            <a:r>
              <a:rPr lang="en-US" sz="1800" dirty="0"/>
              <a:t>Click the </a:t>
            </a:r>
            <a:r>
              <a:rPr lang="en-US" sz="1800" b="1" dirty="0"/>
              <a:t>colored square</a:t>
            </a:r>
            <a:r>
              <a:rPr lang="en-US" sz="1800" dirty="0"/>
              <a:t> to select a color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Click the </a:t>
            </a:r>
            <a:r>
              <a:rPr lang="en-US" sz="1800" b="1" dirty="0" smtClean="0"/>
              <a:t>Save</a:t>
            </a:r>
            <a:r>
              <a:rPr lang="en-US" sz="1800" dirty="0" smtClean="0"/>
              <a:t> button.</a:t>
            </a:r>
          </a:p>
          <a:p>
            <a:r>
              <a:rPr lang="en-US" sz="1800" dirty="0" smtClean="0"/>
              <a:t>Click </a:t>
            </a:r>
            <a:r>
              <a:rPr lang="en-US" sz="1800" b="1" dirty="0" smtClean="0"/>
              <a:t>Ok </a:t>
            </a:r>
            <a:r>
              <a:rPr lang="en-US" sz="1800" dirty="0" smtClean="0"/>
              <a:t>in the prompt.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" t="1295" r="28841"/>
          <a:stretch/>
        </p:blipFill>
        <p:spPr>
          <a:xfrm>
            <a:off x="3579960" y="1050636"/>
            <a:ext cx="5335440" cy="2600578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sp>
        <p:nvSpPr>
          <p:cNvPr id="8" name="Right Arrow 7"/>
          <p:cNvSpPr/>
          <p:nvPr/>
        </p:nvSpPr>
        <p:spPr>
          <a:xfrm rot="10800000">
            <a:off x="5878429" y="106680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70760" y="99060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4457414" y="2994891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749745" y="2918690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10800000">
            <a:off x="6130120" y="4389148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422451" y="4312947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8266110">
            <a:off x="5832099" y="3976223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035216" y="3671423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4311941"/>
            <a:ext cx="2362200" cy="584775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</a:pPr>
            <a:r>
              <a:rPr lang="en-US" sz="1600" b="1" dirty="0"/>
              <a:t>NOTE: </a:t>
            </a:r>
            <a:r>
              <a:rPr lang="en-US" sz="1600" dirty="0"/>
              <a:t>Workshops cannot share the </a:t>
            </a:r>
            <a:r>
              <a:rPr lang="en-US" sz="1600" dirty="0" smtClean="0"/>
              <a:t>same </a:t>
            </a:r>
            <a:r>
              <a:rPr lang="en-US" sz="1600" dirty="0"/>
              <a:t>color.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7</a:t>
            </a:fld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8266110">
            <a:off x="5690861" y="3095274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893978" y="2790474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5043000" y="508923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585800" y="5013036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10800000">
            <a:off x="5959330" y="6146042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251661" y="6069841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376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38" y="979206"/>
            <a:ext cx="4766667" cy="1999524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Editing Programs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2819400" cy="4876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Select </a:t>
            </a:r>
            <a:r>
              <a:rPr lang="en-US" sz="1800" dirty="0"/>
              <a:t>the </a:t>
            </a:r>
            <a:r>
              <a:rPr lang="en-US" sz="1800" b="1" dirty="0"/>
              <a:t>Program</a:t>
            </a:r>
            <a:r>
              <a:rPr lang="en-US" sz="1800" dirty="0"/>
              <a:t> you want to edit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Click the </a:t>
            </a:r>
            <a:r>
              <a:rPr lang="en-US" sz="1800" b="1" dirty="0"/>
              <a:t>Edit </a:t>
            </a:r>
            <a:r>
              <a:rPr lang="en-US" sz="1800" dirty="0"/>
              <a:t>button.	</a:t>
            </a:r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8013469" y="1597969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05800" y="1521768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4813069" y="2650844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05400" y="2574643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133" y="1244751"/>
            <a:ext cx="4766667" cy="1999524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Deleting Programs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2895600" cy="4876800"/>
          </a:xfrm>
        </p:spPr>
        <p:txBody>
          <a:bodyPr/>
          <a:lstStyle/>
          <a:p>
            <a:r>
              <a:rPr lang="en-US" sz="1800" dirty="0" smtClean="0"/>
              <a:t>Select </a:t>
            </a:r>
            <a:r>
              <a:rPr lang="en-US" sz="1800" dirty="0"/>
              <a:t>the </a:t>
            </a:r>
            <a:r>
              <a:rPr lang="en-US" sz="1800" b="1" dirty="0"/>
              <a:t>Program </a:t>
            </a:r>
            <a:r>
              <a:rPr lang="en-US" sz="1800" dirty="0"/>
              <a:t>from the list.	</a:t>
            </a:r>
          </a:p>
          <a:p>
            <a:r>
              <a:rPr lang="en-US" sz="1800" dirty="0"/>
              <a:t>Click the </a:t>
            </a:r>
            <a:r>
              <a:rPr lang="en-US" sz="1800" b="1" dirty="0" smtClean="0"/>
              <a:t>Delete</a:t>
            </a:r>
            <a:r>
              <a:rPr lang="en-US" sz="1800" dirty="0" smtClean="0"/>
              <a:t> </a:t>
            </a:r>
            <a:r>
              <a:rPr lang="en-US" sz="1800" dirty="0"/>
              <a:t>button.	</a:t>
            </a:r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8132843" y="1863514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425174" y="1787313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4676948" y="2931195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69279" y="2854994"/>
            <a:ext cx="59436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0B3-24A9-4BA2-81E0-43D8AEDA18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333</TotalTime>
  <Words>945</Words>
  <Application>Microsoft Office PowerPoint</Application>
  <PresentationFormat>On-screen Show (4:3)</PresentationFormat>
  <Paragraphs>276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Theme1</vt:lpstr>
      <vt:lpstr>1_Theme1</vt:lpstr>
      <vt:lpstr>CTE Registration System Workshop</vt:lpstr>
      <vt:lpstr>Objectives</vt:lpstr>
      <vt:lpstr>What are the roles?</vt:lpstr>
      <vt:lpstr>Logging in</vt:lpstr>
      <vt:lpstr>Home Page</vt:lpstr>
      <vt:lpstr>What are Catalogs?</vt:lpstr>
      <vt:lpstr>Adding Programs</vt:lpstr>
      <vt:lpstr>Editing Programs</vt:lpstr>
      <vt:lpstr>Deleting Programs</vt:lpstr>
      <vt:lpstr>Workshops</vt:lpstr>
      <vt:lpstr>Creating a Topic</vt:lpstr>
      <vt:lpstr>Creating a Topic (cont.)</vt:lpstr>
      <vt:lpstr>Creating a Workshop</vt:lpstr>
      <vt:lpstr>Creating a Workshop (cont.)</vt:lpstr>
      <vt:lpstr>Editing a Workshop</vt:lpstr>
      <vt:lpstr>Uploading Content to a Workshop</vt:lpstr>
      <vt:lpstr>Viewing the event on the Calendar</vt:lpstr>
      <vt:lpstr>Cancelling Registration by Admin</vt:lpstr>
      <vt:lpstr>Cancelling Registration by Admin (cont.)</vt:lpstr>
      <vt:lpstr>Viewing and Printing Sign In Sheet</vt:lpstr>
      <vt:lpstr>Marking User Attendance</vt:lpstr>
      <vt:lpstr>Marking Users Attendance (cont.)</vt:lpstr>
      <vt:lpstr>Viewing and Printing Transcripts</vt:lpstr>
      <vt:lpstr>Viewing and Printing Certificates</vt:lpstr>
    </vt:vector>
  </TitlesOfParts>
  <Company>Southern Polytechnic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CRS Workshop</dc:title>
  <dc:creator>Melanie Allen</dc:creator>
  <cp:lastModifiedBy>Melanie Allen</cp:lastModifiedBy>
  <cp:revision>143</cp:revision>
  <dcterms:created xsi:type="dcterms:W3CDTF">2013-07-25T13:36:41Z</dcterms:created>
  <dcterms:modified xsi:type="dcterms:W3CDTF">2013-07-29T13:15:41Z</dcterms:modified>
</cp:coreProperties>
</file>