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01" r:id="rId2"/>
    <p:sldId id="293" r:id="rId3"/>
    <p:sldId id="296" r:id="rId4"/>
    <p:sldId id="292" r:id="rId5"/>
    <p:sldId id="300" r:id="rId6"/>
    <p:sldId id="29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rades" id="{BC3B8F68-A682-4EA4-AAF8-E42871BE1330}">
          <p14:sldIdLst>
            <p14:sldId id="301"/>
            <p14:sldId id="293"/>
            <p14:sldId id="296"/>
            <p14:sldId id="292"/>
            <p14:sldId id="300"/>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75" autoAdjust="0"/>
  </p:normalViewPr>
  <p:slideViewPr>
    <p:cSldViewPr>
      <p:cViewPr>
        <p:scale>
          <a:sx n="100" d="100"/>
          <a:sy n="100" d="100"/>
        </p:scale>
        <p:origin x="-1944" y="-324"/>
      </p:cViewPr>
      <p:guideLst>
        <p:guide orient="horz" pos="2160"/>
        <p:guide pos="249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0FE74-D2B4-4CCD-9F35-1FFF67B44D71}" type="datetimeFigureOut">
              <a:rPr lang="en-US" smtClean="0"/>
              <a:pPr/>
              <a:t>3/13/2013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D9FC8F-9B68-43DE-9D78-66F1453621CD}" type="slidenum">
              <a:rPr lang="en-US" smtClean="0"/>
              <a:pPr/>
              <a:t>‹#›</a:t>
            </a:fld>
            <a:endParaRPr lang="en-US"/>
          </a:p>
        </p:txBody>
      </p:sp>
    </p:spTree>
    <p:extLst>
      <p:ext uri="{BB962C8B-B14F-4D97-AF65-F5344CB8AC3E}">
        <p14:creationId xmlns:p14="http://schemas.microsoft.com/office/powerpoint/2010/main" val="3493633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C3990E-707C-4423-A1C3-20D60A321CC0}" type="datetime1">
              <a:rPr lang="en-US" smtClean="0"/>
              <a:pPr/>
              <a:t>3/13/2013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358423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D9CAF-5954-42B2-98E0-7AE5DBFEC5A8}" type="datetime1">
              <a:rPr lang="en-US" smtClean="0"/>
              <a:pPr/>
              <a:t>3/13/2013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63211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CEEE5B-44A8-4913-9478-2FC631C5E665}" type="datetime1">
              <a:rPr lang="en-US" smtClean="0"/>
              <a:pPr/>
              <a:t>3/13/2013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91352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marL="365760" indent="-365760">
              <a:spcBef>
                <a:spcPts val="0"/>
              </a:spcBef>
              <a:spcAft>
                <a:spcPts val="1200"/>
              </a:spcAft>
              <a:buFont typeface="+mj-lt"/>
              <a:buAutoNum type="arabicPeriod"/>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D482E8-6E20-45CB-8450-5512C6E4D025}" type="datetime1">
              <a:rPr lang="en-US" smtClean="0"/>
              <a:pPr/>
              <a:t>3/13/2013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267871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37F8B9-32BA-4A95-81B2-F9E2ED70272B}" type="datetime1">
              <a:rPr lang="en-US" smtClean="0"/>
              <a:pPr/>
              <a:t>3/13/2013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173561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B8BB63-A16F-4974-AFE5-2D148EE0EC70}" type="datetime1">
              <a:rPr lang="en-US" smtClean="0"/>
              <a:pPr/>
              <a:t>3/13/2013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255959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19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5000"/>
            <a:ext cx="4040188"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219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05000"/>
            <a:ext cx="4041775"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BC3BC8-50FE-43D0-B038-6A4CFE4ADBB1}" type="datetime1">
              <a:rPr lang="en-US" smtClean="0"/>
              <a:pPr/>
              <a:t>3/13/2013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194826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93091-1102-44C6-9832-C5D296CDB7BB}" type="datetime1">
              <a:rPr lang="en-US" smtClean="0"/>
              <a:pPr/>
              <a:t>3/13/2013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182027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81B1C-64B5-4A3E-8D28-378989202B62}" type="datetime1">
              <a:rPr lang="en-US" smtClean="0"/>
              <a:pPr/>
              <a:t>3/13/2013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374805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0892E3-17A9-4E05-AB10-9467DCC43F3B}" type="datetime1">
              <a:rPr lang="en-US" smtClean="0"/>
              <a:pPr/>
              <a:t>3/13/2013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75519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FC9F5-39B0-4D87-8D09-61D935D7BF30}" type="datetime1">
              <a:rPr lang="en-US" smtClean="0"/>
              <a:pPr/>
              <a:t>3/13/2013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A349E-4193-4E7F-8256-F7787D146510}" type="slidenum">
              <a:rPr lang="en-US" smtClean="0"/>
              <a:pPr/>
              <a:t>‹#›</a:t>
            </a:fld>
            <a:endParaRPr lang="en-US"/>
          </a:p>
        </p:txBody>
      </p:sp>
    </p:spTree>
    <p:extLst>
      <p:ext uri="{BB962C8B-B14F-4D97-AF65-F5344CB8AC3E}">
        <p14:creationId xmlns:p14="http://schemas.microsoft.com/office/powerpoint/2010/main" val="347927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A7854-F76F-4CF3-86AD-D3F1954E06F4}" type="datetime1">
              <a:rPr lang="en-US" smtClean="0"/>
              <a:pPr/>
              <a:t>3/13/2013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A349E-4193-4E7F-8256-F7787D146510}" type="slidenum">
              <a:rPr lang="en-US" smtClean="0"/>
              <a:pPr/>
              <a:t>‹#›</a:t>
            </a:fld>
            <a:endParaRPr lang="en-US"/>
          </a:p>
        </p:txBody>
      </p:sp>
    </p:spTree>
    <p:extLst>
      <p:ext uri="{BB962C8B-B14F-4D97-AF65-F5344CB8AC3E}">
        <p14:creationId xmlns:p14="http://schemas.microsoft.com/office/powerpoint/2010/main" val="413504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000" b="1" kern="1200">
          <a:solidFill>
            <a:schemeClr val="bg1"/>
          </a:solidFill>
          <a:latin typeface="Arial" pitchFamily="34" charset="0"/>
          <a:ea typeface="+mj-ea"/>
          <a:cs typeface="Arial" pitchFamily="34" charset="0"/>
        </a:defRPr>
      </a:lvl1pPr>
    </p:titleStyle>
    <p:bodyStyle>
      <a:lvl1pPr marL="365760" indent="-365760" algn="l" defTabSz="914400" rtl="0" eaLnBrk="1" latinLnBrk="0" hangingPunct="1">
        <a:spcBef>
          <a:spcPts val="0"/>
        </a:spcBef>
        <a:spcAft>
          <a:spcPts val="1200"/>
        </a:spcAft>
        <a:buFont typeface="+mj-lt"/>
        <a:buAutoNum type="arabicPeriod"/>
        <a:defRPr sz="2400" kern="1200">
          <a:solidFill>
            <a:schemeClr val="tx1"/>
          </a:solidFill>
          <a:latin typeface="+mn-lt"/>
          <a:ea typeface="+mn-ea"/>
          <a:cs typeface="+mn-cs"/>
        </a:defRPr>
      </a:lvl1pPr>
      <a:lvl2pPr marL="365760" indent="-365760" algn="l" defTabSz="914400" rtl="0" eaLnBrk="1" latinLnBrk="0" hangingPunct="1">
        <a:spcBef>
          <a:spcPts val="0"/>
        </a:spcBef>
        <a:spcAft>
          <a:spcPts val="1200"/>
        </a:spcAft>
        <a:buFont typeface="Arial" pitchFamily="34" charset="0"/>
        <a:buChar char="–"/>
        <a:defRPr sz="2000" kern="1200">
          <a:solidFill>
            <a:schemeClr val="tx1"/>
          </a:solidFill>
          <a:latin typeface="+mn-lt"/>
          <a:ea typeface="+mn-ea"/>
          <a:cs typeface="+mn-cs"/>
        </a:defRPr>
      </a:lvl2pPr>
      <a:lvl3pPr marL="365760" indent="-365760" algn="l" defTabSz="914400" rtl="0" eaLnBrk="1" latinLnBrk="0" hangingPunct="1">
        <a:spcBef>
          <a:spcPts val="0"/>
        </a:spcBef>
        <a:spcAft>
          <a:spcPts val="1200"/>
        </a:spcAft>
        <a:buFont typeface="Arial" pitchFamily="34" charset="0"/>
        <a:buChar char="•"/>
        <a:defRPr sz="1800" kern="1200">
          <a:solidFill>
            <a:schemeClr val="tx1"/>
          </a:solidFill>
          <a:latin typeface="+mn-lt"/>
          <a:ea typeface="+mn-ea"/>
          <a:cs typeface="+mn-cs"/>
        </a:defRPr>
      </a:lvl3pPr>
      <a:lvl4pPr marL="365760" indent="-365760" algn="l" defTabSz="914400" rtl="0" eaLnBrk="1" latinLnBrk="0" hangingPunct="1">
        <a:spcBef>
          <a:spcPts val="0"/>
        </a:spcBef>
        <a:spcAft>
          <a:spcPts val="1200"/>
        </a:spcAft>
        <a:buFont typeface="Arial" pitchFamily="34" charset="0"/>
        <a:buChar char="–"/>
        <a:defRPr sz="1600" kern="1200">
          <a:solidFill>
            <a:schemeClr val="tx1"/>
          </a:solidFill>
          <a:latin typeface="+mn-lt"/>
          <a:ea typeface="+mn-ea"/>
          <a:cs typeface="+mn-cs"/>
        </a:defRPr>
      </a:lvl4pPr>
      <a:lvl5pPr marL="365760" indent="-365760" algn="l" defTabSz="914400" rtl="0" eaLnBrk="1" latinLnBrk="0" hangingPunct="1">
        <a:spcBef>
          <a:spcPts val="0"/>
        </a:spcBef>
        <a:spcAft>
          <a:spcPts val="1200"/>
        </a:spcAft>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Understanding the Weighted Grade System</a:t>
            </a:r>
            <a:endParaRPr lang="en-US" sz="2800" dirty="0"/>
          </a:p>
        </p:txBody>
      </p:sp>
      <p:sp>
        <p:nvSpPr>
          <p:cNvPr id="3" name="Content Placeholder 2"/>
          <p:cNvSpPr>
            <a:spLocks noGrp="1"/>
          </p:cNvSpPr>
          <p:nvPr>
            <p:ph idx="1"/>
          </p:nvPr>
        </p:nvSpPr>
        <p:spPr>
          <a:xfrm>
            <a:off x="152400" y="796255"/>
            <a:ext cx="8534400" cy="5105400"/>
          </a:xfrm>
        </p:spPr>
        <p:txBody>
          <a:bodyPr>
            <a:noAutofit/>
          </a:bodyPr>
          <a:lstStyle/>
          <a:p>
            <a:pPr marL="0" indent="0">
              <a:spcAft>
                <a:spcPts val="0"/>
              </a:spcAft>
              <a:buNone/>
            </a:pPr>
            <a:r>
              <a:rPr lang="en-US" sz="1400" b="1" dirty="0" smtClean="0"/>
              <a:t>What is a weighted system?</a:t>
            </a:r>
          </a:p>
          <a:p>
            <a:pPr marL="0" indent="0">
              <a:spcAft>
                <a:spcPts val="0"/>
              </a:spcAft>
              <a:buNone/>
            </a:pPr>
            <a:r>
              <a:rPr lang="en-US" sz="1400" dirty="0" smtClean="0"/>
              <a:t>A weighted system calculates individual grade items as a percentage of a whole. The final grade totals to 100%. Individual grade items can have maximum points of any value, but their contribution towards the category they belong to and the final grade is the percentage value (weight) assigned to them.</a:t>
            </a:r>
          </a:p>
          <a:p>
            <a:pPr marL="0" indent="0">
              <a:spcAft>
                <a:spcPts val="0"/>
              </a:spcAft>
              <a:buNone/>
            </a:pPr>
            <a:endParaRPr lang="en-US" sz="1400" dirty="0" smtClean="0"/>
          </a:p>
          <a:p>
            <a:pPr marL="0" indent="0">
              <a:spcAft>
                <a:spcPts val="0"/>
              </a:spcAft>
              <a:buNone/>
            </a:pPr>
            <a:r>
              <a:rPr lang="en-US" sz="1400" b="1" dirty="0" smtClean="0"/>
              <a:t>How do graded items function in a weighted system?</a:t>
            </a:r>
          </a:p>
          <a:p>
            <a:pPr marL="0" indent="0">
              <a:spcAft>
                <a:spcPts val="0"/>
              </a:spcAft>
              <a:buNone/>
            </a:pPr>
            <a:r>
              <a:rPr lang="en-US" sz="1400" dirty="0" smtClean="0"/>
              <a:t>Grade items in a category count as a percentage of their category, not of the course’s final grade. Therefore, grade items in a category should combine to a weight of 100%.</a:t>
            </a:r>
          </a:p>
          <a:p>
            <a:pPr marL="0" indent="0">
              <a:spcAft>
                <a:spcPts val="0"/>
              </a:spcAft>
              <a:buNone/>
            </a:pPr>
            <a:endParaRPr lang="en-US" sz="1400" dirty="0" smtClean="0"/>
          </a:p>
          <a:p>
            <a:pPr marL="0" indent="0">
              <a:spcAft>
                <a:spcPts val="0"/>
              </a:spcAft>
              <a:buNone/>
            </a:pPr>
            <a:r>
              <a:rPr lang="en-US" sz="1400" dirty="0" smtClean="0"/>
              <a:t>For example, if you have a category worth 10% of the final grade with two equally weighted grade items, the weight of each grade item is 50% (its contribution to the category) not 5% (its contribution to the final grade).</a:t>
            </a:r>
          </a:p>
          <a:p>
            <a:pPr marL="0" indent="0">
              <a:spcAft>
                <a:spcPts val="0"/>
              </a:spcAft>
              <a:buNone/>
            </a:pPr>
            <a:endParaRPr lang="en-US" sz="1400" dirty="0" smtClean="0"/>
          </a:p>
          <a:p>
            <a:pPr marL="0" indent="0">
              <a:spcAft>
                <a:spcPts val="0"/>
              </a:spcAft>
              <a:buNone/>
            </a:pPr>
            <a:r>
              <a:rPr lang="en-US" sz="1400" b="1" dirty="0" smtClean="0"/>
              <a:t>Keep in </a:t>
            </a:r>
            <a:r>
              <a:rPr lang="en-US" sz="1400" b="1" dirty="0"/>
              <a:t>m</a:t>
            </a:r>
            <a:r>
              <a:rPr lang="en-US" sz="1400" b="1" dirty="0" smtClean="0"/>
              <a:t>ind…</a:t>
            </a:r>
          </a:p>
          <a:p>
            <a:pPr marL="0" indent="0">
              <a:spcAft>
                <a:spcPts val="0"/>
              </a:spcAft>
              <a:buNone/>
            </a:pPr>
            <a:r>
              <a:rPr lang="en-US" sz="1400" dirty="0" smtClean="0"/>
              <a:t>The final grade of the course is inaccurate until ALL gradable items are accounted for. Releasing a calculated final grade before your course ends could be misleading. Desire2Learn will produce a warning message if your grade items do not add up to 100%. This warning can be ignored, and upon doing so, Desire2Learn will auto adjust all categories to add up to 100%.</a:t>
            </a:r>
          </a:p>
          <a:p>
            <a:pPr marL="0" indent="0">
              <a:spcAft>
                <a:spcPts val="0"/>
              </a:spcAft>
              <a:buNone/>
            </a:pPr>
            <a:endParaRPr lang="en-US" sz="1400" dirty="0" smtClean="0"/>
          </a:p>
          <a:p>
            <a:pPr marL="0" indent="0">
              <a:spcAft>
                <a:spcPts val="0"/>
              </a:spcAft>
              <a:buNone/>
            </a:pPr>
            <a:r>
              <a:rPr lang="en-US" sz="1400" b="1" dirty="0" smtClean="0"/>
              <a:t>What’s next?</a:t>
            </a:r>
          </a:p>
          <a:p>
            <a:pPr marL="0" indent="0">
              <a:spcAft>
                <a:spcPts val="0"/>
              </a:spcAft>
              <a:buNone/>
            </a:pPr>
            <a:r>
              <a:rPr lang="en-US" sz="1400" dirty="0" smtClean="0"/>
              <a:t>The following pages are a refresher designed to help you within Desire2Learn while creating, updating, and using a weighted grade system for your course.</a:t>
            </a:r>
          </a:p>
          <a:p>
            <a:pPr marL="0" indent="0">
              <a:spcAft>
                <a:spcPts val="0"/>
              </a:spcAft>
              <a:buNone/>
            </a:pPr>
            <a:endParaRPr lang="en-US" sz="1400" dirty="0"/>
          </a:p>
          <a:p>
            <a:pPr marL="0" indent="0">
              <a:spcAft>
                <a:spcPts val="0"/>
              </a:spcAft>
              <a:buNone/>
            </a:pPr>
            <a:r>
              <a:rPr lang="en-US" sz="1400" b="1" dirty="0" smtClean="0"/>
              <a:t>*</a:t>
            </a:r>
            <a:r>
              <a:rPr lang="en-US" sz="1400" dirty="0" smtClean="0"/>
              <a:t>Click </a:t>
            </a:r>
            <a:r>
              <a:rPr lang="en-US" sz="1400" dirty="0"/>
              <a:t>on </a:t>
            </a:r>
            <a:r>
              <a:rPr lang="en-US" sz="1400" b="1" dirty="0"/>
              <a:t>Grades</a:t>
            </a:r>
            <a:r>
              <a:rPr lang="en-US" sz="1400" dirty="0"/>
              <a:t> in the </a:t>
            </a:r>
            <a:r>
              <a:rPr lang="en-US" sz="1400" b="1" dirty="0"/>
              <a:t>Navbar</a:t>
            </a:r>
            <a:r>
              <a:rPr lang="en-US" sz="1400" dirty="0"/>
              <a:t> to access the </a:t>
            </a:r>
            <a:r>
              <a:rPr lang="en-US" sz="1400" dirty="0" smtClean="0"/>
              <a:t>tool.</a:t>
            </a:r>
            <a:endParaRPr lang="en-US" sz="1400" dirty="0"/>
          </a:p>
          <a:p>
            <a:pPr marL="0" indent="0">
              <a:spcAft>
                <a:spcPts val="0"/>
              </a:spcAft>
              <a:buNone/>
            </a:pPr>
            <a:endParaRPr lang="en-US" sz="1400" dirty="0" smtClean="0"/>
          </a:p>
          <a:p>
            <a:endParaRPr lang="en-US" sz="1400" dirty="0"/>
          </a:p>
        </p:txBody>
      </p:sp>
      <p:sp>
        <p:nvSpPr>
          <p:cNvPr id="4" name="Slide Number Placeholder 3"/>
          <p:cNvSpPr>
            <a:spLocks noGrp="1"/>
          </p:cNvSpPr>
          <p:nvPr>
            <p:ph type="sldNum" sz="quarter" idx="12"/>
          </p:nvPr>
        </p:nvSpPr>
        <p:spPr/>
        <p:txBody>
          <a:bodyPr/>
          <a:lstStyle/>
          <a:p>
            <a:fld id="{357A349E-4193-4E7F-8256-F7787D146510}" type="slidenum">
              <a:rPr lang="en-US" smtClean="0"/>
              <a:pPr/>
              <a:t>1</a:t>
            </a:fld>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31" y="5824057"/>
            <a:ext cx="7424346" cy="247684"/>
          </a:xfrm>
          <a:prstGeom prst="rect">
            <a:avLst/>
          </a:prstGeom>
          <a:ln w="19050">
            <a:solidFill>
              <a:schemeClr val="accent3">
                <a:lumMod val="50000"/>
              </a:schemeClr>
            </a:solidFill>
          </a:ln>
        </p:spPr>
      </p:pic>
      <p:sp>
        <p:nvSpPr>
          <p:cNvPr id="8" name="Rectangle 7"/>
          <p:cNvSpPr/>
          <p:nvPr/>
        </p:nvSpPr>
        <p:spPr>
          <a:xfrm>
            <a:off x="6932192" y="5815667"/>
            <a:ext cx="679419" cy="2560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US" sz="2800" dirty="0" smtClean="0"/>
              <a:t>Selecting a Weighted System</a:t>
            </a:r>
            <a:endParaRPr lang="en-US" sz="2800" dirty="0"/>
          </a:p>
        </p:txBody>
      </p:sp>
      <p:sp>
        <p:nvSpPr>
          <p:cNvPr id="3" name="Content Placeholder 2"/>
          <p:cNvSpPr>
            <a:spLocks noGrp="1"/>
          </p:cNvSpPr>
          <p:nvPr>
            <p:ph idx="1"/>
          </p:nvPr>
        </p:nvSpPr>
        <p:spPr>
          <a:xfrm>
            <a:off x="152400" y="945367"/>
            <a:ext cx="2438400" cy="4876800"/>
          </a:xfrm>
        </p:spPr>
        <p:txBody>
          <a:bodyPr>
            <a:noAutofit/>
          </a:bodyPr>
          <a:lstStyle/>
          <a:p>
            <a:pPr marL="0" indent="0">
              <a:buNone/>
            </a:pPr>
            <a:r>
              <a:rPr lang="en-US" sz="1600" dirty="0" smtClean="0"/>
              <a:t>To select a weighted system:</a:t>
            </a:r>
          </a:p>
          <a:p>
            <a:pPr marL="461963" indent="-279400">
              <a:spcAft>
                <a:spcPts val="600"/>
              </a:spcAft>
            </a:pPr>
            <a:r>
              <a:rPr lang="en-US" sz="1600" dirty="0" smtClean="0"/>
              <a:t>Click </a:t>
            </a:r>
            <a:r>
              <a:rPr lang="en-US" sz="1600" b="1" dirty="0" smtClean="0"/>
              <a:t>Grades Settings</a:t>
            </a:r>
            <a:r>
              <a:rPr lang="en-US" sz="1600" dirty="0" smtClean="0"/>
              <a:t> in the </a:t>
            </a:r>
            <a:r>
              <a:rPr lang="en-US" sz="1600" b="1" dirty="0" smtClean="0"/>
              <a:t>Grades Area</a:t>
            </a:r>
            <a:r>
              <a:rPr lang="en-US" sz="1600" dirty="0" smtClean="0"/>
              <a:t>.  </a:t>
            </a:r>
          </a:p>
          <a:p>
            <a:pPr marL="461963" indent="-279400">
              <a:spcAft>
                <a:spcPts val="600"/>
              </a:spcAft>
            </a:pPr>
            <a:r>
              <a:rPr lang="en-US" sz="1600" dirty="0" smtClean="0"/>
              <a:t>Select </a:t>
            </a:r>
            <a:r>
              <a:rPr lang="en-US" sz="1600" b="1" dirty="0" smtClean="0"/>
              <a:t>Calculation Options</a:t>
            </a:r>
            <a:r>
              <a:rPr lang="en-US" sz="1600" dirty="0" smtClean="0"/>
              <a:t>.</a:t>
            </a:r>
          </a:p>
          <a:p>
            <a:pPr marL="461963" indent="-279400">
              <a:spcAft>
                <a:spcPts val="600"/>
              </a:spcAft>
            </a:pPr>
            <a:r>
              <a:rPr lang="en-US" sz="1600" dirty="0" smtClean="0"/>
              <a:t>Choose </a:t>
            </a:r>
            <a:r>
              <a:rPr lang="en-US" sz="1600" b="1" dirty="0" smtClean="0"/>
              <a:t>Weighted</a:t>
            </a:r>
            <a:r>
              <a:rPr lang="en-US" sz="1600" dirty="0" smtClean="0"/>
              <a:t>.</a:t>
            </a:r>
          </a:p>
          <a:p>
            <a:pPr marL="461963" indent="-279400">
              <a:spcAft>
                <a:spcPts val="600"/>
              </a:spcAft>
            </a:pPr>
            <a:r>
              <a:rPr lang="en-US" sz="1600" dirty="0" smtClean="0"/>
              <a:t>Click </a:t>
            </a:r>
            <a:r>
              <a:rPr lang="en-US" sz="1600" b="1" dirty="0" smtClean="0"/>
              <a:t>Save</a:t>
            </a:r>
            <a:r>
              <a:rPr lang="en-US" sz="1600" dirty="0" smtClean="0"/>
              <a:t>.</a:t>
            </a:r>
          </a:p>
          <a:p>
            <a:pPr marL="461963" indent="-279400">
              <a:spcAft>
                <a:spcPts val="600"/>
              </a:spcAft>
            </a:pPr>
            <a:r>
              <a:rPr lang="en-US" sz="1600" dirty="0" smtClean="0"/>
              <a:t>Answer </a:t>
            </a:r>
            <a:r>
              <a:rPr lang="en-US" sz="1600" b="1" dirty="0" smtClean="0"/>
              <a:t>Yes</a:t>
            </a:r>
            <a:r>
              <a:rPr lang="en-US" sz="1600" dirty="0" smtClean="0"/>
              <a:t> in the first confirmation message.</a:t>
            </a:r>
          </a:p>
          <a:p>
            <a:pPr marL="461963" indent="-279400">
              <a:spcAft>
                <a:spcPts val="600"/>
              </a:spcAft>
            </a:pPr>
            <a:r>
              <a:rPr lang="en-US" sz="1600" dirty="0" smtClean="0"/>
              <a:t>Answer </a:t>
            </a:r>
            <a:r>
              <a:rPr lang="en-US" sz="1600" b="1" dirty="0" smtClean="0"/>
              <a:t>Yes</a:t>
            </a:r>
            <a:r>
              <a:rPr lang="en-US" sz="1600" dirty="0" smtClean="0"/>
              <a:t> in the second confirmation message</a:t>
            </a:r>
            <a:r>
              <a:rPr lang="en-US" sz="1600" dirty="0" smtClean="0"/>
              <a:t>.</a:t>
            </a:r>
            <a:endParaRPr lang="en-US" sz="1600" dirty="0" smtClean="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870" y="5094543"/>
            <a:ext cx="2327342" cy="1021404"/>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212" y="5087247"/>
            <a:ext cx="2363821" cy="1028700"/>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550670"/>
            <a:ext cx="4278464" cy="3039582"/>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550670"/>
            <a:ext cx="1177658" cy="1528762"/>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Arrow 9"/>
          <p:cNvSpPr/>
          <p:nvPr/>
        </p:nvSpPr>
        <p:spPr>
          <a:xfrm rot="10503578">
            <a:off x="3585676" y="2176147"/>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1" name="Rounded Rectangle 10"/>
          <p:cNvSpPr/>
          <p:nvPr/>
        </p:nvSpPr>
        <p:spPr>
          <a:xfrm>
            <a:off x="3909221" y="2099786"/>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US" dirty="0"/>
          </a:p>
        </p:txBody>
      </p:sp>
      <p:sp>
        <p:nvSpPr>
          <p:cNvPr id="12" name="Right Arrow 11"/>
          <p:cNvSpPr/>
          <p:nvPr/>
        </p:nvSpPr>
        <p:spPr>
          <a:xfrm rot="10800000">
            <a:off x="5867400" y="2541270"/>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3" name="Rounded Rectangle 12"/>
          <p:cNvSpPr/>
          <p:nvPr/>
        </p:nvSpPr>
        <p:spPr>
          <a:xfrm>
            <a:off x="6172200" y="2465070"/>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3</a:t>
            </a:r>
            <a:endParaRPr lang="en-US" dirty="0"/>
          </a:p>
        </p:txBody>
      </p:sp>
      <p:sp>
        <p:nvSpPr>
          <p:cNvPr id="16" name="Right Arrow 15"/>
          <p:cNvSpPr/>
          <p:nvPr/>
        </p:nvSpPr>
        <p:spPr>
          <a:xfrm rot="16200000">
            <a:off x="5704017" y="6100142"/>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7" name="Rounded Rectangle 16"/>
          <p:cNvSpPr/>
          <p:nvPr/>
        </p:nvSpPr>
        <p:spPr>
          <a:xfrm>
            <a:off x="5739245" y="6268347"/>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6</a:t>
            </a:r>
            <a:endParaRPr lang="en-US" dirty="0"/>
          </a:p>
        </p:txBody>
      </p:sp>
      <p:sp>
        <p:nvSpPr>
          <p:cNvPr id="18" name="Right Arrow 17"/>
          <p:cNvSpPr/>
          <p:nvPr/>
        </p:nvSpPr>
        <p:spPr>
          <a:xfrm rot="16200000">
            <a:off x="2944642" y="6100142"/>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9" name="Rounded Rectangle 18"/>
          <p:cNvSpPr/>
          <p:nvPr/>
        </p:nvSpPr>
        <p:spPr>
          <a:xfrm>
            <a:off x="2979870" y="6268347"/>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20" name="Right Arrow 19"/>
          <p:cNvSpPr/>
          <p:nvPr/>
        </p:nvSpPr>
        <p:spPr>
          <a:xfrm rot="10800000">
            <a:off x="7315200" y="1779270"/>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ounded Rectangle 20"/>
          <p:cNvSpPr/>
          <p:nvPr/>
        </p:nvSpPr>
        <p:spPr>
          <a:xfrm>
            <a:off x="7620000" y="1720547"/>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a:t>
            </a:r>
            <a:endParaRPr lang="en-US" dirty="0"/>
          </a:p>
        </p:txBody>
      </p:sp>
      <p:sp>
        <p:nvSpPr>
          <p:cNvPr id="22" name="Right Arrow 21"/>
          <p:cNvSpPr/>
          <p:nvPr/>
        </p:nvSpPr>
        <p:spPr>
          <a:xfrm rot="16200000">
            <a:off x="8304827" y="2542942"/>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Rounded Rectangle 22"/>
          <p:cNvSpPr/>
          <p:nvPr/>
        </p:nvSpPr>
        <p:spPr>
          <a:xfrm>
            <a:off x="8322578" y="2711147"/>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4</a:t>
            </a:r>
            <a:endParaRPr lang="en-US" dirty="0"/>
          </a:p>
        </p:txBody>
      </p:sp>
      <p:sp>
        <p:nvSpPr>
          <p:cNvPr id="4" name="Slide Number Placeholder 3"/>
          <p:cNvSpPr>
            <a:spLocks noGrp="1"/>
          </p:cNvSpPr>
          <p:nvPr>
            <p:ph type="sldNum" sz="quarter" idx="12"/>
          </p:nvPr>
        </p:nvSpPr>
        <p:spPr>
          <a:xfrm>
            <a:off x="6172200" y="6096000"/>
            <a:ext cx="2133600" cy="365125"/>
          </a:xfrm>
        </p:spPr>
        <p:txBody>
          <a:bodyPr/>
          <a:lstStyle/>
          <a:p>
            <a:fld id="{357A349E-4193-4E7F-8256-F7787D146510}" type="slidenum">
              <a:rPr lang="en-US" smtClean="0"/>
              <a:pPr/>
              <a:t>2</a:t>
            </a:fld>
            <a:endParaRPr lang="en-US"/>
          </a:p>
        </p:txBody>
      </p:sp>
      <p:sp>
        <p:nvSpPr>
          <p:cNvPr id="6" name="Rectangle 5"/>
          <p:cNvSpPr/>
          <p:nvPr/>
        </p:nvSpPr>
        <p:spPr>
          <a:xfrm>
            <a:off x="7164724" y="4936978"/>
            <a:ext cx="1599663" cy="6646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indent="0">
              <a:buNone/>
            </a:pPr>
            <a:r>
              <a:rPr lang="en-US" sz="1400" b="1" dirty="0"/>
              <a:t>NOTE</a:t>
            </a:r>
            <a:r>
              <a:rPr lang="en-US" sz="1400" dirty="0"/>
              <a:t>: In this case, </a:t>
            </a:r>
            <a:r>
              <a:rPr lang="en-US" sz="1400" dirty="0" smtClean="0"/>
              <a:t>“org unit” </a:t>
            </a:r>
            <a:r>
              <a:rPr lang="en-US" sz="1400" dirty="0"/>
              <a:t>refers to your course.</a:t>
            </a:r>
          </a:p>
        </p:txBody>
      </p:sp>
    </p:spTree>
    <p:extLst>
      <p:ext uri="{BB962C8B-B14F-4D97-AF65-F5344CB8AC3E}">
        <p14:creationId xmlns:p14="http://schemas.microsoft.com/office/powerpoint/2010/main" val="2473495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066800"/>
            <a:ext cx="1428950" cy="1829056"/>
          </a:xfrm>
          <a:prstGeom prst="rect">
            <a:avLst/>
          </a:prstGeom>
          <a:ln w="19050">
            <a:solidFill>
              <a:schemeClr val="accent3">
                <a:lumMod val="50000"/>
              </a:schemeClr>
            </a:solidFill>
          </a:ln>
        </p:spPr>
      </p:pic>
      <p:sp>
        <p:nvSpPr>
          <p:cNvPr id="2" name="Title 1"/>
          <p:cNvSpPr>
            <a:spLocks noGrp="1"/>
          </p:cNvSpPr>
          <p:nvPr>
            <p:ph type="title"/>
          </p:nvPr>
        </p:nvSpPr>
        <p:spPr/>
        <p:txBody>
          <a:bodyPr>
            <a:normAutofit/>
          </a:bodyPr>
          <a:lstStyle/>
          <a:p>
            <a:r>
              <a:rPr lang="en-US" sz="2800" dirty="0" smtClean="0"/>
              <a:t>Creating Grade Categories</a:t>
            </a:r>
            <a:endParaRPr lang="en-US" sz="2800" dirty="0"/>
          </a:p>
        </p:txBody>
      </p:sp>
      <p:sp>
        <p:nvSpPr>
          <p:cNvPr id="4" name="Rectangle 3"/>
          <p:cNvSpPr/>
          <p:nvPr/>
        </p:nvSpPr>
        <p:spPr>
          <a:xfrm>
            <a:off x="304800" y="996924"/>
            <a:ext cx="2819400" cy="1554272"/>
          </a:xfrm>
          <a:prstGeom prst="rect">
            <a:avLst/>
          </a:prstGeom>
        </p:spPr>
        <p:txBody>
          <a:bodyPr wrap="square">
            <a:spAutoFit/>
          </a:bodyPr>
          <a:lstStyle/>
          <a:p>
            <a:pPr lvl="0">
              <a:spcAft>
                <a:spcPts val="600"/>
              </a:spcAft>
            </a:pPr>
            <a:r>
              <a:rPr lang="en-US" sz="1600" dirty="0" smtClean="0"/>
              <a:t>To create a new grade category:</a:t>
            </a:r>
          </a:p>
          <a:p>
            <a:pPr marL="569913" lvl="0" indent="-225425">
              <a:spcAft>
                <a:spcPts val="600"/>
              </a:spcAft>
              <a:buFont typeface="+mj-lt"/>
              <a:buAutoNum type="arabicPeriod"/>
            </a:pPr>
            <a:r>
              <a:rPr lang="en-US" sz="1600" dirty="0" smtClean="0"/>
              <a:t>Click </a:t>
            </a:r>
            <a:r>
              <a:rPr lang="en-US" sz="1600" b="1" dirty="0" smtClean="0"/>
              <a:t>Manage Grades</a:t>
            </a:r>
            <a:r>
              <a:rPr lang="en-US" sz="1600" dirty="0" smtClean="0"/>
              <a:t>.</a:t>
            </a:r>
          </a:p>
          <a:p>
            <a:pPr marL="569913" lvl="0" indent="-225425">
              <a:spcAft>
                <a:spcPts val="600"/>
              </a:spcAft>
              <a:buFont typeface="+mj-lt"/>
              <a:buAutoNum type="arabicPeriod"/>
            </a:pPr>
            <a:r>
              <a:rPr lang="en-US" sz="1600" dirty="0" smtClean="0"/>
              <a:t>Click </a:t>
            </a:r>
            <a:r>
              <a:rPr lang="en-US" sz="1600" b="1" dirty="0"/>
              <a:t>New Category</a:t>
            </a:r>
            <a:r>
              <a:rPr lang="en-US" sz="1600" dirty="0" smtClean="0"/>
              <a:t>.</a:t>
            </a:r>
          </a:p>
          <a:p>
            <a:pPr marL="569913" lvl="0" indent="-225425">
              <a:spcAft>
                <a:spcPts val="600"/>
              </a:spcAft>
              <a:buFont typeface="+mj-lt"/>
              <a:buAutoNum type="arabicPeriod"/>
            </a:pPr>
            <a:r>
              <a:rPr lang="en-US" sz="1600" dirty="0" smtClean="0"/>
              <a:t>Give the category a </a:t>
            </a:r>
            <a:r>
              <a:rPr lang="en-US" sz="1600" b="1" dirty="0" smtClean="0"/>
              <a:t>Name</a:t>
            </a:r>
            <a:r>
              <a:rPr lang="en-US" sz="1600" dirty="0" smtClean="0"/>
              <a:t>.</a:t>
            </a:r>
            <a:endParaRPr lang="en-US" sz="16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124200"/>
            <a:ext cx="4609471" cy="742637"/>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038600"/>
            <a:ext cx="5002640" cy="2043113"/>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rot="10800000">
            <a:off x="5028957" y="1612579"/>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3" name="Rounded Rectangle 12"/>
          <p:cNvSpPr/>
          <p:nvPr/>
        </p:nvSpPr>
        <p:spPr>
          <a:xfrm>
            <a:off x="5358412" y="1524000"/>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US" dirty="0"/>
          </a:p>
        </p:txBody>
      </p:sp>
      <p:sp>
        <p:nvSpPr>
          <p:cNvPr id="14" name="Right Arrow 13"/>
          <p:cNvSpPr/>
          <p:nvPr/>
        </p:nvSpPr>
        <p:spPr>
          <a:xfrm rot="5400000">
            <a:off x="5432252" y="3014699"/>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5" name="Rounded Rectangle 14"/>
          <p:cNvSpPr/>
          <p:nvPr/>
        </p:nvSpPr>
        <p:spPr>
          <a:xfrm>
            <a:off x="5463629" y="2743200"/>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a:t>
            </a:r>
            <a:endParaRPr lang="en-US" dirty="0"/>
          </a:p>
        </p:txBody>
      </p:sp>
      <p:sp>
        <p:nvSpPr>
          <p:cNvPr id="16" name="Right Arrow 15"/>
          <p:cNvSpPr/>
          <p:nvPr/>
        </p:nvSpPr>
        <p:spPr>
          <a:xfrm rot="10800000">
            <a:off x="6276298" y="5311583"/>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7" name="Rounded Rectangle 16"/>
          <p:cNvSpPr/>
          <p:nvPr/>
        </p:nvSpPr>
        <p:spPr>
          <a:xfrm>
            <a:off x="6574375" y="5257800"/>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3</a:t>
            </a:r>
            <a:endParaRPr lang="en-US" dirty="0"/>
          </a:p>
        </p:txBody>
      </p:sp>
      <p:sp>
        <p:nvSpPr>
          <p:cNvPr id="5" name="Slide Number Placeholder 4"/>
          <p:cNvSpPr>
            <a:spLocks noGrp="1"/>
          </p:cNvSpPr>
          <p:nvPr>
            <p:ph type="sldNum" sz="quarter" idx="12"/>
          </p:nvPr>
        </p:nvSpPr>
        <p:spPr/>
        <p:txBody>
          <a:bodyPr/>
          <a:lstStyle/>
          <a:p>
            <a:fld id="{357A349E-4193-4E7F-8256-F7787D146510}" type="slidenum">
              <a:rPr lang="en-US" smtClean="0"/>
              <a:pPr/>
              <a:t>3</a:t>
            </a:fld>
            <a:endParaRPr lang="en-US"/>
          </a:p>
        </p:txBody>
      </p:sp>
    </p:spTree>
    <p:extLst>
      <p:ext uri="{BB962C8B-B14F-4D97-AF65-F5344CB8AC3E}">
        <p14:creationId xmlns:p14="http://schemas.microsoft.com/office/powerpoint/2010/main" val="3719037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US" sz="2800" dirty="0" smtClean="0"/>
              <a:t>Creating Grade Categories (cont.)</a:t>
            </a:r>
            <a:endParaRPr lang="en-US" sz="2800" dirty="0"/>
          </a:p>
        </p:txBody>
      </p:sp>
      <p:sp>
        <p:nvSpPr>
          <p:cNvPr id="3" name="Content Placeholder 2"/>
          <p:cNvSpPr>
            <a:spLocks noGrp="1"/>
          </p:cNvSpPr>
          <p:nvPr>
            <p:ph idx="1"/>
          </p:nvPr>
        </p:nvSpPr>
        <p:spPr>
          <a:xfrm>
            <a:off x="457200" y="1066800"/>
            <a:ext cx="2667000" cy="4876800"/>
          </a:xfrm>
        </p:spPr>
        <p:txBody>
          <a:bodyPr>
            <a:noAutofit/>
          </a:bodyPr>
          <a:lstStyle/>
          <a:p>
            <a:pPr marL="227013" indent="-227013">
              <a:spcAft>
                <a:spcPts val="600"/>
              </a:spcAft>
              <a:buFont typeface="+mj-lt"/>
              <a:buAutoNum type="arabicPeriod" startAt="4"/>
            </a:pPr>
            <a:r>
              <a:rPr lang="en-US" sz="1600" dirty="0" smtClean="0">
                <a:solidFill>
                  <a:prstClr val="black"/>
                </a:solidFill>
              </a:rPr>
              <a:t>Enter a </a:t>
            </a:r>
            <a:r>
              <a:rPr lang="en-US" sz="1600" b="1" dirty="0" smtClean="0">
                <a:solidFill>
                  <a:prstClr val="black"/>
                </a:solidFill>
              </a:rPr>
              <a:t>Description</a:t>
            </a:r>
            <a:r>
              <a:rPr lang="en-US" sz="1600" dirty="0" smtClean="0">
                <a:solidFill>
                  <a:prstClr val="black"/>
                </a:solidFill>
              </a:rPr>
              <a:t>.</a:t>
            </a:r>
          </a:p>
          <a:p>
            <a:pPr marL="227013" indent="-227013">
              <a:spcAft>
                <a:spcPts val="600"/>
              </a:spcAft>
              <a:buFont typeface="+mj-lt"/>
              <a:buAutoNum type="arabicPeriod" startAt="4"/>
            </a:pPr>
            <a:r>
              <a:rPr lang="en-US" sz="1600" dirty="0" smtClean="0">
                <a:solidFill>
                  <a:prstClr val="black"/>
                </a:solidFill>
              </a:rPr>
              <a:t>Enter the </a:t>
            </a:r>
            <a:r>
              <a:rPr lang="en-US" sz="1600" dirty="0">
                <a:solidFill>
                  <a:prstClr val="black"/>
                </a:solidFill>
              </a:rPr>
              <a:t>total </a:t>
            </a:r>
            <a:r>
              <a:rPr lang="en-US" sz="1600" b="1" dirty="0">
                <a:solidFill>
                  <a:prstClr val="black"/>
                </a:solidFill>
              </a:rPr>
              <a:t>W</a:t>
            </a:r>
            <a:r>
              <a:rPr lang="en-US" sz="1600" b="1" dirty="0" smtClean="0">
                <a:solidFill>
                  <a:prstClr val="black"/>
                </a:solidFill>
              </a:rPr>
              <a:t>eight</a:t>
            </a:r>
            <a:r>
              <a:rPr lang="en-US" sz="1600" dirty="0" smtClean="0">
                <a:solidFill>
                  <a:prstClr val="black"/>
                </a:solidFill>
              </a:rPr>
              <a:t>.</a:t>
            </a:r>
            <a:br>
              <a:rPr lang="en-US" sz="1600" dirty="0" smtClean="0">
                <a:solidFill>
                  <a:prstClr val="black"/>
                </a:solidFill>
              </a:rPr>
            </a:br>
            <a:r>
              <a:rPr lang="en-US" sz="1600" dirty="0" smtClean="0">
                <a:solidFill>
                  <a:prstClr val="black"/>
                </a:solidFill>
              </a:rPr>
              <a:t>In this example the Category is weighted </a:t>
            </a:r>
            <a:r>
              <a:rPr lang="en-US" sz="1600" i="1" dirty="0" smtClean="0">
                <a:solidFill>
                  <a:prstClr val="black"/>
                </a:solidFill>
              </a:rPr>
              <a:t>30%</a:t>
            </a:r>
            <a:r>
              <a:rPr lang="en-US" sz="1600" dirty="0" smtClean="0">
                <a:solidFill>
                  <a:prstClr val="black"/>
                </a:solidFill>
              </a:rPr>
              <a:t>.</a:t>
            </a:r>
            <a:endParaRPr lang="en-US" sz="1600" dirty="0" smtClean="0">
              <a:solidFill>
                <a:prstClr val="black"/>
              </a:solidFill>
            </a:endParaRPr>
          </a:p>
          <a:p>
            <a:pPr marL="227013" indent="-227013">
              <a:spcAft>
                <a:spcPts val="600"/>
              </a:spcAft>
              <a:buFont typeface="+mj-lt"/>
              <a:buAutoNum type="arabicPeriod" startAt="4"/>
            </a:pPr>
            <a:r>
              <a:rPr lang="en-US" sz="1600" dirty="0" smtClean="0">
                <a:solidFill>
                  <a:prstClr val="black"/>
                </a:solidFill>
              </a:rPr>
              <a:t>Choose the category’s </a:t>
            </a:r>
            <a:r>
              <a:rPr lang="en-US" sz="1600" b="1" dirty="0" smtClean="0">
                <a:solidFill>
                  <a:prstClr val="black"/>
                </a:solidFill>
              </a:rPr>
              <a:t>Distribution</a:t>
            </a:r>
            <a:r>
              <a:rPr lang="en-US" sz="1600" dirty="0" smtClean="0">
                <a:solidFill>
                  <a:prstClr val="black"/>
                </a:solidFill>
              </a:rPr>
              <a:t>. </a:t>
            </a:r>
            <a:br>
              <a:rPr lang="en-US" sz="1600" dirty="0" smtClean="0">
                <a:solidFill>
                  <a:prstClr val="black"/>
                </a:solidFill>
              </a:rPr>
            </a:br>
            <a:r>
              <a:rPr lang="en-US" sz="1600" dirty="0" smtClean="0">
                <a:solidFill>
                  <a:prstClr val="black"/>
                </a:solidFill>
              </a:rPr>
              <a:t>In this example, all items will be weighted the same in the category.</a:t>
            </a:r>
            <a:endParaRPr lang="en-US" sz="1600" dirty="0" smtClean="0">
              <a:solidFill>
                <a:prstClr val="black"/>
              </a:solidFill>
            </a:endParaRPr>
          </a:p>
          <a:p>
            <a:pPr marL="227013" indent="-227013">
              <a:spcAft>
                <a:spcPts val="600"/>
              </a:spcAft>
              <a:buFont typeface="+mj-lt"/>
              <a:buAutoNum type="arabicPeriod" startAt="4"/>
            </a:pPr>
            <a:r>
              <a:rPr lang="en-US" sz="1600" dirty="0" smtClean="0">
                <a:solidFill>
                  <a:prstClr val="black"/>
                </a:solidFill>
              </a:rPr>
              <a:t>Click </a:t>
            </a:r>
            <a:r>
              <a:rPr lang="en-US" sz="1600" b="1" dirty="0" smtClean="0">
                <a:solidFill>
                  <a:prstClr val="black"/>
                </a:solidFill>
              </a:rPr>
              <a:t>Save and New</a:t>
            </a:r>
            <a:r>
              <a:rPr lang="en-US" sz="1600" dirty="0" smtClean="0">
                <a:solidFill>
                  <a:prstClr val="black"/>
                </a:solidFill>
              </a:rPr>
              <a:t>.</a:t>
            </a:r>
            <a:endParaRPr lang="en-US" sz="1600" dirty="0">
              <a:solidFill>
                <a:prstClr val="black"/>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7248" y="1066800"/>
            <a:ext cx="4510527" cy="5451729"/>
          </a:xfrm>
          <a:prstGeom prst="rect">
            <a:avLst/>
          </a:prstGeom>
          <a:ln w="19050">
            <a:solidFill>
              <a:schemeClr val="accent3">
                <a:lumMod val="50000"/>
              </a:schemeClr>
            </a:solidFill>
          </a:ln>
        </p:spPr>
      </p:pic>
      <p:sp>
        <p:nvSpPr>
          <p:cNvPr id="5" name="Right Arrow 4"/>
          <p:cNvSpPr/>
          <p:nvPr/>
        </p:nvSpPr>
        <p:spPr>
          <a:xfrm rot="8143393">
            <a:off x="5386620" y="4917248"/>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Rounded Rectangle 5"/>
          <p:cNvSpPr/>
          <p:nvPr/>
        </p:nvSpPr>
        <p:spPr>
          <a:xfrm>
            <a:off x="5638800" y="4724400"/>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a:t>
            </a:r>
          </a:p>
        </p:txBody>
      </p:sp>
      <p:sp>
        <p:nvSpPr>
          <p:cNvPr id="7" name="Right Arrow 6"/>
          <p:cNvSpPr/>
          <p:nvPr/>
        </p:nvSpPr>
        <p:spPr>
          <a:xfrm>
            <a:off x="4258249" y="5899856"/>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Rounded Rectangle 7"/>
          <p:cNvSpPr/>
          <p:nvPr/>
        </p:nvSpPr>
        <p:spPr>
          <a:xfrm>
            <a:off x="3953449" y="5817870"/>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a:t>
            </a:r>
          </a:p>
        </p:txBody>
      </p:sp>
      <p:sp>
        <p:nvSpPr>
          <p:cNvPr id="12" name="Right Arrow 11"/>
          <p:cNvSpPr/>
          <p:nvPr/>
        </p:nvSpPr>
        <p:spPr>
          <a:xfrm rot="10800000">
            <a:off x="7556298" y="3086007"/>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3" name="Rounded Rectangle 12"/>
          <p:cNvSpPr/>
          <p:nvPr/>
        </p:nvSpPr>
        <p:spPr>
          <a:xfrm>
            <a:off x="7854375" y="3032224"/>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p>
        </p:txBody>
      </p:sp>
      <p:sp>
        <p:nvSpPr>
          <p:cNvPr id="14" name="Right Arrow 13"/>
          <p:cNvSpPr/>
          <p:nvPr/>
        </p:nvSpPr>
        <p:spPr>
          <a:xfrm rot="5400000">
            <a:off x="7327818" y="1566899"/>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5" name="Rounded Rectangle 14"/>
          <p:cNvSpPr/>
          <p:nvPr/>
        </p:nvSpPr>
        <p:spPr>
          <a:xfrm>
            <a:off x="7359195" y="1295400"/>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7</a:t>
            </a:r>
          </a:p>
        </p:txBody>
      </p:sp>
      <p:sp>
        <p:nvSpPr>
          <p:cNvPr id="16" name="Rectangle 15"/>
          <p:cNvSpPr/>
          <p:nvPr/>
        </p:nvSpPr>
        <p:spPr>
          <a:xfrm>
            <a:off x="4867849" y="5980270"/>
            <a:ext cx="2057400" cy="16526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20" name="Slide Number Placeholder 19"/>
          <p:cNvSpPr>
            <a:spLocks noGrp="1"/>
          </p:cNvSpPr>
          <p:nvPr>
            <p:ph type="sldNum" sz="quarter" idx="12"/>
          </p:nvPr>
        </p:nvSpPr>
        <p:spPr/>
        <p:txBody>
          <a:bodyPr/>
          <a:lstStyle/>
          <a:p>
            <a:fld id="{357A349E-4193-4E7F-8256-F7787D146510}" type="slidenum">
              <a:rPr lang="en-US" smtClean="0"/>
              <a:pPr/>
              <a:t>4</a:t>
            </a:fld>
            <a:endParaRPr lang="en-US"/>
          </a:p>
        </p:txBody>
      </p:sp>
      <p:sp>
        <p:nvSpPr>
          <p:cNvPr id="17" name="TextBox 16"/>
          <p:cNvSpPr txBox="1"/>
          <p:nvPr/>
        </p:nvSpPr>
        <p:spPr>
          <a:xfrm>
            <a:off x="5029199" y="3124200"/>
            <a:ext cx="2863395" cy="338554"/>
          </a:xfrm>
          <a:prstGeom prst="rect">
            <a:avLst/>
          </a:prstGeom>
          <a:noFill/>
        </p:spPr>
        <p:txBody>
          <a:bodyPr wrap="square" rtlCol="0">
            <a:spAutoFit/>
          </a:bodyPr>
          <a:lstStyle/>
          <a:p>
            <a:r>
              <a:rPr lang="en-US" sz="800" dirty="0" smtClean="0">
                <a:latin typeface="Verdana" pitchFamily="34" charset="0"/>
                <a:ea typeface="Verdana" pitchFamily="34" charset="0"/>
                <a:cs typeface="Verdana" pitchFamily="34" charset="0"/>
              </a:rPr>
              <a:t>This is where you provide a description of the category.</a:t>
            </a:r>
            <a:endParaRPr lang="en-US" sz="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4516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Creating Weighted Grade Items</a:t>
            </a:r>
            <a:endParaRPr lang="en-US" sz="2800" dirty="0"/>
          </a:p>
        </p:txBody>
      </p:sp>
      <p:sp>
        <p:nvSpPr>
          <p:cNvPr id="3" name="Content Placeholder 2"/>
          <p:cNvSpPr>
            <a:spLocks noGrp="1"/>
          </p:cNvSpPr>
          <p:nvPr>
            <p:ph idx="1"/>
          </p:nvPr>
        </p:nvSpPr>
        <p:spPr>
          <a:xfrm>
            <a:off x="228600" y="1143000"/>
            <a:ext cx="3352800" cy="4876800"/>
          </a:xfrm>
        </p:spPr>
        <p:txBody>
          <a:bodyPr>
            <a:normAutofit/>
          </a:bodyPr>
          <a:lstStyle/>
          <a:p>
            <a:pPr marL="0" indent="0">
              <a:spcAft>
                <a:spcPts val="600"/>
              </a:spcAft>
              <a:buNone/>
            </a:pPr>
            <a:r>
              <a:rPr lang="en-US" sz="1600" dirty="0" smtClean="0"/>
              <a:t>To create a new grade item:</a:t>
            </a:r>
          </a:p>
          <a:p>
            <a:pPr marL="628650" indent="-285750">
              <a:spcAft>
                <a:spcPts val="600"/>
              </a:spcAft>
            </a:pPr>
            <a:r>
              <a:rPr lang="en-US" sz="1600" dirty="0" smtClean="0"/>
              <a:t>Click </a:t>
            </a:r>
            <a:r>
              <a:rPr lang="en-US" sz="1600" b="1" dirty="0" smtClean="0"/>
              <a:t>New Item</a:t>
            </a:r>
            <a:r>
              <a:rPr lang="en-US" sz="1600" dirty="0" smtClean="0"/>
              <a:t>.</a:t>
            </a:r>
          </a:p>
          <a:p>
            <a:pPr marL="628650" indent="-284163">
              <a:spcAft>
                <a:spcPts val="600"/>
              </a:spcAft>
              <a:buFont typeface="+mj-lt"/>
              <a:buAutoNum type="arabicPeriod"/>
            </a:pPr>
            <a:r>
              <a:rPr lang="en-US" sz="1600" dirty="0" smtClean="0"/>
              <a:t>For grade items that will be connected to Discussions, </a:t>
            </a:r>
            <a:r>
              <a:rPr lang="en-US" sz="1600" dirty="0" err="1" smtClean="0"/>
              <a:t>Dropbox</a:t>
            </a:r>
            <a:r>
              <a:rPr lang="en-US" sz="1600" dirty="0" smtClean="0"/>
              <a:t> folders, and Grades, choose </a:t>
            </a:r>
            <a:r>
              <a:rPr lang="en-US" sz="1600" b="1" dirty="0" smtClean="0"/>
              <a:t>Numeric</a:t>
            </a:r>
            <a:r>
              <a:rPr lang="en-US" sz="1600" dirty="0" smtClean="0"/>
              <a:t>.</a:t>
            </a:r>
          </a:p>
          <a:p>
            <a:pPr marL="628650" indent="-284163">
              <a:spcAft>
                <a:spcPts val="600"/>
              </a:spcAft>
              <a:buFont typeface="+mj-lt"/>
              <a:buAutoNum type="arabicPeriod"/>
            </a:pPr>
            <a:r>
              <a:rPr lang="en-US" sz="1600" dirty="0" smtClean="0"/>
              <a:t>Enter a </a:t>
            </a:r>
            <a:r>
              <a:rPr lang="en-US" sz="1600" b="1" dirty="0" smtClean="0"/>
              <a:t>Name </a:t>
            </a:r>
            <a:r>
              <a:rPr lang="en-US" sz="1600" dirty="0" smtClean="0"/>
              <a:t>for the item. </a:t>
            </a:r>
            <a:br>
              <a:rPr lang="en-US" sz="1600" dirty="0" smtClean="0"/>
            </a:br>
            <a:r>
              <a:rPr lang="en-US" sz="1600" dirty="0" smtClean="0"/>
              <a:t>In this example, it’s called </a:t>
            </a:r>
            <a:r>
              <a:rPr lang="en-US" sz="1600" i="1" dirty="0" smtClean="0"/>
              <a:t>Discussion 1.</a:t>
            </a:r>
            <a:endParaRPr lang="en-US" sz="1600" i="1" dirty="0" smtClean="0"/>
          </a:p>
          <a:p>
            <a:pPr marL="628650" indent="-284163">
              <a:spcAft>
                <a:spcPts val="600"/>
              </a:spcAft>
              <a:buFont typeface="+mj-lt"/>
              <a:buAutoNum type="arabicPeriod"/>
            </a:pPr>
            <a:r>
              <a:rPr lang="en-US" sz="1600" dirty="0" smtClean="0"/>
              <a:t>Choose its </a:t>
            </a:r>
            <a:r>
              <a:rPr lang="en-US" sz="1600" b="1" dirty="0" smtClean="0"/>
              <a:t>Category</a:t>
            </a:r>
            <a:r>
              <a:rPr lang="en-US" sz="1600" dirty="0" smtClean="0"/>
              <a:t>.</a:t>
            </a:r>
          </a:p>
          <a:p>
            <a:pPr marL="628650" indent="-284163">
              <a:spcAft>
                <a:spcPts val="600"/>
              </a:spcAft>
              <a:buFont typeface="+mj-lt"/>
              <a:buAutoNum type="arabicPeriod"/>
            </a:pPr>
            <a:r>
              <a:rPr lang="en-US" sz="1600" dirty="0" smtClean="0"/>
              <a:t>Choose the </a:t>
            </a:r>
            <a:r>
              <a:rPr lang="en-US" sz="1600" b="1" dirty="0" smtClean="0"/>
              <a:t>Max Points</a:t>
            </a:r>
            <a:r>
              <a:rPr lang="en-US" sz="1600" dirty="0" smtClean="0"/>
              <a:t>.</a:t>
            </a:r>
            <a:r>
              <a:rPr lang="en-US" sz="1600" b="1" dirty="0" smtClean="0"/>
              <a:t> </a:t>
            </a:r>
            <a:r>
              <a:rPr lang="en-US" sz="1600" b="1" dirty="0" smtClean="0"/>
              <a:t/>
            </a:r>
            <a:br>
              <a:rPr lang="en-US" sz="1600" b="1" dirty="0" smtClean="0"/>
            </a:br>
            <a:r>
              <a:rPr lang="en-US" sz="1600" dirty="0" smtClean="0"/>
              <a:t>In this example the item is worth </a:t>
            </a:r>
            <a:r>
              <a:rPr lang="en-US" sz="1600" i="1" dirty="0" smtClean="0"/>
              <a:t>15 </a:t>
            </a:r>
            <a:r>
              <a:rPr lang="en-US" sz="1600" dirty="0" smtClean="0"/>
              <a:t>points.</a:t>
            </a:r>
            <a:endParaRPr lang="en-US" sz="1600" b="1" dirty="0" smtClean="0"/>
          </a:p>
          <a:p>
            <a:pPr marL="628650" indent="-284163">
              <a:spcAft>
                <a:spcPts val="600"/>
              </a:spcAft>
              <a:buFont typeface="+mj-lt"/>
              <a:buAutoNum type="arabicPeriod"/>
            </a:pPr>
            <a:r>
              <a:rPr lang="en-US" sz="1600" dirty="0" smtClean="0"/>
              <a:t>Click </a:t>
            </a:r>
            <a:r>
              <a:rPr lang="en-US" sz="1600" b="1" dirty="0" smtClean="0"/>
              <a:t>Save and New</a:t>
            </a:r>
            <a:r>
              <a:rPr lang="en-US" sz="1600" dirty="0" smtClean="0"/>
              <a:t>.</a:t>
            </a:r>
          </a:p>
          <a:p>
            <a:pPr marL="628650" indent="-284163">
              <a:spcAft>
                <a:spcPts val="600"/>
              </a:spcAft>
              <a:buFont typeface="+mj-lt"/>
              <a:buAutoNum type="arabicPeriod"/>
            </a:pPr>
            <a:r>
              <a:rPr lang="en-US" sz="1600" dirty="0" smtClean="0"/>
              <a:t>Repeat steps 2 through 6 until all items for the category have been created. </a:t>
            </a:r>
            <a:endParaRPr lang="en-US" sz="1600" dirty="0" smtClean="0"/>
          </a:p>
          <a:p>
            <a:pPr marL="0" indent="0">
              <a:buNone/>
            </a:pPr>
            <a:endParaRPr lang="en-US" sz="1600" dirty="0" smtClean="0"/>
          </a:p>
          <a:p>
            <a:endParaRPr lang="en-US" sz="16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082" y="4164329"/>
            <a:ext cx="3907971" cy="1892281"/>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489" y="4192086"/>
            <a:ext cx="973564" cy="178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311" y="1269743"/>
            <a:ext cx="3262381" cy="482857"/>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93833" y="5110469"/>
            <a:ext cx="1924211" cy="19322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8" name="Right Arrow 7"/>
          <p:cNvSpPr/>
          <p:nvPr/>
        </p:nvSpPr>
        <p:spPr>
          <a:xfrm rot="13414683">
            <a:off x="6429977" y="5307257"/>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9" name="Rounded Rectangle 8"/>
          <p:cNvSpPr/>
          <p:nvPr/>
        </p:nvSpPr>
        <p:spPr>
          <a:xfrm>
            <a:off x="6680342" y="5440345"/>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4</a:t>
            </a:r>
            <a:endParaRPr lang="en-US" dirty="0"/>
          </a:p>
        </p:txBody>
      </p:sp>
      <p:sp>
        <p:nvSpPr>
          <p:cNvPr id="14" name="Rectangle 13"/>
          <p:cNvSpPr/>
          <p:nvPr/>
        </p:nvSpPr>
        <p:spPr>
          <a:xfrm>
            <a:off x="4663311" y="4709196"/>
            <a:ext cx="2242227" cy="2044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15" name="Right Arrow 14"/>
          <p:cNvSpPr/>
          <p:nvPr/>
        </p:nvSpPr>
        <p:spPr>
          <a:xfrm>
            <a:off x="4006004" y="4667494"/>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6" name="Rounded Rectangle 15"/>
          <p:cNvSpPr/>
          <p:nvPr/>
        </p:nvSpPr>
        <p:spPr>
          <a:xfrm>
            <a:off x="3748911" y="4613711"/>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3</a:t>
            </a:r>
            <a:endParaRPr lang="en-US" dirty="0"/>
          </a:p>
        </p:txBody>
      </p:sp>
      <p:sp>
        <p:nvSpPr>
          <p:cNvPr id="17" name="Right Arrow 16"/>
          <p:cNvSpPr/>
          <p:nvPr/>
        </p:nvSpPr>
        <p:spPr>
          <a:xfrm>
            <a:off x="3792516" y="5585596"/>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Rounded Rectangle 17"/>
          <p:cNvSpPr/>
          <p:nvPr/>
        </p:nvSpPr>
        <p:spPr>
          <a:xfrm>
            <a:off x="3535423" y="5531813"/>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19" name="Right Arrow 18"/>
          <p:cNvSpPr/>
          <p:nvPr/>
        </p:nvSpPr>
        <p:spPr>
          <a:xfrm rot="7972592">
            <a:off x="7602705" y="3823399"/>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0" name="Rounded Rectangle 19"/>
          <p:cNvSpPr/>
          <p:nvPr/>
        </p:nvSpPr>
        <p:spPr>
          <a:xfrm>
            <a:off x="7945353" y="3497688"/>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6</a:t>
            </a:r>
            <a:endParaRPr lang="en-US" dirty="0"/>
          </a:p>
        </p:txBody>
      </p:sp>
      <p:sp>
        <p:nvSpPr>
          <p:cNvPr id="21" name="Right Arrow 20"/>
          <p:cNvSpPr/>
          <p:nvPr/>
        </p:nvSpPr>
        <p:spPr>
          <a:xfrm rot="16200000">
            <a:off x="4784271" y="1812996"/>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ounded Rectangle 21"/>
          <p:cNvSpPr/>
          <p:nvPr/>
        </p:nvSpPr>
        <p:spPr>
          <a:xfrm>
            <a:off x="4815648" y="1944896"/>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US" dirty="0"/>
          </a:p>
        </p:txBody>
      </p:sp>
      <p:sp>
        <p:nvSpPr>
          <p:cNvPr id="4" name="Slide Number Placeholder 3"/>
          <p:cNvSpPr>
            <a:spLocks noGrp="1"/>
          </p:cNvSpPr>
          <p:nvPr>
            <p:ph type="sldNum" sz="quarter" idx="12"/>
          </p:nvPr>
        </p:nvSpPr>
        <p:spPr/>
        <p:txBody>
          <a:bodyPr/>
          <a:lstStyle/>
          <a:p>
            <a:fld id="{357A349E-4193-4E7F-8256-F7787D146510}" type="slidenum">
              <a:rPr lang="en-US" smtClean="0"/>
              <a:pPr/>
              <a:t>5</a:t>
            </a:fld>
            <a:endParaRPr lang="en-US"/>
          </a:p>
        </p:txBody>
      </p:sp>
      <p:pic>
        <p:nvPicPr>
          <p:cNvPr id="23"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4014" t="73156" r="71307" b="2679"/>
          <a:stretch/>
        </p:blipFill>
        <p:spPr bwMode="auto">
          <a:xfrm>
            <a:off x="5080602" y="5551481"/>
            <a:ext cx="182880" cy="4572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4434711" y="5668054"/>
            <a:ext cx="1376181" cy="2044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5" name="TextBox 4"/>
          <p:cNvSpPr txBox="1"/>
          <p:nvPr/>
        </p:nvSpPr>
        <p:spPr>
          <a:xfrm>
            <a:off x="5008079" y="5677177"/>
            <a:ext cx="478321" cy="200055"/>
          </a:xfrm>
          <a:prstGeom prst="rect">
            <a:avLst/>
          </a:prstGeom>
          <a:noFill/>
        </p:spPr>
        <p:txBody>
          <a:bodyPr wrap="square" rtlCol="0">
            <a:spAutoFit/>
          </a:bodyPr>
          <a:lstStyle/>
          <a:p>
            <a:r>
              <a:rPr lang="en-US" sz="700" dirty="0" smtClean="0">
                <a:latin typeface="Verdana" pitchFamily="34" charset="0"/>
                <a:ea typeface="Verdana" pitchFamily="34" charset="0"/>
                <a:cs typeface="Verdana" pitchFamily="34" charset="0"/>
              </a:rPr>
              <a:t>15</a:t>
            </a:r>
            <a:endParaRPr lang="en-US" sz="700" dirty="0">
              <a:latin typeface="Verdana" pitchFamily="34" charset="0"/>
              <a:ea typeface="Verdana" pitchFamily="34" charset="0"/>
              <a:cs typeface="Verdana"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7549" y="2486025"/>
            <a:ext cx="3912870" cy="866775"/>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ight Arrow 24"/>
          <p:cNvSpPr/>
          <p:nvPr/>
        </p:nvSpPr>
        <p:spPr>
          <a:xfrm rot="19315775">
            <a:off x="4144574" y="3045049"/>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 name="Rounded Rectangle 25"/>
          <p:cNvSpPr/>
          <p:nvPr/>
        </p:nvSpPr>
        <p:spPr>
          <a:xfrm>
            <a:off x="3886200" y="3178864"/>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823834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438400"/>
            <a:ext cx="3683334" cy="4221905"/>
          </a:xfrm>
          <a:prstGeom prst="rect">
            <a:avLst/>
          </a:prstGeom>
          <a:noFill/>
          <a:ln w="19050">
            <a:solidFill>
              <a:schemeClr val="accent3">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1219200"/>
            <a:ext cx="3352800" cy="1969770"/>
          </a:xfrm>
          <a:prstGeom prst="rect">
            <a:avLst/>
          </a:prstGeom>
          <a:noFill/>
        </p:spPr>
        <p:txBody>
          <a:bodyPr wrap="square" rtlCol="0">
            <a:spAutoFit/>
          </a:bodyPr>
          <a:lstStyle/>
          <a:p>
            <a:pPr marL="342900" indent="-342900">
              <a:spcAft>
                <a:spcPts val="600"/>
              </a:spcAft>
            </a:pPr>
            <a:r>
              <a:rPr lang="en-US" sz="1600" dirty="0" smtClean="0">
                <a:solidFill>
                  <a:prstClr val="black"/>
                </a:solidFill>
              </a:rPr>
              <a:t>To view your grades list:</a:t>
            </a:r>
          </a:p>
          <a:p>
            <a:pPr marL="627063" indent="-282575">
              <a:spcAft>
                <a:spcPts val="600"/>
              </a:spcAft>
              <a:buFont typeface="+mj-lt"/>
              <a:buAutoNum type="arabicPeriod"/>
            </a:pPr>
            <a:r>
              <a:rPr lang="en-US" sz="1600" dirty="0" smtClean="0">
                <a:solidFill>
                  <a:prstClr val="black"/>
                </a:solidFill>
              </a:rPr>
              <a:t>Click </a:t>
            </a:r>
            <a:r>
              <a:rPr lang="en-US" sz="1600" b="1" dirty="0" smtClean="0">
                <a:solidFill>
                  <a:prstClr val="black"/>
                </a:solidFill>
              </a:rPr>
              <a:t>Manage Grades </a:t>
            </a:r>
            <a:r>
              <a:rPr lang="en-US" sz="1600" dirty="0" smtClean="0">
                <a:solidFill>
                  <a:prstClr val="black"/>
                </a:solidFill>
              </a:rPr>
              <a:t>in the </a:t>
            </a:r>
            <a:r>
              <a:rPr lang="en-US" sz="1600" b="1" dirty="0" smtClean="0">
                <a:solidFill>
                  <a:prstClr val="black"/>
                </a:solidFill>
              </a:rPr>
              <a:t>Grade Areas </a:t>
            </a:r>
            <a:r>
              <a:rPr lang="en-US" sz="1600" dirty="0" smtClean="0">
                <a:solidFill>
                  <a:prstClr val="black"/>
                </a:solidFill>
              </a:rPr>
              <a:t>menu.</a:t>
            </a:r>
          </a:p>
          <a:p>
            <a:pPr marL="628650" indent="-284163">
              <a:spcAft>
                <a:spcPts val="600"/>
              </a:spcAft>
              <a:buFont typeface="+mj-lt"/>
              <a:buAutoNum type="arabicPeriod"/>
            </a:pPr>
            <a:r>
              <a:rPr lang="en-US" sz="1600" dirty="0" smtClean="0">
                <a:solidFill>
                  <a:prstClr val="black"/>
                </a:solidFill>
              </a:rPr>
              <a:t>The </a:t>
            </a:r>
            <a:r>
              <a:rPr lang="en-US" sz="1600" b="1" dirty="0" smtClean="0">
                <a:solidFill>
                  <a:prstClr val="black"/>
                </a:solidFill>
              </a:rPr>
              <a:t>Grades List</a:t>
            </a:r>
            <a:r>
              <a:rPr lang="en-US" sz="1600" dirty="0" smtClean="0">
                <a:solidFill>
                  <a:prstClr val="black"/>
                </a:solidFill>
              </a:rPr>
              <a:t> displays the categories and grades you created along with information about them. </a:t>
            </a:r>
            <a:endParaRPr lang="en-US" sz="1600" dirty="0">
              <a:solidFill>
                <a:prstClr val="black"/>
              </a:solidFill>
            </a:endParaRPr>
          </a:p>
        </p:txBody>
      </p:sp>
      <p:sp>
        <p:nvSpPr>
          <p:cNvPr id="6" name="Title 1"/>
          <p:cNvSpPr txBox="1">
            <a:spLocks/>
          </p:cNvSpPr>
          <p:nvPr/>
        </p:nvSpPr>
        <p:spPr>
          <a:xfrm>
            <a:off x="0" y="76201"/>
            <a:ext cx="91440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chemeClr val="bg1"/>
                </a:solidFill>
                <a:latin typeface="Arial" pitchFamily="34" charset="0"/>
                <a:ea typeface="+mj-ea"/>
                <a:cs typeface="Arial" pitchFamily="34" charset="0"/>
              </a:defRPr>
            </a:lvl1pPr>
          </a:lstStyle>
          <a:p>
            <a:r>
              <a:rPr lang="en-US" sz="2800" dirty="0" smtClean="0">
                <a:solidFill>
                  <a:prstClr val="white"/>
                </a:solidFill>
              </a:rPr>
              <a:t>Viewing the Grades List</a:t>
            </a:r>
            <a:endParaRPr lang="en-US" sz="2800" dirty="0">
              <a:solidFill>
                <a:prstClr val="white"/>
              </a:solidFill>
            </a:endParaRPr>
          </a:p>
        </p:txBody>
      </p:sp>
      <p:sp>
        <p:nvSpPr>
          <p:cNvPr id="12" name="Rounded Rectangle 11"/>
          <p:cNvSpPr/>
          <p:nvPr/>
        </p:nvSpPr>
        <p:spPr>
          <a:xfrm>
            <a:off x="7495763" y="2266010"/>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399" y="1371600"/>
            <a:ext cx="1137444" cy="948823"/>
          </a:xfrm>
          <a:prstGeom prst="rect">
            <a:avLst/>
          </a:prstGeom>
          <a:ln w="19050">
            <a:solidFill>
              <a:schemeClr val="accent3">
                <a:lumMod val="50000"/>
              </a:schemeClr>
            </a:solidFill>
          </a:ln>
        </p:spPr>
      </p:pic>
      <p:sp>
        <p:nvSpPr>
          <p:cNvPr id="9" name="Right Arrow 8"/>
          <p:cNvSpPr/>
          <p:nvPr/>
        </p:nvSpPr>
        <p:spPr>
          <a:xfrm rot="10800000">
            <a:off x="4992743" y="1806384"/>
            <a:ext cx="596155" cy="3229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 name="Rounded Rectangle 9"/>
          <p:cNvSpPr/>
          <p:nvPr/>
        </p:nvSpPr>
        <p:spPr>
          <a:xfrm>
            <a:off x="5290820" y="1752600"/>
            <a:ext cx="533400" cy="430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US" dirty="0"/>
          </a:p>
        </p:txBody>
      </p:sp>
      <p:sp>
        <p:nvSpPr>
          <p:cNvPr id="2" name="Slide Number Placeholder 1"/>
          <p:cNvSpPr>
            <a:spLocks noGrp="1"/>
          </p:cNvSpPr>
          <p:nvPr>
            <p:ph type="sldNum" sz="quarter" idx="12"/>
          </p:nvPr>
        </p:nvSpPr>
        <p:spPr/>
        <p:txBody>
          <a:bodyPr/>
          <a:lstStyle/>
          <a:p>
            <a:fld id="{357A349E-4193-4E7F-8256-F7787D146510}" type="slidenum">
              <a:rPr lang="en-US" smtClean="0"/>
              <a:pPr/>
              <a:t>6</a:t>
            </a:fld>
            <a:endParaRPr lang="en-US"/>
          </a:p>
        </p:txBody>
      </p:sp>
    </p:spTree>
    <p:extLst>
      <p:ext uri="{BB962C8B-B14F-4D97-AF65-F5344CB8AC3E}">
        <p14:creationId xmlns:p14="http://schemas.microsoft.com/office/powerpoint/2010/main" val="1545652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1460</TotalTime>
  <Words>489</Words>
  <Application>Microsoft Office PowerPoint</Application>
  <PresentationFormat>On-screen Show (4:3)</PresentationFormat>
  <Paragraphs>77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Theme1</vt:lpstr>
      <vt:lpstr>Understanding the Weighted Grade System</vt:lpstr>
      <vt:lpstr>Selecting a Weighted System</vt:lpstr>
      <vt:lpstr>Creating Grade Categories</vt:lpstr>
      <vt:lpstr>Creating Grade Categories (cont.)</vt:lpstr>
      <vt:lpstr>Creating Weighted Grade Items</vt:lpstr>
      <vt:lpstr>PowerPoint Presentation</vt:lpstr>
    </vt:vector>
  </TitlesOfParts>
  <Company>Southern Polytechnic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Allen</dc:creator>
  <cp:lastModifiedBy>Travis Melton</cp:lastModifiedBy>
  <cp:revision>164</cp:revision>
  <dcterms:created xsi:type="dcterms:W3CDTF">2013-02-07T20:18:58Z</dcterms:created>
  <dcterms:modified xsi:type="dcterms:W3CDTF">2013-03-13T15:58:13Z</dcterms:modified>
</cp:coreProperties>
</file>