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7" r:id="rId9"/>
    <p:sldId id="268" r:id="rId10"/>
    <p:sldId id="269" r:id="rId11"/>
    <p:sldId id="270" r:id="rId12"/>
    <p:sldId id="274" r:id="rId13"/>
    <p:sldId id="272" r:id="rId14"/>
    <p:sldId id="273" r:id="rId15"/>
    <p:sldId id="277" r:id="rId16"/>
    <p:sldId id="278" r:id="rId17"/>
    <p:sldId id="275" r:id="rId18"/>
    <p:sldId id="279" r:id="rId19"/>
    <p:sldId id="282" r:id="rId20"/>
    <p:sldId id="301" r:id="rId21"/>
    <p:sldId id="302" r:id="rId22"/>
    <p:sldId id="283" r:id="rId23"/>
    <p:sldId id="284" r:id="rId24"/>
    <p:sldId id="285" r:id="rId25"/>
    <p:sldId id="286" r:id="rId26"/>
    <p:sldId id="303" r:id="rId27"/>
    <p:sldId id="295" r:id="rId28"/>
    <p:sldId id="300" r:id="rId29"/>
    <p:sldId id="304" r:id="rId30"/>
    <p:sldId id="305" r:id="rId31"/>
    <p:sldId id="306" r:id="rId32"/>
    <p:sldId id="307" r:id="rId33"/>
    <p:sldId id="308" r:id="rId34"/>
    <p:sldId id="309" r:id="rId35"/>
    <p:sldId id="310" r:id="rId36"/>
    <p:sldId id="287" r:id="rId37"/>
    <p:sldId id="288" r:id="rId38"/>
    <p:sldId id="289" r:id="rId39"/>
    <p:sldId id="290" r:id="rId40"/>
    <p:sldId id="291" r:id="rId41"/>
    <p:sldId id="292" r:id="rId42"/>
    <p:sldId id="296" r:id="rId43"/>
    <p:sldId id="297" r:id="rId44"/>
    <p:sldId id="298" r:id="rId45"/>
    <p:sldId id="299" r:id="rId46"/>
    <p:sldId id="311" r:id="rId47"/>
    <p:sldId id="293" r:id="rId48"/>
    <p:sldId id="294" r:id="rId49"/>
    <p:sldId id="266" r:id="rId5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3" autoAdjust="0"/>
    <p:restoredTop sz="94660"/>
  </p:normalViewPr>
  <p:slideViewPr>
    <p:cSldViewPr snapToGrid="0">
      <p:cViewPr varScale="1">
        <p:scale>
          <a:sx n="115" d="100"/>
          <a:sy n="115" d="100"/>
        </p:scale>
        <p:origin x="1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FFEC35A7-9B28-428E-8B6C-06D0CFCCF614}" type="datetimeFigureOut">
              <a:rPr lang="zh-TW" altLang="en-US" smtClean="0"/>
              <a:t>2016/10/3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C3C64CF-0F4B-440D-8668-3A64DF85F677}" type="slidenum">
              <a:rPr lang="zh-TW" altLang="en-US" smtClean="0"/>
              <a:t>‹#›</a:t>
            </a:fld>
            <a:endParaRPr lang="zh-TW" altLang="en-US"/>
          </a:p>
        </p:txBody>
      </p:sp>
    </p:spTree>
    <p:extLst>
      <p:ext uri="{BB962C8B-B14F-4D97-AF65-F5344CB8AC3E}">
        <p14:creationId xmlns:p14="http://schemas.microsoft.com/office/powerpoint/2010/main" val="2012423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FEC35A7-9B28-428E-8B6C-06D0CFCCF614}" type="datetimeFigureOut">
              <a:rPr lang="zh-TW" altLang="en-US" smtClean="0"/>
              <a:t>2016/10/3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C3C64CF-0F4B-440D-8668-3A64DF85F677}" type="slidenum">
              <a:rPr lang="zh-TW" altLang="en-US" smtClean="0"/>
              <a:t>‹#›</a:t>
            </a:fld>
            <a:endParaRPr lang="zh-TW" altLang="en-US"/>
          </a:p>
        </p:txBody>
      </p:sp>
    </p:spTree>
    <p:extLst>
      <p:ext uri="{BB962C8B-B14F-4D97-AF65-F5344CB8AC3E}">
        <p14:creationId xmlns:p14="http://schemas.microsoft.com/office/powerpoint/2010/main" val="412704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FEC35A7-9B28-428E-8B6C-06D0CFCCF614}" type="datetimeFigureOut">
              <a:rPr lang="zh-TW" altLang="en-US" smtClean="0"/>
              <a:t>2016/10/3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C3C64CF-0F4B-440D-8668-3A64DF85F677}" type="slidenum">
              <a:rPr lang="zh-TW" altLang="en-US" smtClean="0"/>
              <a:t>‹#›</a:t>
            </a:fld>
            <a:endParaRPr lang="zh-TW" altLang="en-US"/>
          </a:p>
        </p:txBody>
      </p:sp>
    </p:spTree>
    <p:extLst>
      <p:ext uri="{BB962C8B-B14F-4D97-AF65-F5344CB8AC3E}">
        <p14:creationId xmlns:p14="http://schemas.microsoft.com/office/powerpoint/2010/main" val="366853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FEC35A7-9B28-428E-8B6C-06D0CFCCF614}" type="datetimeFigureOut">
              <a:rPr lang="zh-TW" altLang="en-US" smtClean="0"/>
              <a:t>2016/10/3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C3C64CF-0F4B-440D-8668-3A64DF85F677}" type="slidenum">
              <a:rPr lang="zh-TW" altLang="en-US" smtClean="0"/>
              <a:t>‹#›</a:t>
            </a:fld>
            <a:endParaRPr lang="zh-TW" altLang="en-US"/>
          </a:p>
        </p:txBody>
      </p:sp>
    </p:spTree>
    <p:extLst>
      <p:ext uri="{BB962C8B-B14F-4D97-AF65-F5344CB8AC3E}">
        <p14:creationId xmlns:p14="http://schemas.microsoft.com/office/powerpoint/2010/main" val="338058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FFEC35A7-9B28-428E-8B6C-06D0CFCCF614}" type="datetimeFigureOut">
              <a:rPr lang="zh-TW" altLang="en-US" smtClean="0"/>
              <a:t>2016/10/3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C3C64CF-0F4B-440D-8668-3A64DF85F677}" type="slidenum">
              <a:rPr lang="zh-TW" altLang="en-US" smtClean="0"/>
              <a:t>‹#›</a:t>
            </a:fld>
            <a:endParaRPr lang="zh-TW" altLang="en-US"/>
          </a:p>
        </p:txBody>
      </p:sp>
    </p:spTree>
    <p:extLst>
      <p:ext uri="{BB962C8B-B14F-4D97-AF65-F5344CB8AC3E}">
        <p14:creationId xmlns:p14="http://schemas.microsoft.com/office/powerpoint/2010/main" val="785801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FFEC35A7-9B28-428E-8B6C-06D0CFCCF614}" type="datetimeFigureOut">
              <a:rPr lang="zh-TW" altLang="en-US" smtClean="0"/>
              <a:t>2016/10/3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C3C64CF-0F4B-440D-8668-3A64DF85F677}" type="slidenum">
              <a:rPr lang="zh-TW" altLang="en-US" smtClean="0"/>
              <a:t>‹#›</a:t>
            </a:fld>
            <a:endParaRPr lang="zh-TW" altLang="en-US"/>
          </a:p>
        </p:txBody>
      </p:sp>
    </p:spTree>
    <p:extLst>
      <p:ext uri="{BB962C8B-B14F-4D97-AF65-F5344CB8AC3E}">
        <p14:creationId xmlns:p14="http://schemas.microsoft.com/office/powerpoint/2010/main" val="1988747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FFEC35A7-9B28-428E-8B6C-06D0CFCCF614}" type="datetimeFigureOut">
              <a:rPr lang="zh-TW" altLang="en-US" smtClean="0"/>
              <a:t>2016/10/3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C3C64CF-0F4B-440D-8668-3A64DF85F677}" type="slidenum">
              <a:rPr lang="zh-TW" altLang="en-US" smtClean="0"/>
              <a:t>‹#›</a:t>
            </a:fld>
            <a:endParaRPr lang="zh-TW" altLang="en-US"/>
          </a:p>
        </p:txBody>
      </p:sp>
    </p:spTree>
    <p:extLst>
      <p:ext uri="{BB962C8B-B14F-4D97-AF65-F5344CB8AC3E}">
        <p14:creationId xmlns:p14="http://schemas.microsoft.com/office/powerpoint/2010/main" val="328517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FFEC35A7-9B28-428E-8B6C-06D0CFCCF614}" type="datetimeFigureOut">
              <a:rPr lang="zh-TW" altLang="en-US" smtClean="0"/>
              <a:t>2016/10/3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C3C64CF-0F4B-440D-8668-3A64DF85F677}" type="slidenum">
              <a:rPr lang="zh-TW" altLang="en-US" smtClean="0"/>
              <a:t>‹#›</a:t>
            </a:fld>
            <a:endParaRPr lang="zh-TW" altLang="en-US"/>
          </a:p>
        </p:txBody>
      </p:sp>
    </p:spTree>
    <p:extLst>
      <p:ext uri="{BB962C8B-B14F-4D97-AF65-F5344CB8AC3E}">
        <p14:creationId xmlns:p14="http://schemas.microsoft.com/office/powerpoint/2010/main" val="299603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C35A7-9B28-428E-8B6C-06D0CFCCF614}" type="datetimeFigureOut">
              <a:rPr lang="zh-TW" altLang="en-US" smtClean="0"/>
              <a:t>2016/10/3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0C3C64CF-0F4B-440D-8668-3A64DF85F677}" type="slidenum">
              <a:rPr lang="zh-TW" altLang="en-US" smtClean="0"/>
              <a:t>‹#›</a:t>
            </a:fld>
            <a:endParaRPr lang="zh-TW" altLang="en-US"/>
          </a:p>
        </p:txBody>
      </p:sp>
    </p:spTree>
    <p:extLst>
      <p:ext uri="{BB962C8B-B14F-4D97-AF65-F5344CB8AC3E}">
        <p14:creationId xmlns:p14="http://schemas.microsoft.com/office/powerpoint/2010/main" val="2825502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FFEC35A7-9B28-428E-8B6C-06D0CFCCF614}" type="datetimeFigureOut">
              <a:rPr lang="zh-TW" altLang="en-US" smtClean="0"/>
              <a:t>2016/10/3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C3C64CF-0F4B-440D-8668-3A64DF85F677}" type="slidenum">
              <a:rPr lang="zh-TW" altLang="en-US" smtClean="0"/>
              <a:t>‹#›</a:t>
            </a:fld>
            <a:endParaRPr lang="zh-TW" altLang="en-US"/>
          </a:p>
        </p:txBody>
      </p:sp>
    </p:spTree>
    <p:extLst>
      <p:ext uri="{BB962C8B-B14F-4D97-AF65-F5344CB8AC3E}">
        <p14:creationId xmlns:p14="http://schemas.microsoft.com/office/powerpoint/2010/main" val="273047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FFEC35A7-9B28-428E-8B6C-06D0CFCCF614}" type="datetimeFigureOut">
              <a:rPr lang="zh-TW" altLang="en-US" smtClean="0"/>
              <a:t>2016/10/3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C3C64CF-0F4B-440D-8668-3A64DF85F677}" type="slidenum">
              <a:rPr lang="zh-TW" altLang="en-US" smtClean="0"/>
              <a:t>‹#›</a:t>
            </a:fld>
            <a:endParaRPr lang="zh-TW" altLang="en-US"/>
          </a:p>
        </p:txBody>
      </p:sp>
    </p:spTree>
    <p:extLst>
      <p:ext uri="{BB962C8B-B14F-4D97-AF65-F5344CB8AC3E}">
        <p14:creationId xmlns:p14="http://schemas.microsoft.com/office/powerpoint/2010/main" val="81048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C35A7-9B28-428E-8B6C-06D0CFCCF614}" type="datetimeFigureOut">
              <a:rPr lang="zh-TW" altLang="en-US" smtClean="0"/>
              <a:t>2016/10/3</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C64CF-0F4B-440D-8668-3A64DF85F677}" type="slidenum">
              <a:rPr lang="zh-TW" altLang="en-US" smtClean="0"/>
              <a:t>‹#›</a:t>
            </a:fld>
            <a:endParaRPr lang="zh-TW" altLang="en-US"/>
          </a:p>
        </p:txBody>
      </p:sp>
    </p:spTree>
    <p:extLst>
      <p:ext uri="{BB962C8B-B14F-4D97-AF65-F5344CB8AC3E}">
        <p14:creationId xmlns:p14="http://schemas.microsoft.com/office/powerpoint/2010/main" val="1421011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opengl.org/resources/libraries/glut/glut_downloads.php" TargetMode="External"/><Relationship Id="rId2" Type="http://schemas.openxmlformats.org/officeDocument/2006/relationships/hyperlink" Target="https://www.opengl.org/wiki/Getting_Started#Downloading_OpenGL" TargetMode="External"/><Relationship Id="rId1" Type="http://schemas.openxmlformats.org/officeDocument/2006/relationships/slideLayout" Target="../slideLayouts/slideLayout2.xml"/><Relationship Id="rId4" Type="http://schemas.openxmlformats.org/officeDocument/2006/relationships/hyperlink" Target="https://www.opengl.org/resources/libraries/glut/glutdlls37beta.zip"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cc.ntu.edu.tw/chinese/epaper/0024/20130320_2410.html" TargetMode="External"/><Relationship Id="rId2" Type="http://schemas.openxmlformats.org/officeDocument/2006/relationships/hyperlink" Target="https://en.wikipedia.org/wiki/OpenGL" TargetMode="External"/><Relationship Id="rId1" Type="http://schemas.openxmlformats.org/officeDocument/2006/relationships/slideLayout" Target="../slideLayouts/slideLayout2.xml"/><Relationship Id="rId5" Type="http://schemas.openxmlformats.org/officeDocument/2006/relationships/hyperlink" Target="http://www.cs.cmu.edu/afs/cs/academic/class/15462-s15/www/lec_slides/lec02.pdf" TargetMode="External"/><Relationship Id="rId4" Type="http://schemas.openxmlformats.org/officeDocument/2006/relationships/hyperlink" Target="https://www.opengl.org/wiki/Rendering_Pipeline_Overview"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OPENGL</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17936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Type of Primitives</a:t>
            </a:r>
            <a:endParaRPr lang="zh-TW" altLang="en-US" dirty="0"/>
          </a:p>
        </p:txBody>
      </p:sp>
      <p:pic>
        <p:nvPicPr>
          <p:cNvPr id="3076" name="Picture 4" descr="http://3dgep.com/wp-content/uploads/2011/02/OpenGL-Primitiv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6712" y="1406635"/>
            <a:ext cx="9783020" cy="4891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53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Geometry </a:t>
            </a:r>
            <a:r>
              <a:rPr lang="en-US" altLang="zh-TW" b="1" dirty="0" err="1"/>
              <a:t>Shader</a:t>
            </a:r>
            <a:r>
              <a:rPr lang="en-US" altLang="zh-TW" b="1" dirty="0"/>
              <a:t/>
            </a:r>
            <a:br>
              <a:rPr lang="en-US" altLang="zh-TW" b="1" dirty="0"/>
            </a:br>
            <a:endParaRPr lang="zh-TW" altLang="en-US" dirty="0"/>
          </a:p>
        </p:txBody>
      </p:sp>
      <p:sp>
        <p:nvSpPr>
          <p:cNvPr id="3" name="內容版面配置區 2"/>
          <p:cNvSpPr>
            <a:spLocks noGrp="1"/>
          </p:cNvSpPr>
          <p:nvPr>
            <p:ph idx="1"/>
          </p:nvPr>
        </p:nvSpPr>
        <p:spPr/>
        <p:txBody>
          <a:bodyPr>
            <a:normAutofit/>
          </a:bodyPr>
          <a:lstStyle/>
          <a:p>
            <a:r>
              <a:rPr lang="en-US" altLang="zh-TW" dirty="0"/>
              <a:t>Geometry </a:t>
            </a:r>
            <a:r>
              <a:rPr lang="en-US" altLang="zh-TW" dirty="0" err="1"/>
              <a:t>shaders</a:t>
            </a:r>
            <a:r>
              <a:rPr lang="en-US" altLang="zh-TW" dirty="0"/>
              <a:t> are user-defined programs that process each incoming primitive, returning zero or more output primitives.</a:t>
            </a:r>
          </a:p>
          <a:p>
            <a:r>
              <a:rPr lang="en-US" altLang="zh-TW" dirty="0"/>
              <a:t>The input primitives for geometry </a:t>
            </a:r>
            <a:r>
              <a:rPr lang="en-US" altLang="zh-TW" dirty="0" err="1"/>
              <a:t>shaders</a:t>
            </a:r>
            <a:r>
              <a:rPr lang="en-US" altLang="zh-TW" dirty="0"/>
              <a:t> are the output primitives from a subset of the Primitive Assembly process. So if you send a triangle strip as a single primitive, what the geometry </a:t>
            </a:r>
            <a:r>
              <a:rPr lang="en-US" altLang="zh-TW" dirty="0" err="1"/>
              <a:t>shader</a:t>
            </a:r>
            <a:r>
              <a:rPr lang="en-US" altLang="zh-TW" dirty="0"/>
              <a:t> will see is a series of triangles.</a:t>
            </a:r>
          </a:p>
          <a:p>
            <a:r>
              <a:rPr lang="en-US" altLang="zh-TW" dirty="0" smtClean="0"/>
              <a:t>Geometry </a:t>
            </a:r>
            <a:r>
              <a:rPr lang="en-US" altLang="zh-TW" dirty="0" err="1"/>
              <a:t>shaders</a:t>
            </a:r>
            <a:r>
              <a:rPr lang="en-US" altLang="zh-TW" dirty="0"/>
              <a:t> are optional.</a:t>
            </a:r>
          </a:p>
          <a:p>
            <a:endParaRPr lang="zh-TW" altLang="en-US" dirty="0"/>
          </a:p>
        </p:txBody>
      </p:sp>
    </p:spTree>
    <p:extLst>
      <p:ext uri="{BB962C8B-B14F-4D97-AF65-F5344CB8AC3E}">
        <p14:creationId xmlns:p14="http://schemas.microsoft.com/office/powerpoint/2010/main" val="251823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err="1" smtClean="0"/>
              <a:t>glBegin</a:t>
            </a:r>
            <a:r>
              <a:rPr lang="en-US" altLang="zh-TW" dirty="0" smtClean="0"/>
              <a:t>(GL_TRIANGLES</a:t>
            </a:r>
            <a:r>
              <a:rPr lang="en-US" altLang="zh-TW" dirty="0"/>
              <a:t>);// </a:t>
            </a:r>
            <a:r>
              <a:rPr lang="zh-TW" altLang="en-US" dirty="0"/>
              <a:t>開始劃三角形 </a:t>
            </a:r>
          </a:p>
          <a:p>
            <a:r>
              <a:rPr lang="en-US" altLang="zh-TW" dirty="0"/>
              <a:t>glColor3f(1.0f, 0.0f, 0.0f);// </a:t>
            </a:r>
            <a:r>
              <a:rPr lang="zh-TW" altLang="en-US" dirty="0" smtClean="0"/>
              <a:t>設定</a:t>
            </a:r>
            <a:r>
              <a:rPr lang="zh-TW" altLang="en-US" dirty="0"/>
              <a:t>顏</a:t>
            </a:r>
            <a:r>
              <a:rPr lang="zh-TW" altLang="en-US" dirty="0" smtClean="0"/>
              <a:t>色</a:t>
            </a:r>
            <a:r>
              <a:rPr lang="zh-TW" altLang="en-US" dirty="0"/>
              <a:t>為紅色 </a:t>
            </a:r>
          </a:p>
          <a:p>
            <a:r>
              <a:rPr lang="es-ES" altLang="zh-TW" dirty="0"/>
              <a:t>glVertex2f(0.0f, 1.0f);//(x1,y1)=(0, 1)</a:t>
            </a:r>
          </a:p>
          <a:p>
            <a:r>
              <a:rPr lang="en-US" altLang="zh-TW" dirty="0"/>
              <a:t>glColor3f(0.0f, 1.0f, 0.0f);// </a:t>
            </a:r>
            <a:r>
              <a:rPr lang="zh-TW" altLang="en-US" dirty="0" smtClean="0"/>
              <a:t>設定</a:t>
            </a:r>
            <a:r>
              <a:rPr lang="zh-TW" altLang="en-US" dirty="0"/>
              <a:t>顏</a:t>
            </a:r>
            <a:r>
              <a:rPr lang="zh-TW" altLang="en-US" dirty="0" smtClean="0"/>
              <a:t>色</a:t>
            </a:r>
            <a:r>
              <a:rPr lang="zh-TW" altLang="en-US" dirty="0"/>
              <a:t>為綠色 </a:t>
            </a:r>
          </a:p>
          <a:p>
            <a:r>
              <a:rPr lang="es-ES" altLang="zh-TW" dirty="0"/>
              <a:t>glVertex2f(1.0f, -0.5f);//(x2,y2)=(1.0,-0.5)</a:t>
            </a:r>
          </a:p>
          <a:p>
            <a:r>
              <a:rPr lang="en-US" altLang="zh-TW" dirty="0"/>
              <a:t>glColor3f(0.0f, 0.0f, 1.0f);// </a:t>
            </a:r>
            <a:r>
              <a:rPr lang="zh-TW" altLang="en-US" dirty="0" smtClean="0"/>
              <a:t>設定</a:t>
            </a:r>
            <a:r>
              <a:rPr lang="zh-TW" altLang="en-US" dirty="0"/>
              <a:t>顏</a:t>
            </a:r>
            <a:r>
              <a:rPr lang="zh-TW" altLang="en-US" dirty="0" smtClean="0"/>
              <a:t>色</a:t>
            </a:r>
            <a:r>
              <a:rPr lang="zh-TW" altLang="en-US" dirty="0"/>
              <a:t>為藍色 </a:t>
            </a:r>
          </a:p>
          <a:p>
            <a:r>
              <a:rPr lang="es-ES" altLang="zh-TW" dirty="0"/>
              <a:t>glVertex2f(-1.0f, -0.5f);//(x3,y3)=(-1.0,-0.5)</a:t>
            </a:r>
          </a:p>
          <a:p>
            <a:r>
              <a:rPr lang="en-US" altLang="zh-TW" dirty="0" err="1"/>
              <a:t>glEnd</a:t>
            </a:r>
            <a:r>
              <a:rPr lang="en-US" altLang="zh-TW" dirty="0"/>
              <a:t>();// </a:t>
            </a:r>
            <a:r>
              <a:rPr lang="zh-TW" altLang="en-US" dirty="0"/>
              <a:t>結束劃三角形 </a:t>
            </a:r>
          </a:p>
          <a:p>
            <a:r>
              <a:rPr lang="en-US" altLang="zh-TW" dirty="0" err="1" smtClean="0"/>
              <a:t>glutSwapBuffers</a:t>
            </a:r>
            <a:r>
              <a:rPr lang="en-US" altLang="zh-TW" dirty="0" smtClean="0"/>
              <a:t>();//</a:t>
            </a:r>
            <a:r>
              <a:rPr lang="zh-TW" altLang="en-US" dirty="0" smtClean="0"/>
              <a:t>將</a:t>
            </a:r>
            <a:r>
              <a:rPr lang="en-US" altLang="zh-TW" dirty="0" smtClean="0"/>
              <a:t>buffer</a:t>
            </a:r>
            <a:r>
              <a:rPr lang="zh-TW" altLang="en-US" dirty="0" smtClean="0"/>
              <a:t>換至螢幕</a:t>
            </a:r>
            <a:endParaRPr lang="en-US" altLang="zh-TW" dirty="0"/>
          </a:p>
          <a:p>
            <a:endParaRPr lang="zh-TW" altLang="en-US" dirty="0"/>
          </a:p>
        </p:txBody>
      </p:sp>
      <p:pic>
        <p:nvPicPr>
          <p:cNvPr id="4" name="內容版面配置區 3"/>
          <p:cNvPicPr>
            <a:picLocks noChangeAspect="1"/>
          </p:cNvPicPr>
          <p:nvPr/>
        </p:nvPicPr>
        <p:blipFill>
          <a:blip r:embed="rId2"/>
          <a:stretch>
            <a:fillRect/>
          </a:stretch>
        </p:blipFill>
        <p:spPr>
          <a:xfrm>
            <a:off x="7239965" y="1825625"/>
            <a:ext cx="3962400" cy="4171950"/>
          </a:xfrm>
          <a:prstGeom prst="rect">
            <a:avLst/>
          </a:prstGeom>
        </p:spPr>
      </p:pic>
    </p:spTree>
    <p:extLst>
      <p:ext uri="{BB962C8B-B14F-4D97-AF65-F5344CB8AC3E}">
        <p14:creationId xmlns:p14="http://schemas.microsoft.com/office/powerpoint/2010/main" val="3293551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Vertex post-processing</a:t>
            </a:r>
            <a:br>
              <a:rPr lang="en-US" altLang="zh-TW" dirty="0"/>
            </a:br>
            <a:endParaRPr lang="zh-TW" altLang="en-US" dirty="0"/>
          </a:p>
        </p:txBody>
      </p:sp>
      <p:sp>
        <p:nvSpPr>
          <p:cNvPr id="3" name="內容版面配置區 2"/>
          <p:cNvSpPr>
            <a:spLocks noGrp="1"/>
          </p:cNvSpPr>
          <p:nvPr>
            <p:ph idx="1"/>
          </p:nvPr>
        </p:nvSpPr>
        <p:spPr/>
        <p:txBody>
          <a:bodyPr/>
          <a:lstStyle/>
          <a:p>
            <a:r>
              <a:rPr lang="en-US" altLang="zh-TW" b="1" dirty="0"/>
              <a:t>Transform Feedback</a:t>
            </a:r>
          </a:p>
          <a:p>
            <a:r>
              <a:rPr lang="en-US" altLang="zh-TW" dirty="0" smtClean="0"/>
              <a:t>The </a:t>
            </a:r>
            <a:r>
              <a:rPr lang="en-US" altLang="zh-TW" dirty="0"/>
              <a:t>outputs of the geometry </a:t>
            </a:r>
            <a:r>
              <a:rPr lang="en-US" altLang="zh-TW" dirty="0" err="1"/>
              <a:t>shader</a:t>
            </a:r>
            <a:r>
              <a:rPr lang="en-US" altLang="zh-TW" dirty="0"/>
              <a:t> or primitive assembly are written to a series of buffer objects that have been setup for this purpose. This is called transform feedback mode; it allows the user to do transform data via vertex and geometry </a:t>
            </a:r>
            <a:r>
              <a:rPr lang="en-US" altLang="zh-TW" dirty="0" err="1"/>
              <a:t>shaders</a:t>
            </a:r>
            <a:r>
              <a:rPr lang="en-US" altLang="zh-TW" dirty="0"/>
              <a:t>, then hold on to that data for use later.</a:t>
            </a:r>
          </a:p>
          <a:p>
            <a:r>
              <a:rPr lang="en-US" altLang="zh-TW" dirty="0"/>
              <a:t>The data output into the transform feedback buffer is the data from each primitive emitted by this step.</a:t>
            </a:r>
          </a:p>
          <a:p>
            <a:endParaRPr lang="zh-TW" altLang="en-US" dirty="0"/>
          </a:p>
        </p:txBody>
      </p:sp>
    </p:spTree>
    <p:extLst>
      <p:ext uri="{BB962C8B-B14F-4D97-AF65-F5344CB8AC3E}">
        <p14:creationId xmlns:p14="http://schemas.microsoft.com/office/powerpoint/2010/main" val="62476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Vertex post-processing</a:t>
            </a:r>
            <a:br>
              <a:rPr lang="en-US" altLang="zh-TW" dirty="0"/>
            </a:br>
            <a:endParaRPr lang="zh-TW" altLang="en-US" dirty="0"/>
          </a:p>
        </p:txBody>
      </p:sp>
      <p:sp>
        <p:nvSpPr>
          <p:cNvPr id="3" name="內容版面配置區 2"/>
          <p:cNvSpPr>
            <a:spLocks noGrp="1"/>
          </p:cNvSpPr>
          <p:nvPr>
            <p:ph idx="1"/>
          </p:nvPr>
        </p:nvSpPr>
        <p:spPr/>
        <p:txBody>
          <a:bodyPr/>
          <a:lstStyle/>
          <a:p>
            <a:r>
              <a:rPr lang="en-US" altLang="zh-TW" b="1" dirty="0"/>
              <a:t>Clipping</a:t>
            </a:r>
          </a:p>
          <a:p>
            <a:r>
              <a:rPr lang="en-US" altLang="zh-TW" dirty="0" smtClean="0"/>
              <a:t>The </a:t>
            </a:r>
            <a:r>
              <a:rPr lang="en-US" altLang="zh-TW" dirty="0"/>
              <a:t>primitives are then clipped. Clipping means that primitives that lie on the boundary between the inside of the viewing volume and the outside are split into several primitives, such that the entire primitive lies in the volume. Also, the last Vertex Processing </a:t>
            </a:r>
            <a:r>
              <a:rPr lang="en-US" altLang="zh-TW" dirty="0" err="1"/>
              <a:t>shader</a:t>
            </a:r>
            <a:r>
              <a:rPr lang="en-US" altLang="zh-TW" dirty="0"/>
              <a:t> stage can specify user-defined clipping operations, on a per-vertex basis</a:t>
            </a:r>
            <a:r>
              <a:rPr lang="en-US" altLang="zh-TW" dirty="0" smtClean="0"/>
              <a:t>.</a:t>
            </a:r>
            <a:endParaRPr lang="en-US" altLang="zh-TW" dirty="0"/>
          </a:p>
        </p:txBody>
      </p:sp>
    </p:spTree>
    <p:extLst>
      <p:ext uri="{BB962C8B-B14F-4D97-AF65-F5344CB8AC3E}">
        <p14:creationId xmlns:p14="http://schemas.microsoft.com/office/powerpoint/2010/main" val="2225261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Primitive assembly</a:t>
            </a:r>
            <a:br>
              <a:rPr lang="en-US" altLang="zh-TW" dirty="0"/>
            </a:b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Primitive assembly is the process of collecting a run of vertex data output from the prior stages and composing it into a sequence of primitives. The type of primitive the user rendered with determines how this process works.</a:t>
            </a:r>
          </a:p>
          <a:p>
            <a:r>
              <a:rPr lang="en-US" altLang="zh-TW" dirty="0" smtClean="0"/>
              <a:t>The output of this process is an ordered sequence of simple primitives (lines, points, or triangles). If the input is a triangle strip primitive containing 12 vertices, for example, the output of this process will be 10 triangles.</a:t>
            </a:r>
          </a:p>
          <a:p>
            <a:r>
              <a:rPr lang="en-US" altLang="zh-TW" dirty="0" smtClean="0"/>
              <a:t>The rendering pipeline can also be aborted at this stage. This allows the use of Transform Feedback operations, without having to actually render something.</a:t>
            </a:r>
          </a:p>
          <a:p>
            <a:endParaRPr lang="zh-TW" altLang="en-US" dirty="0"/>
          </a:p>
        </p:txBody>
      </p:sp>
    </p:spTree>
    <p:extLst>
      <p:ext uri="{BB962C8B-B14F-4D97-AF65-F5344CB8AC3E}">
        <p14:creationId xmlns:p14="http://schemas.microsoft.com/office/powerpoint/2010/main" val="375173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Primitive assembly</a:t>
            </a:r>
            <a:br>
              <a:rPr lang="en-US" altLang="zh-TW" dirty="0"/>
            </a:br>
            <a:endParaRPr lang="zh-TW" altLang="en-US" dirty="0"/>
          </a:p>
        </p:txBody>
      </p:sp>
      <p:sp>
        <p:nvSpPr>
          <p:cNvPr id="3" name="內容版面配置區 2"/>
          <p:cNvSpPr>
            <a:spLocks noGrp="1"/>
          </p:cNvSpPr>
          <p:nvPr>
            <p:ph idx="1"/>
          </p:nvPr>
        </p:nvSpPr>
        <p:spPr/>
        <p:txBody>
          <a:bodyPr/>
          <a:lstStyle/>
          <a:p>
            <a:r>
              <a:rPr lang="en-US" altLang="zh-TW" b="1" dirty="0"/>
              <a:t>Face culling</a:t>
            </a:r>
          </a:p>
          <a:p>
            <a:r>
              <a:rPr lang="en-US" altLang="zh-TW" dirty="0"/>
              <a:t>Triangle primitives can be culled (</a:t>
            </a:r>
            <a:r>
              <a:rPr lang="en-US" altLang="zh-TW" dirty="0" err="1"/>
              <a:t>ie</a:t>
            </a:r>
            <a:r>
              <a:rPr lang="en-US" altLang="zh-TW" dirty="0"/>
              <a:t>: discarded without rendering) based on the triangle's facing in window space. This allows you to avoid rendering triangles facing away from the viewer. For closed surfaces, such triangles would naturally be covered up by triangles facing the user, so there is never any need to render them. Face culling is a way to avoid rendering such primitives.</a:t>
            </a:r>
            <a:endParaRPr lang="zh-TW" altLang="en-US" dirty="0"/>
          </a:p>
        </p:txBody>
      </p:sp>
    </p:spTree>
    <p:extLst>
      <p:ext uri="{BB962C8B-B14F-4D97-AF65-F5344CB8AC3E}">
        <p14:creationId xmlns:p14="http://schemas.microsoft.com/office/powerpoint/2010/main" val="2882466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Cull Face Example</a:t>
            </a:r>
            <a:endParaRPr lang="zh-TW" altLang="en-US" dirty="0"/>
          </a:p>
        </p:txBody>
      </p:sp>
      <p:sp>
        <p:nvSpPr>
          <p:cNvPr id="3" name="內容版面配置區 2"/>
          <p:cNvSpPr>
            <a:spLocks noGrp="1"/>
          </p:cNvSpPr>
          <p:nvPr>
            <p:ph idx="1"/>
          </p:nvPr>
        </p:nvSpPr>
        <p:spPr/>
        <p:txBody>
          <a:bodyPr/>
          <a:lstStyle/>
          <a:p>
            <a:r>
              <a:rPr lang="en-US" altLang="zh-TW" dirty="0" err="1"/>
              <a:t>glEnable</a:t>
            </a:r>
            <a:r>
              <a:rPr lang="en-US" altLang="zh-TW" dirty="0"/>
              <a:t>(GL_CULL_FACE</a:t>
            </a:r>
            <a:r>
              <a:rPr lang="en-US" altLang="zh-TW" dirty="0" smtClean="0"/>
              <a:t>);</a:t>
            </a:r>
            <a:endParaRPr lang="en-US" altLang="zh-TW" dirty="0"/>
          </a:p>
          <a:p>
            <a:r>
              <a:rPr lang="en-US" altLang="zh-TW" dirty="0" err="1"/>
              <a:t>glCullFace</a:t>
            </a:r>
            <a:r>
              <a:rPr lang="en-US" altLang="zh-TW" dirty="0"/>
              <a:t>(GL_BACK</a:t>
            </a:r>
            <a:r>
              <a:rPr lang="en-US" altLang="zh-TW" dirty="0" smtClean="0"/>
              <a:t>);</a:t>
            </a:r>
          </a:p>
          <a:p>
            <a:r>
              <a:rPr lang="en-US" altLang="zh-TW" dirty="0" smtClean="0"/>
              <a:t>//GL_BACK</a:t>
            </a:r>
            <a:r>
              <a:rPr lang="zh-TW" altLang="en-US" dirty="0" smtClean="0"/>
              <a:t>、</a:t>
            </a:r>
            <a:r>
              <a:rPr lang="en-US" altLang="zh-TW" dirty="0" smtClean="0"/>
              <a:t>GL_FRONT</a:t>
            </a:r>
            <a:endParaRPr lang="en-US" altLang="zh-TW" dirty="0"/>
          </a:p>
          <a:p>
            <a:r>
              <a:rPr lang="en-US" altLang="zh-TW" dirty="0" smtClean="0"/>
              <a:t>//GL_FRONT_AND_BACK</a:t>
            </a:r>
            <a:endParaRPr lang="en-US" altLang="zh-TW" dirty="0"/>
          </a:p>
          <a:p>
            <a:r>
              <a:rPr lang="en-US" altLang="zh-TW" dirty="0" err="1" smtClean="0"/>
              <a:t>glFrontFace</a:t>
            </a:r>
            <a:r>
              <a:rPr lang="en-US" altLang="zh-TW" dirty="0" smtClean="0"/>
              <a:t>(GL_CCW);</a:t>
            </a:r>
          </a:p>
          <a:p>
            <a:r>
              <a:rPr lang="en-US" altLang="zh-TW" dirty="0" smtClean="0"/>
              <a:t>//GL_CW</a:t>
            </a:r>
            <a:r>
              <a:rPr lang="zh-TW" altLang="en-US" dirty="0" smtClean="0"/>
              <a:t>、</a:t>
            </a:r>
            <a:r>
              <a:rPr lang="en-US" altLang="zh-TW" dirty="0" smtClean="0"/>
              <a:t>GL_CCW</a:t>
            </a:r>
          </a:p>
          <a:p>
            <a:endParaRPr lang="zh-TW" alt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smtClean="0">
                <a:ln>
                  <a:noFill/>
                </a:ln>
                <a:solidFill>
                  <a:srgbClr val="000000"/>
                </a:solidFill>
                <a:effectLst/>
                <a:latin typeface="Arial Unicode MS" panose="020B0604020202020204" pitchFamily="34" charset="-120"/>
              </a:rPr>
              <a:t>GL_CW</a:t>
            </a:r>
            <a:r>
              <a:rPr kumimoji="0" lang="zh-TW" altLang="zh-TW" sz="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 </a:t>
            </a:r>
            <a:r>
              <a:rPr kumimoji="0" lang="zh-TW" altLang="zh-TW" sz="1800" b="0" i="0" u="none" strike="noStrike" cap="none" normalizeH="0" baseline="0" smtClean="0">
                <a:ln>
                  <a:noFill/>
                </a:ln>
                <a:solidFill>
                  <a:srgbClr val="000000"/>
                </a:solidFill>
                <a:effectLst/>
                <a:latin typeface="Times New Roman" panose="02020603050405020304" pitchFamily="18" charset="0"/>
                <a:cs typeface="Times New Roman" panose="02020603050405020304" pitchFamily="18" charset="0"/>
              </a:rPr>
              <a:t>and </a:t>
            </a:r>
            <a:r>
              <a:rPr kumimoji="0" lang="zh-TW" altLang="zh-TW" sz="1000" b="0" i="0" u="none" strike="noStrike" cap="none" normalizeH="0" baseline="0" smtClean="0">
                <a:ln>
                  <a:noFill/>
                </a:ln>
                <a:solidFill>
                  <a:srgbClr val="000000"/>
                </a:solidFill>
                <a:effectLst/>
                <a:latin typeface="Arial Unicode MS" panose="020B0604020202020204" pitchFamily="34" charset="-120"/>
              </a:rPr>
              <a:t>GL_CCW</a:t>
            </a:r>
            <a:r>
              <a:rPr kumimoji="0" lang="zh-TW" altLang="zh-TW" sz="800" b="0" i="0" u="none" strike="noStrike" cap="none" normalizeH="0" baseline="0" smtClean="0">
                <a:ln>
                  <a:noFill/>
                </a:ln>
                <a:solidFill>
                  <a:schemeClr val="tx1"/>
                </a:solidFill>
                <a:effectLst/>
              </a:rPr>
              <a:t> </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pic>
        <p:nvPicPr>
          <p:cNvPr id="6" name="圖片 5"/>
          <p:cNvPicPr>
            <a:picLocks noChangeAspect="1"/>
          </p:cNvPicPr>
          <p:nvPr/>
        </p:nvPicPr>
        <p:blipFill>
          <a:blip r:embed="rId2"/>
          <a:stretch>
            <a:fillRect/>
          </a:stretch>
        </p:blipFill>
        <p:spPr>
          <a:xfrm>
            <a:off x="5382228" y="1213351"/>
            <a:ext cx="5971572" cy="4597361"/>
          </a:xfrm>
          <a:prstGeom prst="rect">
            <a:avLst/>
          </a:prstGeom>
        </p:spPr>
      </p:pic>
    </p:spTree>
    <p:extLst>
      <p:ext uri="{BB962C8B-B14F-4D97-AF65-F5344CB8AC3E}">
        <p14:creationId xmlns:p14="http://schemas.microsoft.com/office/powerpoint/2010/main" val="100970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Fragment Processing</a:t>
            </a:r>
            <a:br>
              <a:rPr lang="en-US" altLang="zh-TW" dirty="0"/>
            </a:b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The data for each fragment from the rasterization stage is processed by a fragment </a:t>
            </a:r>
            <a:r>
              <a:rPr lang="en-US" altLang="zh-TW" dirty="0" err="1"/>
              <a:t>shader</a:t>
            </a:r>
            <a:r>
              <a:rPr lang="en-US" altLang="zh-TW" dirty="0"/>
              <a:t>. The output from a fragment </a:t>
            </a:r>
            <a:r>
              <a:rPr lang="en-US" altLang="zh-TW" dirty="0" err="1"/>
              <a:t>shader</a:t>
            </a:r>
            <a:r>
              <a:rPr lang="en-US" altLang="zh-TW" dirty="0"/>
              <a:t> is a list of colors for each of the color buffers being written to, a depth value, and a stencil value. Fragment </a:t>
            </a:r>
            <a:r>
              <a:rPr lang="en-US" altLang="zh-TW" dirty="0" err="1"/>
              <a:t>shaders</a:t>
            </a:r>
            <a:r>
              <a:rPr lang="en-US" altLang="zh-TW" dirty="0"/>
              <a:t> are not able to set the stencil data for a fragment, but they do have control over the color and depth values.</a:t>
            </a:r>
          </a:p>
          <a:p>
            <a:r>
              <a:rPr lang="en-US" altLang="zh-TW" dirty="0"/>
              <a:t>Fragment </a:t>
            </a:r>
            <a:r>
              <a:rPr lang="en-US" altLang="zh-TW" dirty="0" err="1"/>
              <a:t>shaders</a:t>
            </a:r>
            <a:r>
              <a:rPr lang="en-US" altLang="zh-TW" dirty="0"/>
              <a:t> are optional. If you render without a fragment </a:t>
            </a:r>
            <a:r>
              <a:rPr lang="en-US" altLang="zh-TW" dirty="0" err="1"/>
              <a:t>shader</a:t>
            </a:r>
            <a:r>
              <a:rPr lang="en-US" altLang="zh-TW" dirty="0"/>
              <a:t>, the depth (and stencil) values of the fragment get their usual values. But the value of all of the colors that a fragment could have are undefined. Rendering without a fragment </a:t>
            </a:r>
            <a:r>
              <a:rPr lang="en-US" altLang="zh-TW" dirty="0" err="1"/>
              <a:t>shader</a:t>
            </a:r>
            <a:r>
              <a:rPr lang="en-US" altLang="zh-TW" dirty="0"/>
              <a:t> is useful when rendering only a primitive's default depth information to the depth buffer, such as when performing Occlusion Query tests.</a:t>
            </a:r>
          </a:p>
          <a:p>
            <a:endParaRPr lang="zh-TW" altLang="en-US" dirty="0"/>
          </a:p>
        </p:txBody>
      </p:sp>
    </p:spTree>
    <p:extLst>
      <p:ext uri="{BB962C8B-B14F-4D97-AF65-F5344CB8AC3E}">
        <p14:creationId xmlns:p14="http://schemas.microsoft.com/office/powerpoint/2010/main" val="363927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Per-Sample Operations</a:t>
            </a:r>
            <a:br>
              <a:rPr lang="en-US" altLang="zh-TW" dirty="0"/>
            </a:br>
            <a:endParaRPr lang="zh-TW" altLang="en-US" dirty="0"/>
          </a:p>
        </p:txBody>
      </p:sp>
      <p:sp>
        <p:nvSpPr>
          <p:cNvPr id="3" name="內容版面配置區 2"/>
          <p:cNvSpPr>
            <a:spLocks noGrp="1"/>
          </p:cNvSpPr>
          <p:nvPr>
            <p:ph idx="1"/>
          </p:nvPr>
        </p:nvSpPr>
        <p:spPr/>
        <p:txBody>
          <a:bodyPr>
            <a:normAutofit/>
          </a:bodyPr>
          <a:lstStyle/>
          <a:p>
            <a:r>
              <a:rPr lang="en-US" altLang="zh-TW" dirty="0"/>
              <a:t>Stencil Test: When enabled, the test fails if the stencil value provided by the test does not compare as the user specifies against the stencil value from the underlying sample in the stencil buffer. Note that the stencil value in the framebuffer can still be modified even if the stencil test fails (and even if the depth test fails</a:t>
            </a:r>
            <a:r>
              <a:rPr lang="en-US" altLang="zh-TW" dirty="0" smtClean="0"/>
              <a:t>).</a:t>
            </a:r>
          </a:p>
          <a:p>
            <a:r>
              <a:rPr lang="en-US" altLang="zh-TW" dirty="0" smtClean="0"/>
              <a:t>Depth </a:t>
            </a:r>
            <a:r>
              <a:rPr lang="en-US" altLang="zh-TW" dirty="0"/>
              <a:t>Test: When enabled, the test fails if the fragment's depth does not compare as the user specifies against the depth value from the underlying sample in the depth buffer</a:t>
            </a:r>
            <a:r>
              <a:rPr lang="en-US" altLang="zh-TW" dirty="0" smtClean="0"/>
              <a:t>.</a:t>
            </a:r>
          </a:p>
          <a:p>
            <a:r>
              <a:rPr lang="en-US" altLang="zh-TW" dirty="0"/>
              <a:t>Stencil </a:t>
            </a:r>
            <a:r>
              <a:rPr lang="en-US" altLang="zh-TW" dirty="0" smtClean="0"/>
              <a:t>Test is early than </a:t>
            </a:r>
            <a:r>
              <a:rPr lang="en-US" altLang="zh-TW" dirty="0"/>
              <a:t>Depth Test</a:t>
            </a:r>
          </a:p>
        </p:txBody>
      </p:sp>
    </p:spTree>
    <p:extLst>
      <p:ext uri="{BB962C8B-B14F-4D97-AF65-F5344CB8AC3E}">
        <p14:creationId xmlns:p14="http://schemas.microsoft.com/office/powerpoint/2010/main" val="56017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What is OpenGL</a:t>
            </a:r>
            <a:endParaRPr lang="zh-TW" altLang="en-US" dirty="0"/>
          </a:p>
        </p:txBody>
      </p:sp>
      <p:sp>
        <p:nvSpPr>
          <p:cNvPr id="3" name="內容版面配置區 2"/>
          <p:cNvSpPr>
            <a:spLocks noGrp="1"/>
          </p:cNvSpPr>
          <p:nvPr>
            <p:ph idx="1"/>
          </p:nvPr>
        </p:nvSpPr>
        <p:spPr/>
        <p:txBody>
          <a:bodyPr>
            <a:normAutofit/>
          </a:bodyPr>
          <a:lstStyle/>
          <a:p>
            <a:r>
              <a:rPr lang="en-US" altLang="zh-TW" sz="4000" b="1" dirty="0"/>
              <a:t>OpenGL</a:t>
            </a:r>
            <a:r>
              <a:rPr lang="en-US" altLang="zh-TW" sz="4000" dirty="0"/>
              <a:t> (</a:t>
            </a:r>
            <a:r>
              <a:rPr lang="en-US" altLang="zh-TW" sz="4000" b="1" dirty="0"/>
              <a:t>Open Graphics </a:t>
            </a:r>
            <a:r>
              <a:rPr lang="en-US" altLang="zh-TW" sz="4000" b="1" dirty="0" smtClean="0"/>
              <a:t>Library</a:t>
            </a:r>
            <a:r>
              <a:rPr lang="en-US" altLang="zh-TW" sz="4000" dirty="0" smtClean="0"/>
              <a:t>)is </a:t>
            </a:r>
            <a:r>
              <a:rPr lang="en-US" altLang="zh-TW" sz="4000" dirty="0"/>
              <a:t>a cross-language, multi-platform application programming interface (API) for rendering 2D and 3D vector graphics. The API is typically used to interact with a graphics processing unit (GPU), to achieve hardware-accelerated rendering</a:t>
            </a:r>
            <a:r>
              <a:rPr lang="en-US" altLang="zh-TW" sz="4000" dirty="0" smtClean="0"/>
              <a:t>.</a:t>
            </a:r>
            <a:endParaRPr lang="en-US" altLang="zh-TW" sz="4000" dirty="0"/>
          </a:p>
        </p:txBody>
      </p:sp>
    </p:spTree>
    <p:extLst>
      <p:ext uri="{BB962C8B-B14F-4D97-AF65-F5344CB8AC3E}">
        <p14:creationId xmlns:p14="http://schemas.microsoft.com/office/powerpoint/2010/main" val="3756516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Initialize</a:t>
            </a:r>
            <a:endParaRPr lang="zh-TW" altLang="en-US" dirty="0"/>
          </a:p>
        </p:txBody>
      </p:sp>
      <p:sp>
        <p:nvSpPr>
          <p:cNvPr id="3" name="內容版面配置區 2"/>
          <p:cNvSpPr>
            <a:spLocks noGrp="1"/>
          </p:cNvSpPr>
          <p:nvPr>
            <p:ph idx="1"/>
          </p:nvPr>
        </p:nvSpPr>
        <p:spPr/>
        <p:txBody>
          <a:bodyPr/>
          <a:lstStyle/>
          <a:p>
            <a:r>
              <a:rPr lang="en-US" altLang="zh-TW" dirty="0" err="1"/>
              <a:t>glutInit</a:t>
            </a:r>
            <a:r>
              <a:rPr lang="en-US" altLang="zh-TW" dirty="0"/>
              <a:t>(&amp;</a:t>
            </a:r>
            <a:r>
              <a:rPr lang="en-US" altLang="zh-TW" dirty="0" err="1"/>
              <a:t>argc</a:t>
            </a:r>
            <a:r>
              <a:rPr lang="en-US" altLang="zh-TW" dirty="0"/>
              <a:t>, </a:t>
            </a:r>
            <a:r>
              <a:rPr lang="en-US" altLang="zh-TW" dirty="0" err="1"/>
              <a:t>argv</a:t>
            </a:r>
            <a:r>
              <a:rPr lang="en-US" altLang="zh-TW" dirty="0" smtClean="0"/>
              <a:t>);//</a:t>
            </a:r>
            <a:r>
              <a:rPr lang="zh-TW" altLang="en-US" dirty="0" smtClean="0"/>
              <a:t>須在其它</a:t>
            </a:r>
            <a:r>
              <a:rPr lang="en-US" altLang="zh-TW" dirty="0" smtClean="0"/>
              <a:t>glut function</a:t>
            </a:r>
            <a:r>
              <a:rPr lang="zh-TW" altLang="en-US" dirty="0" smtClean="0"/>
              <a:t>前使用</a:t>
            </a:r>
            <a:endParaRPr lang="zh-TW" altLang="en-US" dirty="0"/>
          </a:p>
          <a:p>
            <a:r>
              <a:rPr lang="en-US" altLang="zh-TW" dirty="0" err="1"/>
              <a:t>glutInitDisplayMode</a:t>
            </a:r>
            <a:r>
              <a:rPr lang="en-US" altLang="zh-TW" dirty="0"/>
              <a:t>(GLUT_RGB | GLUT_DOUBLE</a:t>
            </a:r>
            <a:r>
              <a:rPr lang="en-US" altLang="zh-TW" dirty="0" smtClean="0"/>
              <a:t>);</a:t>
            </a:r>
          </a:p>
          <a:p>
            <a:r>
              <a:rPr lang="en-US" altLang="zh-TW" sz="2000" dirty="0" smtClean="0"/>
              <a:t>GLUT_RGB </a:t>
            </a:r>
            <a:r>
              <a:rPr lang="en-US" altLang="zh-TW" sz="2000" dirty="0"/>
              <a:t>/ GLUT_RGBA / </a:t>
            </a:r>
            <a:r>
              <a:rPr lang="en-US" altLang="zh-TW" sz="2000" dirty="0" smtClean="0"/>
              <a:t>GLUT_INDEX</a:t>
            </a:r>
          </a:p>
          <a:p>
            <a:r>
              <a:rPr lang="en-US" altLang="zh-TW" sz="2000" dirty="0" smtClean="0"/>
              <a:t>GLUT_SINGLE </a:t>
            </a:r>
            <a:r>
              <a:rPr lang="en-US" altLang="zh-TW" sz="2000" dirty="0"/>
              <a:t>/ </a:t>
            </a:r>
            <a:r>
              <a:rPr lang="en-US" altLang="zh-TW" sz="2000" dirty="0" smtClean="0"/>
              <a:t>GLUT_DOUBLE</a:t>
            </a:r>
          </a:p>
          <a:p>
            <a:r>
              <a:rPr lang="en-US" altLang="zh-TW" sz="2000" dirty="0" smtClean="0"/>
              <a:t>GLUT_DEPTH </a:t>
            </a:r>
            <a:r>
              <a:rPr lang="en-US" altLang="zh-TW" sz="2000" dirty="0"/>
              <a:t>/ GLUT_STENCIL / GLUT_ACCUM</a:t>
            </a:r>
          </a:p>
          <a:p>
            <a:r>
              <a:rPr lang="en-US" altLang="zh-TW" dirty="0" err="1"/>
              <a:t>glutInitWindowPosition</a:t>
            </a:r>
            <a:r>
              <a:rPr lang="en-US" altLang="zh-TW" dirty="0"/>
              <a:t>(100, 50); // </a:t>
            </a:r>
            <a:r>
              <a:rPr lang="zh-TW" altLang="en-US" dirty="0"/>
              <a:t>設定視窗位置 </a:t>
            </a:r>
          </a:p>
          <a:p>
            <a:r>
              <a:rPr lang="en-US" altLang="zh-TW" dirty="0" err="1"/>
              <a:t>glutInitWindowSize</a:t>
            </a:r>
            <a:r>
              <a:rPr lang="en-US" altLang="zh-TW" dirty="0"/>
              <a:t>(800, 600); // </a:t>
            </a:r>
            <a:r>
              <a:rPr lang="zh-TW" altLang="en-US" dirty="0"/>
              <a:t>設定視窗大小 </a:t>
            </a:r>
            <a:endParaRPr lang="en-US" altLang="zh-TW" dirty="0" smtClean="0"/>
          </a:p>
          <a:p>
            <a:r>
              <a:rPr lang="en-US" altLang="zh-TW" dirty="0" err="1"/>
              <a:t>glutCreateWindow</a:t>
            </a:r>
            <a:r>
              <a:rPr lang="en-US" altLang="zh-TW" dirty="0" smtClean="0"/>
              <a:t>(“HELLO WORLD");//</a:t>
            </a:r>
            <a:r>
              <a:rPr lang="zh-TW" altLang="en-US" dirty="0"/>
              <a:t>建立視窗並打上標題</a:t>
            </a:r>
          </a:p>
        </p:txBody>
      </p:sp>
    </p:spTree>
    <p:extLst>
      <p:ext uri="{BB962C8B-B14F-4D97-AF65-F5344CB8AC3E}">
        <p14:creationId xmlns:p14="http://schemas.microsoft.com/office/powerpoint/2010/main" val="3665608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Main Loop Function</a:t>
            </a:r>
            <a:endParaRPr lang="zh-TW" altLang="en-US" dirty="0"/>
          </a:p>
        </p:txBody>
      </p:sp>
      <p:sp>
        <p:nvSpPr>
          <p:cNvPr id="3" name="內容版面配置區 2"/>
          <p:cNvSpPr>
            <a:spLocks noGrp="1"/>
          </p:cNvSpPr>
          <p:nvPr>
            <p:ph idx="1"/>
          </p:nvPr>
        </p:nvSpPr>
        <p:spPr/>
        <p:txBody>
          <a:bodyPr/>
          <a:lstStyle/>
          <a:p>
            <a:r>
              <a:rPr lang="en-US" altLang="zh-TW" dirty="0" err="1"/>
              <a:t>glutReshapeFunc</a:t>
            </a:r>
            <a:r>
              <a:rPr lang="en-US" altLang="zh-TW" dirty="0"/>
              <a:t>(</a:t>
            </a:r>
            <a:r>
              <a:rPr lang="en-US" altLang="zh-TW" dirty="0" err="1"/>
              <a:t>WindowSize</a:t>
            </a:r>
            <a:r>
              <a:rPr lang="en-US" altLang="zh-TW" dirty="0"/>
              <a:t>);//</a:t>
            </a:r>
            <a:r>
              <a:rPr lang="zh-TW" altLang="en-US" dirty="0"/>
              <a:t>當視窗改變大小時會獲取新的視窗長寬</a:t>
            </a:r>
          </a:p>
          <a:p>
            <a:r>
              <a:rPr lang="en-US" altLang="zh-TW" dirty="0" err="1"/>
              <a:t>glutKeyboardFunc</a:t>
            </a:r>
            <a:r>
              <a:rPr lang="en-US" altLang="zh-TW" dirty="0"/>
              <a:t>(Keyboard);//</a:t>
            </a:r>
            <a:r>
              <a:rPr lang="zh-TW" altLang="en-US" dirty="0"/>
              <a:t>獲取鍵盤輸入訊息</a:t>
            </a:r>
          </a:p>
          <a:p>
            <a:r>
              <a:rPr lang="en-US" altLang="zh-TW" dirty="0" err="1"/>
              <a:t>glutDisplayFunc</a:t>
            </a:r>
            <a:r>
              <a:rPr lang="en-US" altLang="zh-TW" dirty="0"/>
              <a:t>(Display);//</a:t>
            </a:r>
            <a:r>
              <a:rPr lang="zh-TW" altLang="en-US" dirty="0"/>
              <a:t>負責</a:t>
            </a:r>
            <a:r>
              <a:rPr lang="zh-TW" altLang="en-US" dirty="0" smtClean="0"/>
              <a:t>描繪</a:t>
            </a:r>
            <a:endParaRPr lang="en-US" altLang="zh-TW" dirty="0" smtClean="0"/>
          </a:p>
          <a:p>
            <a:r>
              <a:rPr lang="en-US" altLang="zh-TW" dirty="0" err="1"/>
              <a:t>glutIdleFunc</a:t>
            </a:r>
            <a:r>
              <a:rPr lang="en-US" altLang="zh-TW" dirty="0"/>
              <a:t>(idle);//</a:t>
            </a:r>
            <a:r>
              <a:rPr lang="zh-TW" altLang="en-US" dirty="0"/>
              <a:t>畫完時重覆進</a:t>
            </a:r>
            <a:r>
              <a:rPr lang="en-US" altLang="zh-TW"/>
              <a:t>idle</a:t>
            </a:r>
            <a:endParaRPr lang="zh-TW" altLang="en-US" dirty="0"/>
          </a:p>
          <a:p>
            <a:r>
              <a:rPr lang="en-US" altLang="zh-TW" dirty="0" err="1"/>
              <a:t>glutMainLoop</a:t>
            </a:r>
            <a:r>
              <a:rPr lang="en-US" altLang="zh-TW" dirty="0"/>
              <a:t>();//</a:t>
            </a:r>
            <a:r>
              <a:rPr lang="zh-TW" altLang="en-US" dirty="0"/>
              <a:t>進入主迴</a:t>
            </a:r>
            <a:r>
              <a:rPr lang="zh-TW" altLang="en-US" dirty="0" smtClean="0"/>
              <a:t>圈</a:t>
            </a:r>
            <a:endParaRPr lang="en-US" altLang="zh-TW" dirty="0"/>
          </a:p>
        </p:txBody>
      </p:sp>
    </p:spTree>
    <p:extLst>
      <p:ext uri="{BB962C8B-B14F-4D97-AF65-F5344CB8AC3E}">
        <p14:creationId xmlns:p14="http://schemas.microsoft.com/office/powerpoint/2010/main" val="1972145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Stencil Test</a:t>
            </a:r>
            <a:endParaRPr lang="zh-TW" altLang="en-US" dirty="0"/>
          </a:p>
        </p:txBody>
      </p:sp>
      <p:pic>
        <p:nvPicPr>
          <p:cNvPr id="4" name="內容版面配置區 3"/>
          <p:cNvPicPr>
            <a:picLocks noGrp="1" noChangeAspect="1"/>
          </p:cNvPicPr>
          <p:nvPr>
            <p:ph idx="1"/>
          </p:nvPr>
        </p:nvPicPr>
        <p:blipFill rotWithShape="1">
          <a:blip r:embed="rId2"/>
          <a:srcRect l="5368" t="7744" r="7082" b="3919"/>
          <a:stretch/>
        </p:blipFill>
        <p:spPr>
          <a:xfrm>
            <a:off x="838200" y="2328511"/>
            <a:ext cx="4710896" cy="3565003"/>
          </a:xfrm>
          <a:prstGeom prst="rect">
            <a:avLst/>
          </a:prstGeom>
        </p:spPr>
      </p:pic>
      <p:pic>
        <p:nvPicPr>
          <p:cNvPr id="2050" name="Picture 2" descr="http://www.gamasutra.com/features/20021011/fig_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096" y="368875"/>
            <a:ext cx="4613476" cy="5524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14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Depth Test</a:t>
            </a:r>
            <a:endParaRPr lang="zh-TW" altLang="en-US" dirty="0"/>
          </a:p>
        </p:txBody>
      </p:sp>
      <p:pic>
        <p:nvPicPr>
          <p:cNvPr id="5" name="圖片 4"/>
          <p:cNvPicPr>
            <a:picLocks noChangeAspect="1"/>
          </p:cNvPicPr>
          <p:nvPr/>
        </p:nvPicPr>
        <p:blipFill>
          <a:blip r:embed="rId2"/>
          <a:stretch>
            <a:fillRect/>
          </a:stretch>
        </p:blipFill>
        <p:spPr>
          <a:xfrm>
            <a:off x="4591925" y="810227"/>
            <a:ext cx="6761875" cy="5286858"/>
          </a:xfrm>
          <a:prstGeom prst="rect">
            <a:avLst/>
          </a:prstGeom>
        </p:spPr>
      </p:pic>
      <p:sp>
        <p:nvSpPr>
          <p:cNvPr id="3" name="矩形 2"/>
          <p:cNvSpPr/>
          <p:nvPr/>
        </p:nvSpPr>
        <p:spPr>
          <a:xfrm>
            <a:off x="385823" y="1906147"/>
            <a:ext cx="4206102" cy="3139321"/>
          </a:xfrm>
          <a:prstGeom prst="rect">
            <a:avLst/>
          </a:prstGeom>
        </p:spPr>
        <p:txBody>
          <a:bodyPr wrap="square">
            <a:spAutoFit/>
          </a:bodyPr>
          <a:lstStyle/>
          <a:p>
            <a:r>
              <a:rPr lang="en-US" altLang="zh-TW" dirty="0" err="1"/>
              <a:t>glutInitDisplayMode</a:t>
            </a:r>
            <a:r>
              <a:rPr lang="en-US" altLang="zh-TW" dirty="0"/>
              <a:t>(GLUT_RGB | GLUT_DOUBLE | </a:t>
            </a:r>
            <a:r>
              <a:rPr lang="en-US" altLang="zh-TW" dirty="0">
                <a:solidFill>
                  <a:srgbClr val="FF0000"/>
                </a:solidFill>
              </a:rPr>
              <a:t>GLUT_DEPTH</a:t>
            </a:r>
            <a:r>
              <a:rPr lang="en-US" altLang="zh-TW" dirty="0" smtClean="0"/>
              <a:t>);</a:t>
            </a:r>
          </a:p>
          <a:p>
            <a:r>
              <a:rPr lang="en-US" altLang="zh-TW" dirty="0" err="1"/>
              <a:t>glEnable</a:t>
            </a:r>
            <a:r>
              <a:rPr lang="en-US" altLang="zh-TW" dirty="0"/>
              <a:t>(GL_DEPTH_TEST</a:t>
            </a:r>
            <a:r>
              <a:rPr lang="en-US" altLang="zh-TW" dirty="0" smtClean="0"/>
              <a:t>);</a:t>
            </a:r>
          </a:p>
          <a:p>
            <a:r>
              <a:rPr lang="en-US" altLang="zh-TW" dirty="0" err="1"/>
              <a:t>glDepthFunc</a:t>
            </a:r>
            <a:r>
              <a:rPr lang="en-US" altLang="zh-TW" dirty="0"/>
              <a:t>(GL_LESS</a:t>
            </a:r>
            <a:r>
              <a:rPr lang="en-US" altLang="zh-TW" dirty="0" smtClean="0"/>
              <a:t>);</a:t>
            </a:r>
          </a:p>
          <a:p>
            <a:endParaRPr lang="en-US" altLang="zh-TW" dirty="0" smtClean="0"/>
          </a:p>
          <a:p>
            <a:r>
              <a:rPr lang="en-US" altLang="zh-TW" dirty="0" smtClean="0"/>
              <a:t>GL_NEVER GL_LESS GL_EQUAL GL_LEQUAL GL_GREATER GL_NOTEQUAL GL_GEQUAL </a:t>
            </a:r>
            <a:r>
              <a:rPr lang="en-US" altLang="zh-TW" dirty="0"/>
              <a:t> </a:t>
            </a:r>
            <a:r>
              <a:rPr lang="en-US" altLang="zh-TW" dirty="0" smtClean="0"/>
              <a:t>GL_ALWAYS</a:t>
            </a:r>
          </a:p>
          <a:p>
            <a:endParaRPr lang="en-US" altLang="zh-TW" dirty="0" smtClean="0"/>
          </a:p>
          <a:p>
            <a:endParaRPr lang="en-US" altLang="zh-TW" dirty="0" smtClean="0"/>
          </a:p>
          <a:p>
            <a:endParaRPr lang="zh-TW" altLang="en-US" dirty="0"/>
          </a:p>
        </p:txBody>
      </p:sp>
      <p:sp>
        <p:nvSpPr>
          <p:cNvPr id="6" name="Rectangle 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1" i="0" u="none" strike="noStrike" cap="none" normalizeH="0" baseline="0" smtClean="0">
                <a:ln>
                  <a:noFill/>
                </a:ln>
                <a:solidFill>
                  <a:srgbClr val="000000"/>
                </a:solidFill>
                <a:effectLst/>
                <a:latin typeface="Arial Unicode MS" panose="020B0604020202020204" pitchFamily="34" charset="-120"/>
              </a:rPr>
              <a:t>GL_NEVER</a:t>
            </a:r>
            <a:r>
              <a:rPr kumimoji="0" lang="zh-TW" altLang="zh-TW"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zh-TW" altLang="zh-TW" sz="900" b="1" i="0" u="none" strike="noStrike" cap="none" normalizeH="0" baseline="0" smtClean="0">
                <a:ln>
                  <a:noFill/>
                </a:ln>
                <a:solidFill>
                  <a:srgbClr val="000000"/>
                </a:solidFill>
                <a:effectLst/>
                <a:latin typeface="Arial Unicode MS" panose="020B0604020202020204" pitchFamily="34" charset="-120"/>
              </a:rPr>
              <a:t>GL_LESS</a:t>
            </a:r>
            <a:r>
              <a:rPr kumimoji="0" lang="zh-TW" altLang="zh-TW"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zh-TW" altLang="zh-TW" sz="900" b="1" i="0" u="none" strike="noStrike" cap="none" normalizeH="0" baseline="0" smtClean="0">
                <a:ln>
                  <a:noFill/>
                </a:ln>
                <a:solidFill>
                  <a:srgbClr val="000000"/>
                </a:solidFill>
                <a:effectLst/>
                <a:latin typeface="Arial Unicode MS" panose="020B0604020202020204" pitchFamily="34" charset="-120"/>
              </a:rPr>
              <a:t>GL_EQUAL</a:t>
            </a:r>
            <a:r>
              <a:rPr kumimoji="0" lang="zh-TW" altLang="zh-TW"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zh-TW" altLang="zh-TW" sz="900" b="1" i="0" u="none" strike="noStrike" cap="none" normalizeH="0" baseline="0" smtClean="0">
                <a:ln>
                  <a:noFill/>
                </a:ln>
                <a:solidFill>
                  <a:srgbClr val="000000"/>
                </a:solidFill>
                <a:effectLst/>
                <a:latin typeface="Arial Unicode MS" panose="020B0604020202020204" pitchFamily="34" charset="-120"/>
              </a:rPr>
              <a:t>GL_LEQUAL</a:t>
            </a:r>
            <a:r>
              <a:rPr kumimoji="0" lang="zh-TW" altLang="zh-TW"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zh-TW" altLang="zh-TW" sz="900" b="1" i="0" u="none" strike="noStrike" cap="none" normalizeH="0" baseline="0" smtClean="0">
                <a:ln>
                  <a:noFill/>
                </a:ln>
                <a:solidFill>
                  <a:srgbClr val="000000"/>
                </a:solidFill>
                <a:effectLst/>
                <a:latin typeface="Arial Unicode MS" panose="020B0604020202020204" pitchFamily="34" charset="-120"/>
              </a:rPr>
              <a:t>GL_GREATER</a:t>
            </a:r>
            <a:r>
              <a:rPr kumimoji="0" lang="zh-TW" altLang="zh-TW"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zh-TW" altLang="zh-TW" sz="900" b="1" i="0" u="none" strike="noStrike" cap="none" normalizeH="0" baseline="0" smtClean="0">
                <a:ln>
                  <a:noFill/>
                </a:ln>
                <a:solidFill>
                  <a:srgbClr val="000000"/>
                </a:solidFill>
                <a:effectLst/>
                <a:latin typeface="Arial Unicode MS" panose="020B0604020202020204" pitchFamily="34" charset="-120"/>
              </a:rPr>
              <a:t>GL_NOTEQUAL</a:t>
            </a:r>
            <a:r>
              <a:rPr kumimoji="0" lang="zh-TW" altLang="zh-TW"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zh-TW" altLang="zh-TW" sz="900" b="1" i="0" u="none" strike="noStrike" cap="none" normalizeH="0" baseline="0" smtClean="0">
                <a:ln>
                  <a:noFill/>
                </a:ln>
                <a:solidFill>
                  <a:srgbClr val="000000"/>
                </a:solidFill>
                <a:effectLst/>
                <a:latin typeface="Arial Unicode MS" panose="020B0604020202020204" pitchFamily="34" charset="-120"/>
              </a:rPr>
              <a:t>GL_GEQUAL</a:t>
            </a:r>
            <a:r>
              <a:rPr kumimoji="0" lang="zh-TW" altLang="zh-TW"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and </a:t>
            </a:r>
            <a:r>
              <a:rPr kumimoji="0" lang="zh-TW" altLang="zh-TW" sz="900" b="1" i="0" u="none" strike="noStrike" cap="none" normalizeH="0" baseline="0" smtClean="0">
                <a:ln>
                  <a:noFill/>
                </a:ln>
                <a:solidFill>
                  <a:srgbClr val="000000"/>
                </a:solidFill>
                <a:effectLst/>
                <a:latin typeface="Arial Unicode MS" panose="020B0604020202020204" pitchFamily="34" charset="-120"/>
              </a:rPr>
              <a:t>GL_ALWAYS</a:t>
            </a:r>
            <a:r>
              <a:rPr kumimoji="0" lang="zh-TW" altLang="zh-TW" sz="800" b="0" i="0" u="none" strike="noStrike" cap="none" normalizeH="0" baseline="0" smtClean="0">
                <a:ln>
                  <a:noFill/>
                </a:ln>
                <a:solidFill>
                  <a:schemeClr val="tx1"/>
                </a:solidFill>
                <a:effectLst/>
              </a:rPr>
              <a:t> </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04800" y="304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900" b="1" i="0" u="none" strike="noStrike" cap="none" normalizeH="0" baseline="0" smtClean="0">
                <a:ln>
                  <a:noFill/>
                </a:ln>
                <a:solidFill>
                  <a:srgbClr val="000000"/>
                </a:solidFill>
                <a:effectLst/>
                <a:latin typeface="Arial Unicode MS" panose="020B0604020202020204" pitchFamily="34" charset="-120"/>
              </a:rPr>
              <a:t>GL_NEVER</a:t>
            </a:r>
            <a:r>
              <a:rPr kumimoji="0" lang="zh-TW" altLang="zh-TW"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zh-TW" altLang="zh-TW" sz="900" b="1" i="0" u="none" strike="noStrike" cap="none" normalizeH="0" baseline="0" smtClean="0">
                <a:ln>
                  <a:noFill/>
                </a:ln>
                <a:solidFill>
                  <a:srgbClr val="000000"/>
                </a:solidFill>
                <a:effectLst/>
                <a:latin typeface="Arial Unicode MS" panose="020B0604020202020204" pitchFamily="34" charset="-120"/>
              </a:rPr>
              <a:t>GL_LESS</a:t>
            </a:r>
            <a:r>
              <a:rPr kumimoji="0" lang="zh-TW" altLang="zh-TW"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zh-TW" altLang="zh-TW" sz="900" b="1" i="0" u="none" strike="noStrike" cap="none" normalizeH="0" baseline="0" smtClean="0">
                <a:ln>
                  <a:noFill/>
                </a:ln>
                <a:solidFill>
                  <a:srgbClr val="000000"/>
                </a:solidFill>
                <a:effectLst/>
                <a:latin typeface="Arial Unicode MS" panose="020B0604020202020204" pitchFamily="34" charset="-120"/>
              </a:rPr>
              <a:t>GL_EQUAL</a:t>
            </a:r>
            <a:r>
              <a:rPr kumimoji="0" lang="zh-TW" altLang="zh-TW"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zh-TW" altLang="zh-TW" sz="900" b="1" i="0" u="none" strike="noStrike" cap="none" normalizeH="0" baseline="0" smtClean="0">
                <a:ln>
                  <a:noFill/>
                </a:ln>
                <a:solidFill>
                  <a:srgbClr val="000000"/>
                </a:solidFill>
                <a:effectLst/>
                <a:latin typeface="Arial Unicode MS" panose="020B0604020202020204" pitchFamily="34" charset="-120"/>
              </a:rPr>
              <a:t>GL_LEQUAL</a:t>
            </a:r>
            <a:r>
              <a:rPr kumimoji="0" lang="zh-TW" altLang="zh-TW"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zh-TW" altLang="zh-TW" sz="900" b="1" i="0" u="none" strike="noStrike" cap="none" normalizeH="0" baseline="0" smtClean="0">
                <a:ln>
                  <a:noFill/>
                </a:ln>
                <a:solidFill>
                  <a:srgbClr val="000000"/>
                </a:solidFill>
                <a:effectLst/>
                <a:latin typeface="Arial Unicode MS" panose="020B0604020202020204" pitchFamily="34" charset="-120"/>
              </a:rPr>
              <a:t>GL_GREATER</a:t>
            </a:r>
            <a:r>
              <a:rPr kumimoji="0" lang="zh-TW" altLang="zh-TW"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zh-TW" altLang="zh-TW" sz="900" b="1" i="0" u="none" strike="noStrike" cap="none" normalizeH="0" baseline="0" smtClean="0">
                <a:ln>
                  <a:noFill/>
                </a:ln>
                <a:solidFill>
                  <a:srgbClr val="000000"/>
                </a:solidFill>
                <a:effectLst/>
                <a:latin typeface="Arial Unicode MS" panose="020B0604020202020204" pitchFamily="34" charset="-120"/>
              </a:rPr>
              <a:t>GL_NOTEQUAL</a:t>
            </a:r>
            <a:r>
              <a:rPr kumimoji="0" lang="zh-TW" altLang="zh-TW"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r>
              <a:rPr kumimoji="0" lang="zh-TW" altLang="zh-TW" sz="900" b="1" i="0" u="none" strike="noStrike" cap="none" normalizeH="0" baseline="0" smtClean="0">
                <a:ln>
                  <a:noFill/>
                </a:ln>
                <a:solidFill>
                  <a:srgbClr val="000000"/>
                </a:solidFill>
                <a:effectLst/>
                <a:latin typeface="Arial Unicode MS" panose="020B0604020202020204" pitchFamily="34" charset="-120"/>
              </a:rPr>
              <a:t>GL_GEQUAL</a:t>
            </a:r>
            <a:r>
              <a:rPr kumimoji="0" lang="zh-TW" altLang="zh-TW" sz="9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and </a:t>
            </a:r>
            <a:r>
              <a:rPr kumimoji="0" lang="zh-TW" altLang="zh-TW" sz="900" b="1" i="0" u="none" strike="noStrike" cap="none" normalizeH="0" baseline="0" smtClean="0">
                <a:ln>
                  <a:noFill/>
                </a:ln>
                <a:solidFill>
                  <a:srgbClr val="000000"/>
                </a:solidFill>
                <a:effectLst/>
                <a:latin typeface="Arial Unicode MS" panose="020B0604020202020204" pitchFamily="34" charset="-120"/>
              </a:rPr>
              <a:t>GL_ALWAYS</a:t>
            </a:r>
            <a:r>
              <a:rPr kumimoji="0" lang="zh-TW" altLang="zh-TW" sz="800" b="0" i="0" u="none" strike="noStrike" cap="none" normalizeH="0" baseline="0" smtClean="0">
                <a:ln>
                  <a:noFill/>
                </a:ln>
                <a:solidFill>
                  <a:schemeClr val="tx1"/>
                </a:solidFill>
                <a:effectLst/>
              </a:rPr>
              <a:t> </a:t>
            </a: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2308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Basic Transformations</a:t>
            </a:r>
            <a:endParaRPr lang="zh-TW" altLang="en-US" dirty="0"/>
          </a:p>
        </p:txBody>
      </p:sp>
      <p:sp>
        <p:nvSpPr>
          <p:cNvPr id="3" name="內容版面配置區 2"/>
          <p:cNvSpPr>
            <a:spLocks noGrp="1"/>
          </p:cNvSpPr>
          <p:nvPr>
            <p:ph idx="1"/>
          </p:nvPr>
        </p:nvSpPr>
        <p:spPr/>
        <p:txBody>
          <a:bodyPr/>
          <a:lstStyle/>
          <a:p>
            <a:r>
              <a:rPr lang="en-US" altLang="zh-TW" dirty="0" err="1"/>
              <a:t>glTranslate</a:t>
            </a:r>
            <a:r>
              <a:rPr lang="en-US" altLang="zh-TW" dirty="0"/>
              <a:t>(T x, T y, T z) </a:t>
            </a:r>
            <a:endParaRPr lang="en-US" altLang="zh-TW" dirty="0" smtClean="0"/>
          </a:p>
          <a:p>
            <a:pPr marL="0" indent="0">
              <a:buNone/>
            </a:pPr>
            <a:r>
              <a:rPr lang="en-US" altLang="zh-TW" dirty="0"/>
              <a:t>	</a:t>
            </a:r>
            <a:r>
              <a:rPr lang="en-US" altLang="zh-TW" dirty="0" smtClean="0"/>
              <a:t>Translates </a:t>
            </a:r>
            <a:r>
              <a:rPr lang="en-US" altLang="zh-TW" dirty="0"/>
              <a:t>an object by given x, y, and </a:t>
            </a:r>
            <a:r>
              <a:rPr lang="en-US" altLang="zh-TW" dirty="0" smtClean="0"/>
              <a:t>z.</a:t>
            </a:r>
          </a:p>
          <a:p>
            <a:r>
              <a:rPr lang="en-US" altLang="zh-TW" dirty="0" err="1" smtClean="0"/>
              <a:t>glRotate</a:t>
            </a:r>
            <a:r>
              <a:rPr lang="en-US" altLang="zh-TW" dirty="0" smtClean="0"/>
              <a:t>(T </a:t>
            </a:r>
            <a:r>
              <a:rPr lang="en-US" altLang="zh-TW" dirty="0"/>
              <a:t>angle, T x, T y, T z) </a:t>
            </a:r>
            <a:endParaRPr lang="en-US" altLang="zh-TW" dirty="0" smtClean="0"/>
          </a:p>
          <a:p>
            <a:pPr marL="0" indent="0">
              <a:buNone/>
            </a:pPr>
            <a:r>
              <a:rPr lang="en-US" altLang="zh-TW" dirty="0"/>
              <a:t>	</a:t>
            </a:r>
            <a:r>
              <a:rPr lang="en-US" altLang="zh-TW" dirty="0" smtClean="0"/>
              <a:t>Rotates </a:t>
            </a:r>
            <a:r>
              <a:rPr lang="en-US" altLang="zh-TW" dirty="0"/>
              <a:t>an object by given angle (in degrees) counterclockwise around the given vector(x, y, z). </a:t>
            </a:r>
            <a:endParaRPr lang="en-US" altLang="zh-TW" dirty="0" smtClean="0"/>
          </a:p>
          <a:p>
            <a:r>
              <a:rPr lang="en-US" altLang="zh-TW" dirty="0" err="1" smtClean="0"/>
              <a:t>glScale</a:t>
            </a:r>
            <a:r>
              <a:rPr lang="en-US" altLang="zh-TW" dirty="0" smtClean="0"/>
              <a:t>(T </a:t>
            </a:r>
            <a:r>
              <a:rPr lang="en-US" altLang="zh-TW" dirty="0"/>
              <a:t>x, T y, T z) </a:t>
            </a:r>
          </a:p>
          <a:p>
            <a:pPr marL="0" indent="0">
              <a:buNone/>
            </a:pPr>
            <a:r>
              <a:rPr lang="en-US" altLang="zh-TW" dirty="0" smtClean="0"/>
              <a:t>	Scales </a:t>
            </a:r>
            <a:r>
              <a:rPr lang="en-US" altLang="zh-TW" dirty="0"/>
              <a:t>an object by given x, y, and z. ▪ Note: this will mess up </a:t>
            </a:r>
            <a:r>
              <a:rPr lang="en-US" altLang="zh-TW" dirty="0" err="1"/>
              <a:t>normals</a:t>
            </a:r>
            <a:r>
              <a:rPr lang="en-US" altLang="zh-TW" dirty="0"/>
              <a:t>, so you must enable GL_NORMALIZE to counter it.</a:t>
            </a:r>
            <a:endParaRPr lang="zh-TW" altLang="en-US" dirty="0"/>
          </a:p>
        </p:txBody>
      </p:sp>
    </p:spTree>
    <p:extLst>
      <p:ext uri="{BB962C8B-B14F-4D97-AF65-F5344CB8AC3E}">
        <p14:creationId xmlns:p14="http://schemas.microsoft.com/office/powerpoint/2010/main" val="3690191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Basic Transformations</a:t>
            </a:r>
            <a:endParaRPr lang="zh-TW" altLang="en-US" dirty="0"/>
          </a:p>
        </p:txBody>
      </p:sp>
      <p:sp>
        <p:nvSpPr>
          <p:cNvPr id="3" name="內容版面配置區 2"/>
          <p:cNvSpPr>
            <a:spLocks noGrp="1"/>
          </p:cNvSpPr>
          <p:nvPr>
            <p:ph idx="1"/>
          </p:nvPr>
        </p:nvSpPr>
        <p:spPr/>
        <p:txBody>
          <a:bodyPr/>
          <a:lstStyle/>
          <a:p>
            <a:r>
              <a:rPr lang="en-US" altLang="zh-TW" dirty="0" err="1"/>
              <a:t>glMatrixMode</a:t>
            </a:r>
            <a:r>
              <a:rPr lang="en-US" altLang="zh-TW" dirty="0"/>
              <a:t>( GL_MODELVIEW ); // set current </a:t>
            </a:r>
            <a:r>
              <a:rPr lang="en-US" altLang="zh-TW" dirty="0" smtClean="0"/>
              <a:t>matrix</a:t>
            </a:r>
          </a:p>
          <a:p>
            <a:r>
              <a:rPr lang="en-US" altLang="zh-TW" dirty="0" err="1" smtClean="0"/>
              <a:t>glLoadIdentity</a:t>
            </a:r>
            <a:r>
              <a:rPr lang="en-US" altLang="zh-TW" dirty="0"/>
              <a:t>(); // Clears the matrix </a:t>
            </a:r>
            <a:endParaRPr lang="en-US" altLang="zh-TW" dirty="0" smtClean="0"/>
          </a:p>
          <a:p>
            <a:r>
              <a:rPr lang="en-US" altLang="zh-TW" dirty="0" err="1" smtClean="0"/>
              <a:t>glTranslatef</a:t>
            </a:r>
            <a:r>
              <a:rPr lang="en-US" altLang="zh-TW" dirty="0"/>
              <a:t>( 0.0f, 0.0f, -2.0f ); </a:t>
            </a:r>
            <a:endParaRPr lang="en-US" altLang="zh-TW" dirty="0" smtClean="0"/>
          </a:p>
          <a:p>
            <a:r>
              <a:rPr lang="en-US" altLang="zh-TW" dirty="0" err="1" smtClean="0"/>
              <a:t>glRotatef</a:t>
            </a:r>
            <a:r>
              <a:rPr lang="en-US" altLang="zh-TW" dirty="0"/>
              <a:t>( 45.0f, 0.0f, 0.0f, 1.0f ); </a:t>
            </a:r>
            <a:endParaRPr lang="en-US" altLang="zh-TW" dirty="0" smtClean="0"/>
          </a:p>
          <a:p>
            <a:r>
              <a:rPr lang="en-US" altLang="zh-TW" dirty="0" err="1" smtClean="0"/>
              <a:t>glScalef</a:t>
            </a:r>
            <a:r>
              <a:rPr lang="en-US" altLang="zh-TW" dirty="0"/>
              <a:t>( 2.0f, 2.0f, 2.0f ); </a:t>
            </a:r>
            <a:endParaRPr lang="en-US" altLang="zh-TW" dirty="0" smtClean="0"/>
          </a:p>
          <a:p>
            <a:r>
              <a:rPr lang="en-US" altLang="zh-TW" dirty="0" err="1" smtClean="0"/>
              <a:t>draw_object</a:t>
            </a:r>
            <a:r>
              <a:rPr lang="en-US" altLang="zh-TW" dirty="0"/>
              <a:t>(); // our own drawing function</a:t>
            </a:r>
            <a:endParaRPr lang="zh-TW" altLang="en-US" dirty="0"/>
          </a:p>
        </p:txBody>
      </p:sp>
    </p:spTree>
    <p:extLst>
      <p:ext uri="{BB962C8B-B14F-4D97-AF65-F5344CB8AC3E}">
        <p14:creationId xmlns:p14="http://schemas.microsoft.com/office/powerpoint/2010/main" val="1336050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Translate and Rotate Example</a:t>
            </a:r>
            <a:endParaRPr lang="zh-TW" altLang="en-US" dirty="0"/>
          </a:p>
        </p:txBody>
      </p:sp>
      <p:sp>
        <p:nvSpPr>
          <p:cNvPr id="3" name="內容版面配置區 2"/>
          <p:cNvSpPr>
            <a:spLocks noGrp="1"/>
          </p:cNvSpPr>
          <p:nvPr>
            <p:ph idx="1"/>
          </p:nvPr>
        </p:nvSpPr>
        <p:spPr/>
        <p:txBody>
          <a:bodyPr/>
          <a:lstStyle/>
          <a:p>
            <a:r>
              <a:rPr lang="en-US" altLang="zh-TW" dirty="0" err="1"/>
              <a:t>glRotated</a:t>
            </a:r>
            <a:r>
              <a:rPr lang="en-US" altLang="zh-TW" dirty="0"/>
              <a:t>(180.0, 0.0, 1.0, 0.0);</a:t>
            </a:r>
          </a:p>
          <a:p>
            <a:r>
              <a:rPr lang="en-US" altLang="zh-TW" dirty="0" err="1"/>
              <a:t>glTranslated</a:t>
            </a:r>
            <a:r>
              <a:rPr lang="en-US" altLang="zh-TW" dirty="0"/>
              <a:t>(5.0, 0.0, 0.0);</a:t>
            </a:r>
          </a:p>
          <a:p>
            <a:r>
              <a:rPr lang="en-US" altLang="zh-TW" dirty="0" err="1"/>
              <a:t>glutSolidTeapot</a:t>
            </a:r>
            <a:r>
              <a:rPr lang="en-US" altLang="zh-TW" dirty="0"/>
              <a:t>(2.0</a:t>
            </a:r>
            <a:r>
              <a:rPr lang="en-US" altLang="zh-TW" dirty="0" smtClean="0"/>
              <a:t>);</a:t>
            </a:r>
          </a:p>
          <a:p>
            <a:endParaRPr lang="en-US" altLang="zh-TW" dirty="0"/>
          </a:p>
          <a:p>
            <a:r>
              <a:rPr lang="en-US" altLang="zh-TW" dirty="0" err="1"/>
              <a:t>glTranslated</a:t>
            </a:r>
            <a:r>
              <a:rPr lang="en-US" altLang="zh-TW" dirty="0"/>
              <a:t>(5.0, 0.0, 0.0);</a:t>
            </a:r>
          </a:p>
          <a:p>
            <a:r>
              <a:rPr lang="en-US" altLang="zh-TW" dirty="0" err="1"/>
              <a:t>glRotated</a:t>
            </a:r>
            <a:r>
              <a:rPr lang="en-US" altLang="zh-TW" dirty="0"/>
              <a:t>(180.0, 0.0, 1.0, 0.0);</a:t>
            </a:r>
          </a:p>
          <a:p>
            <a:r>
              <a:rPr lang="en-US" altLang="zh-TW" dirty="0" err="1"/>
              <a:t>glutSolidTeapot</a:t>
            </a:r>
            <a:r>
              <a:rPr lang="en-US" altLang="zh-TW" dirty="0"/>
              <a:t>(2.0);</a:t>
            </a:r>
            <a:endParaRPr lang="zh-TW" altLang="en-US" dirty="0"/>
          </a:p>
        </p:txBody>
      </p:sp>
      <p:pic>
        <p:nvPicPr>
          <p:cNvPr id="4" name="圖片 3"/>
          <p:cNvPicPr>
            <a:picLocks noChangeAspect="1"/>
          </p:cNvPicPr>
          <p:nvPr/>
        </p:nvPicPr>
        <p:blipFill>
          <a:blip r:embed="rId2"/>
          <a:stretch>
            <a:fillRect/>
          </a:stretch>
        </p:blipFill>
        <p:spPr>
          <a:xfrm>
            <a:off x="7957595" y="3360617"/>
            <a:ext cx="2674886" cy="2816346"/>
          </a:xfrm>
          <a:prstGeom prst="rect">
            <a:avLst/>
          </a:prstGeom>
        </p:spPr>
      </p:pic>
      <p:pic>
        <p:nvPicPr>
          <p:cNvPr id="5" name="圖片 4"/>
          <p:cNvPicPr>
            <a:picLocks noChangeAspect="1"/>
          </p:cNvPicPr>
          <p:nvPr/>
        </p:nvPicPr>
        <p:blipFill>
          <a:blip r:embed="rId3"/>
          <a:stretch>
            <a:fillRect/>
          </a:stretch>
        </p:blipFill>
        <p:spPr>
          <a:xfrm>
            <a:off x="7947019" y="533136"/>
            <a:ext cx="2685462" cy="2827481"/>
          </a:xfrm>
          <a:prstGeom prst="rect">
            <a:avLst/>
          </a:prstGeom>
        </p:spPr>
      </p:pic>
    </p:spTree>
    <p:extLst>
      <p:ext uri="{BB962C8B-B14F-4D97-AF65-F5344CB8AC3E}">
        <p14:creationId xmlns:p14="http://schemas.microsoft.com/office/powerpoint/2010/main" val="2520133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Push and Pop Matrix </a:t>
            </a:r>
            <a:endParaRPr lang="zh-TW" altLang="en-US" dirty="0"/>
          </a:p>
        </p:txBody>
      </p:sp>
      <p:sp>
        <p:nvSpPr>
          <p:cNvPr id="3" name="內容版面配置區 2"/>
          <p:cNvSpPr>
            <a:spLocks noGrp="1"/>
          </p:cNvSpPr>
          <p:nvPr>
            <p:ph idx="1"/>
          </p:nvPr>
        </p:nvSpPr>
        <p:spPr/>
        <p:txBody>
          <a:bodyPr/>
          <a:lstStyle/>
          <a:p>
            <a:r>
              <a:rPr lang="en-US" altLang="zh-TW" dirty="0" smtClean="0"/>
              <a:t>You </a:t>
            </a:r>
            <a:r>
              <a:rPr lang="en-US" altLang="zh-TW" dirty="0"/>
              <a:t>may wish to save and reload the current matrix using a stack</a:t>
            </a:r>
            <a:r>
              <a:rPr lang="en-US" altLang="zh-TW" dirty="0" smtClean="0"/>
              <a:t>.</a:t>
            </a:r>
            <a:endParaRPr lang="zh-TW" altLang="en-US" dirty="0"/>
          </a:p>
          <a:p>
            <a:pPr marL="0" indent="0">
              <a:buNone/>
            </a:pPr>
            <a:r>
              <a:rPr lang="en-US" altLang="zh-TW" dirty="0" smtClean="0"/>
              <a:t>	</a:t>
            </a:r>
            <a:r>
              <a:rPr lang="en-US" altLang="zh-TW" dirty="0" err="1" smtClean="0"/>
              <a:t>glPushMatrix</a:t>
            </a:r>
            <a:r>
              <a:rPr lang="en-US" altLang="zh-TW" dirty="0" smtClean="0"/>
              <a:t>()</a:t>
            </a:r>
            <a:endParaRPr lang="zh-TW" altLang="en-US" dirty="0"/>
          </a:p>
          <a:p>
            <a:pPr marL="0" indent="0">
              <a:buNone/>
            </a:pPr>
            <a:r>
              <a:rPr lang="en-US" altLang="zh-TW" dirty="0" smtClean="0"/>
              <a:t>	</a:t>
            </a:r>
            <a:r>
              <a:rPr lang="en-US" altLang="zh-TW" dirty="0" err="1" smtClean="0"/>
              <a:t>glPopMatrix</a:t>
            </a:r>
            <a:r>
              <a:rPr lang="en-US" altLang="zh-TW" dirty="0" smtClean="0"/>
              <a:t>()</a:t>
            </a:r>
            <a:endParaRPr lang="zh-TW" altLang="en-US" dirty="0"/>
          </a:p>
          <a:p>
            <a:r>
              <a:rPr lang="en-US" altLang="zh-TW" dirty="0"/>
              <a:t>This is particularly useful when thinking about object hierarchies.</a:t>
            </a:r>
          </a:p>
          <a:p>
            <a:endParaRPr lang="en-US" altLang="zh-TW" dirty="0"/>
          </a:p>
          <a:p>
            <a:endParaRPr lang="zh-TW" altLang="en-US" dirty="0"/>
          </a:p>
          <a:p>
            <a:endParaRPr lang="en-US" altLang="zh-TW" dirty="0"/>
          </a:p>
          <a:p>
            <a:endParaRPr lang="zh-TW" altLang="en-US" dirty="0"/>
          </a:p>
          <a:p>
            <a:endParaRPr lang="en-US" altLang="zh-TW" dirty="0"/>
          </a:p>
        </p:txBody>
      </p:sp>
    </p:spTree>
    <p:extLst>
      <p:ext uri="{BB962C8B-B14F-4D97-AF65-F5344CB8AC3E}">
        <p14:creationId xmlns:p14="http://schemas.microsoft.com/office/powerpoint/2010/main" val="2513706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Push and Pop Matrix </a:t>
            </a:r>
            <a:endParaRPr lang="zh-TW" altLang="en-US" dirty="0"/>
          </a:p>
        </p:txBody>
      </p:sp>
      <p:sp>
        <p:nvSpPr>
          <p:cNvPr id="3" name="內容版面配置區 2"/>
          <p:cNvSpPr>
            <a:spLocks noGrp="1"/>
          </p:cNvSpPr>
          <p:nvPr>
            <p:ph idx="1"/>
          </p:nvPr>
        </p:nvSpPr>
        <p:spPr/>
        <p:txBody>
          <a:bodyPr>
            <a:normAutofit fontScale="77500" lnSpcReduction="20000"/>
          </a:bodyPr>
          <a:lstStyle/>
          <a:p>
            <a:pPr marL="0" indent="0">
              <a:buNone/>
            </a:pPr>
            <a:r>
              <a:rPr lang="en-US" altLang="zh-TW" dirty="0" err="1" smtClean="0"/>
              <a:t>glPushMatrix</a:t>
            </a:r>
            <a:r>
              <a:rPr lang="en-US" altLang="zh-TW" dirty="0"/>
              <a:t>(); </a:t>
            </a:r>
          </a:p>
          <a:p>
            <a:pPr marL="0" indent="0">
              <a:buNone/>
            </a:pPr>
            <a:r>
              <a:rPr lang="en-US" altLang="zh-TW" dirty="0" smtClean="0"/>
              <a:t>	</a:t>
            </a:r>
            <a:r>
              <a:rPr lang="en-US" altLang="zh-TW" dirty="0" err="1" smtClean="0">
                <a:solidFill>
                  <a:srgbClr val="FF0000"/>
                </a:solidFill>
              </a:rPr>
              <a:t>transform_body</a:t>
            </a:r>
            <a:r>
              <a:rPr lang="en-US" altLang="zh-TW" dirty="0">
                <a:solidFill>
                  <a:srgbClr val="FF0000"/>
                </a:solidFill>
              </a:rPr>
              <a:t>();</a:t>
            </a:r>
          </a:p>
          <a:p>
            <a:pPr marL="0" indent="0">
              <a:buNone/>
            </a:pPr>
            <a:r>
              <a:rPr lang="en-US" altLang="zh-TW" dirty="0" smtClean="0"/>
              <a:t>	</a:t>
            </a:r>
            <a:r>
              <a:rPr lang="en-US" altLang="zh-TW" dirty="0" err="1" smtClean="0"/>
              <a:t>glPushMatrix</a:t>
            </a:r>
            <a:r>
              <a:rPr lang="en-US" altLang="zh-TW" dirty="0"/>
              <a:t>();</a:t>
            </a:r>
          </a:p>
          <a:p>
            <a:pPr marL="0" indent="0">
              <a:buNone/>
            </a:pPr>
            <a:r>
              <a:rPr lang="en-US" altLang="zh-TW" dirty="0" smtClean="0"/>
              <a:t>		</a:t>
            </a:r>
            <a:r>
              <a:rPr lang="en-US" altLang="zh-TW" dirty="0" err="1" smtClean="0"/>
              <a:t>transform_left_arm</a:t>
            </a:r>
            <a:r>
              <a:rPr lang="en-US" altLang="zh-TW" dirty="0"/>
              <a:t>();</a:t>
            </a:r>
          </a:p>
          <a:p>
            <a:pPr marL="0" indent="0">
              <a:buNone/>
            </a:pPr>
            <a:r>
              <a:rPr lang="en-US" altLang="zh-TW" dirty="0" smtClean="0"/>
              <a:t>		</a:t>
            </a:r>
            <a:r>
              <a:rPr lang="en-US" altLang="zh-TW" dirty="0" err="1" smtClean="0"/>
              <a:t>draw_left_arm</a:t>
            </a:r>
            <a:r>
              <a:rPr lang="en-US" altLang="zh-TW" dirty="0"/>
              <a:t>();</a:t>
            </a:r>
          </a:p>
          <a:p>
            <a:pPr marL="0" indent="0">
              <a:buNone/>
            </a:pPr>
            <a:r>
              <a:rPr lang="en-US" altLang="zh-TW" dirty="0" smtClean="0"/>
              <a:t>	</a:t>
            </a:r>
            <a:r>
              <a:rPr lang="en-US" altLang="zh-TW" dirty="0" err="1" smtClean="0"/>
              <a:t>glPopMatrix</a:t>
            </a:r>
            <a:r>
              <a:rPr lang="en-US" altLang="zh-TW" dirty="0"/>
              <a:t>();</a:t>
            </a:r>
          </a:p>
          <a:p>
            <a:pPr marL="0" indent="0">
              <a:buNone/>
            </a:pPr>
            <a:r>
              <a:rPr lang="en-US" altLang="zh-TW" dirty="0" smtClean="0"/>
              <a:t>	</a:t>
            </a:r>
            <a:r>
              <a:rPr lang="en-US" altLang="zh-TW" dirty="0" err="1" smtClean="0"/>
              <a:t>glPushMatrix</a:t>
            </a:r>
            <a:r>
              <a:rPr lang="en-US" altLang="zh-TW" dirty="0"/>
              <a:t>();</a:t>
            </a:r>
          </a:p>
          <a:p>
            <a:pPr marL="0" indent="0">
              <a:buNone/>
            </a:pPr>
            <a:r>
              <a:rPr lang="en-US" altLang="zh-TW" dirty="0" smtClean="0"/>
              <a:t>		</a:t>
            </a:r>
            <a:r>
              <a:rPr lang="en-US" altLang="zh-TW" dirty="0" err="1" smtClean="0"/>
              <a:t>transform_right_arm</a:t>
            </a:r>
            <a:r>
              <a:rPr lang="en-US" altLang="zh-TW" dirty="0"/>
              <a:t>();</a:t>
            </a:r>
          </a:p>
          <a:p>
            <a:pPr marL="0" indent="0">
              <a:buNone/>
            </a:pPr>
            <a:r>
              <a:rPr lang="en-US" altLang="zh-TW" dirty="0" smtClean="0"/>
              <a:t>		</a:t>
            </a:r>
            <a:r>
              <a:rPr lang="en-US" altLang="zh-TW" dirty="0" err="1" smtClean="0"/>
              <a:t>draw_right_arm</a:t>
            </a:r>
            <a:r>
              <a:rPr lang="en-US" altLang="zh-TW" dirty="0"/>
              <a:t>();</a:t>
            </a:r>
          </a:p>
          <a:p>
            <a:pPr marL="0" indent="0">
              <a:buNone/>
            </a:pPr>
            <a:r>
              <a:rPr lang="en-US" altLang="zh-TW" dirty="0" smtClean="0"/>
              <a:t>	</a:t>
            </a:r>
            <a:r>
              <a:rPr lang="en-US" altLang="zh-TW" dirty="0" err="1" smtClean="0"/>
              <a:t>glPopMatrix</a:t>
            </a:r>
            <a:r>
              <a:rPr lang="en-US" altLang="zh-TW" dirty="0"/>
              <a:t>();</a:t>
            </a:r>
          </a:p>
          <a:p>
            <a:pPr marL="0" indent="0">
              <a:buNone/>
            </a:pPr>
            <a:r>
              <a:rPr lang="en-US" altLang="zh-TW" dirty="0" smtClean="0"/>
              <a:t>	</a:t>
            </a:r>
            <a:r>
              <a:rPr lang="en-US" altLang="zh-TW" dirty="0" err="1" smtClean="0"/>
              <a:t>draw_body</a:t>
            </a:r>
            <a:r>
              <a:rPr lang="en-US" altLang="zh-TW" dirty="0"/>
              <a:t>();</a:t>
            </a:r>
          </a:p>
          <a:p>
            <a:pPr marL="0" indent="0">
              <a:buNone/>
            </a:pPr>
            <a:r>
              <a:rPr lang="en-US" altLang="zh-TW" dirty="0" err="1"/>
              <a:t>glPopMatrix</a:t>
            </a:r>
            <a:r>
              <a:rPr lang="en-US" altLang="zh-TW" dirty="0"/>
              <a:t>();</a:t>
            </a:r>
          </a:p>
        </p:txBody>
      </p:sp>
      <p:pic>
        <p:nvPicPr>
          <p:cNvPr id="8" name="圖片 7"/>
          <p:cNvPicPr>
            <a:picLocks noChangeAspect="1"/>
          </p:cNvPicPr>
          <p:nvPr/>
        </p:nvPicPr>
        <p:blipFill>
          <a:blip r:embed="rId2"/>
          <a:stretch>
            <a:fillRect/>
          </a:stretch>
        </p:blipFill>
        <p:spPr>
          <a:xfrm>
            <a:off x="6096000" y="1690688"/>
            <a:ext cx="3810532" cy="3810532"/>
          </a:xfrm>
          <a:prstGeom prst="rect">
            <a:avLst/>
          </a:prstGeom>
        </p:spPr>
      </p:pic>
    </p:spTree>
    <p:extLst>
      <p:ext uri="{BB962C8B-B14F-4D97-AF65-F5344CB8AC3E}">
        <p14:creationId xmlns:p14="http://schemas.microsoft.com/office/powerpoint/2010/main" val="3239525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Push and Pop Matrix </a:t>
            </a:r>
            <a:endParaRPr lang="zh-TW" altLang="en-US" dirty="0"/>
          </a:p>
        </p:txBody>
      </p:sp>
      <p:sp>
        <p:nvSpPr>
          <p:cNvPr id="3" name="內容版面配置區 2"/>
          <p:cNvSpPr>
            <a:spLocks noGrp="1"/>
          </p:cNvSpPr>
          <p:nvPr>
            <p:ph idx="1"/>
          </p:nvPr>
        </p:nvSpPr>
        <p:spPr/>
        <p:txBody>
          <a:bodyPr>
            <a:normAutofit fontScale="77500" lnSpcReduction="20000"/>
          </a:bodyPr>
          <a:lstStyle/>
          <a:p>
            <a:pPr marL="0" indent="0">
              <a:buNone/>
            </a:pPr>
            <a:r>
              <a:rPr lang="en-US" altLang="zh-TW" dirty="0" err="1" smtClean="0"/>
              <a:t>glPushMatrix</a:t>
            </a:r>
            <a:r>
              <a:rPr lang="en-US" altLang="zh-TW" dirty="0"/>
              <a:t>(); </a:t>
            </a:r>
          </a:p>
          <a:p>
            <a:pPr marL="0" indent="0">
              <a:buNone/>
            </a:pPr>
            <a:r>
              <a:rPr lang="en-US" altLang="zh-TW" dirty="0" smtClean="0"/>
              <a:t>	</a:t>
            </a:r>
            <a:r>
              <a:rPr lang="en-US" altLang="zh-TW" dirty="0" err="1" smtClean="0"/>
              <a:t>transform_body</a:t>
            </a:r>
            <a:r>
              <a:rPr lang="en-US" altLang="zh-TW" dirty="0"/>
              <a:t>();</a:t>
            </a:r>
          </a:p>
          <a:p>
            <a:pPr marL="0" indent="0">
              <a:buNone/>
            </a:pPr>
            <a:r>
              <a:rPr lang="en-US" altLang="zh-TW" dirty="0" smtClean="0"/>
              <a:t>	</a:t>
            </a:r>
            <a:r>
              <a:rPr lang="en-US" altLang="zh-TW" dirty="0" err="1" smtClean="0"/>
              <a:t>glPushMatrix</a:t>
            </a:r>
            <a:r>
              <a:rPr lang="en-US" altLang="zh-TW" dirty="0"/>
              <a:t>();</a:t>
            </a:r>
          </a:p>
          <a:p>
            <a:pPr marL="0" indent="0">
              <a:buNone/>
            </a:pPr>
            <a:r>
              <a:rPr lang="en-US" altLang="zh-TW" dirty="0" smtClean="0"/>
              <a:t>		</a:t>
            </a:r>
            <a:r>
              <a:rPr lang="en-US" altLang="zh-TW" dirty="0" err="1" smtClean="0">
                <a:solidFill>
                  <a:srgbClr val="C00000"/>
                </a:solidFill>
              </a:rPr>
              <a:t>transform_left_arm</a:t>
            </a:r>
            <a:r>
              <a:rPr lang="en-US" altLang="zh-TW" dirty="0">
                <a:solidFill>
                  <a:srgbClr val="C00000"/>
                </a:solidFill>
              </a:rPr>
              <a:t>();</a:t>
            </a:r>
          </a:p>
          <a:p>
            <a:pPr marL="0" indent="0">
              <a:buNone/>
            </a:pPr>
            <a:r>
              <a:rPr lang="en-US" altLang="zh-TW" dirty="0" smtClean="0"/>
              <a:t>		</a:t>
            </a:r>
            <a:r>
              <a:rPr lang="en-US" altLang="zh-TW" dirty="0" err="1" smtClean="0"/>
              <a:t>draw_left_arm</a:t>
            </a:r>
            <a:r>
              <a:rPr lang="en-US" altLang="zh-TW" dirty="0"/>
              <a:t>();</a:t>
            </a:r>
          </a:p>
          <a:p>
            <a:pPr marL="0" indent="0">
              <a:buNone/>
            </a:pPr>
            <a:r>
              <a:rPr lang="en-US" altLang="zh-TW" dirty="0" smtClean="0"/>
              <a:t>	</a:t>
            </a:r>
            <a:r>
              <a:rPr lang="en-US" altLang="zh-TW" dirty="0" err="1" smtClean="0"/>
              <a:t>glPopMatrix</a:t>
            </a:r>
            <a:r>
              <a:rPr lang="en-US" altLang="zh-TW" dirty="0"/>
              <a:t>();</a:t>
            </a:r>
          </a:p>
          <a:p>
            <a:pPr marL="0" indent="0">
              <a:buNone/>
            </a:pPr>
            <a:r>
              <a:rPr lang="en-US" altLang="zh-TW" dirty="0" smtClean="0"/>
              <a:t>	</a:t>
            </a:r>
            <a:r>
              <a:rPr lang="en-US" altLang="zh-TW" dirty="0" err="1" smtClean="0"/>
              <a:t>glPushMatrix</a:t>
            </a:r>
            <a:r>
              <a:rPr lang="en-US" altLang="zh-TW" dirty="0"/>
              <a:t>();</a:t>
            </a:r>
          </a:p>
          <a:p>
            <a:pPr marL="0" indent="0">
              <a:buNone/>
            </a:pPr>
            <a:r>
              <a:rPr lang="en-US" altLang="zh-TW" dirty="0" smtClean="0"/>
              <a:t>		</a:t>
            </a:r>
            <a:r>
              <a:rPr lang="en-US" altLang="zh-TW" dirty="0" err="1" smtClean="0"/>
              <a:t>transform_right_arm</a:t>
            </a:r>
            <a:r>
              <a:rPr lang="en-US" altLang="zh-TW" dirty="0"/>
              <a:t>();</a:t>
            </a:r>
          </a:p>
          <a:p>
            <a:pPr marL="0" indent="0">
              <a:buNone/>
            </a:pPr>
            <a:r>
              <a:rPr lang="en-US" altLang="zh-TW" dirty="0" smtClean="0"/>
              <a:t>		</a:t>
            </a:r>
            <a:r>
              <a:rPr lang="en-US" altLang="zh-TW" dirty="0" err="1" smtClean="0"/>
              <a:t>draw_right_arm</a:t>
            </a:r>
            <a:r>
              <a:rPr lang="en-US" altLang="zh-TW" dirty="0"/>
              <a:t>();</a:t>
            </a:r>
          </a:p>
          <a:p>
            <a:pPr marL="0" indent="0">
              <a:buNone/>
            </a:pPr>
            <a:r>
              <a:rPr lang="en-US" altLang="zh-TW" dirty="0" smtClean="0"/>
              <a:t>	</a:t>
            </a:r>
            <a:r>
              <a:rPr lang="en-US" altLang="zh-TW" dirty="0" err="1" smtClean="0"/>
              <a:t>glPopMatrix</a:t>
            </a:r>
            <a:r>
              <a:rPr lang="en-US" altLang="zh-TW" dirty="0"/>
              <a:t>();</a:t>
            </a:r>
          </a:p>
          <a:p>
            <a:pPr marL="0" indent="0">
              <a:buNone/>
            </a:pPr>
            <a:r>
              <a:rPr lang="en-US" altLang="zh-TW" dirty="0" smtClean="0"/>
              <a:t>	</a:t>
            </a:r>
            <a:r>
              <a:rPr lang="en-US" altLang="zh-TW" dirty="0" err="1" smtClean="0"/>
              <a:t>draw_body</a:t>
            </a:r>
            <a:r>
              <a:rPr lang="en-US" altLang="zh-TW" dirty="0"/>
              <a:t>();</a:t>
            </a:r>
          </a:p>
          <a:p>
            <a:pPr marL="0" indent="0">
              <a:buNone/>
            </a:pPr>
            <a:r>
              <a:rPr lang="en-US" altLang="zh-TW" dirty="0" err="1"/>
              <a:t>glPopMatrix</a:t>
            </a:r>
            <a:r>
              <a:rPr lang="en-US" altLang="zh-TW" dirty="0"/>
              <a:t>();</a:t>
            </a:r>
          </a:p>
        </p:txBody>
      </p:sp>
      <p:pic>
        <p:nvPicPr>
          <p:cNvPr id="4" name="圖片 3"/>
          <p:cNvPicPr>
            <a:picLocks noChangeAspect="1"/>
          </p:cNvPicPr>
          <p:nvPr/>
        </p:nvPicPr>
        <p:blipFill>
          <a:blip r:embed="rId2"/>
          <a:stretch>
            <a:fillRect/>
          </a:stretch>
        </p:blipFill>
        <p:spPr>
          <a:xfrm>
            <a:off x="6096000" y="1690688"/>
            <a:ext cx="3810532" cy="3810532"/>
          </a:xfrm>
          <a:prstGeom prst="rect">
            <a:avLst/>
          </a:prstGeom>
        </p:spPr>
      </p:pic>
    </p:spTree>
    <p:extLst>
      <p:ext uri="{BB962C8B-B14F-4D97-AF65-F5344CB8AC3E}">
        <p14:creationId xmlns:p14="http://schemas.microsoft.com/office/powerpoint/2010/main" val="337883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Install OpenGL</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b="1" dirty="0"/>
              <a:t>OpenGL 4.5</a:t>
            </a:r>
          </a:p>
          <a:p>
            <a:r>
              <a:rPr lang="en-US" altLang="zh-TW" dirty="0"/>
              <a:t>Release Date: August 11, </a:t>
            </a:r>
            <a:r>
              <a:rPr lang="en-US" altLang="zh-TW" dirty="0" smtClean="0"/>
              <a:t>2014</a:t>
            </a:r>
          </a:p>
          <a:p>
            <a:r>
              <a:rPr lang="en-US" altLang="zh-TW" dirty="0">
                <a:hlinkClick r:id="rId2"/>
              </a:rPr>
              <a:t>https://</a:t>
            </a:r>
            <a:r>
              <a:rPr lang="en-US" altLang="zh-TW" dirty="0" smtClean="0">
                <a:hlinkClick r:id="rId2"/>
              </a:rPr>
              <a:t>www.opengl.org/wiki/Getting_Started#Downloading_OpenGL</a:t>
            </a:r>
            <a:endParaRPr lang="en-US" altLang="zh-TW" dirty="0" smtClean="0"/>
          </a:p>
          <a:p>
            <a:endParaRPr lang="en-US" altLang="zh-TW" dirty="0"/>
          </a:p>
          <a:p>
            <a:r>
              <a:rPr lang="en-US" altLang="zh-TW" dirty="0" smtClean="0"/>
              <a:t>GLUT(</a:t>
            </a:r>
            <a:r>
              <a:rPr lang="en-US" altLang="zh-TW" b="1" dirty="0"/>
              <a:t>OpenGL Utility Toolkit</a:t>
            </a:r>
            <a:r>
              <a:rPr lang="en-US" altLang="zh-TW" dirty="0" smtClean="0"/>
              <a:t>)</a:t>
            </a:r>
          </a:p>
          <a:p>
            <a:r>
              <a:rPr lang="en-US" altLang="zh-TW" dirty="0">
                <a:hlinkClick r:id="rId3"/>
              </a:rPr>
              <a:t>https://</a:t>
            </a:r>
            <a:r>
              <a:rPr lang="en-US" altLang="zh-TW" dirty="0" smtClean="0">
                <a:hlinkClick r:id="rId3"/>
              </a:rPr>
              <a:t>www.opengl.org/resources/libraries/glut/glut_downloads.php</a:t>
            </a:r>
            <a:endParaRPr lang="en-US" altLang="zh-TW" dirty="0" smtClean="0"/>
          </a:p>
          <a:p>
            <a:r>
              <a:rPr lang="en-US" altLang="zh-TW" dirty="0" smtClean="0"/>
              <a:t>GLUT(just </a:t>
            </a:r>
            <a:r>
              <a:rPr lang="en-US" altLang="zh-TW" dirty="0" err="1" smtClean="0"/>
              <a:t>dll</a:t>
            </a:r>
            <a:r>
              <a:rPr lang="en-US" altLang="zh-TW" dirty="0" smtClean="0"/>
              <a:t> file and lib file)</a:t>
            </a:r>
          </a:p>
          <a:p>
            <a:r>
              <a:rPr lang="en-US" altLang="zh-TW" dirty="0" smtClean="0">
                <a:hlinkClick r:id="rId4"/>
              </a:rPr>
              <a:t>https</a:t>
            </a:r>
            <a:r>
              <a:rPr lang="en-US" altLang="zh-TW" dirty="0">
                <a:hlinkClick r:id="rId4"/>
              </a:rPr>
              <a:t>://</a:t>
            </a:r>
            <a:r>
              <a:rPr lang="en-US" altLang="zh-TW" dirty="0" smtClean="0">
                <a:hlinkClick r:id="rId4"/>
              </a:rPr>
              <a:t>www.opengl.org/resources/libraries/glut/glutdlls37beta.zip</a:t>
            </a:r>
            <a:endParaRPr lang="en-US" altLang="zh-TW" dirty="0" smtClean="0"/>
          </a:p>
          <a:p>
            <a:endParaRPr lang="zh-TW" altLang="en-US" dirty="0"/>
          </a:p>
        </p:txBody>
      </p:sp>
    </p:spTree>
    <p:extLst>
      <p:ext uri="{BB962C8B-B14F-4D97-AF65-F5344CB8AC3E}">
        <p14:creationId xmlns:p14="http://schemas.microsoft.com/office/powerpoint/2010/main" val="843425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Push and Pop Matrix </a:t>
            </a:r>
            <a:endParaRPr lang="zh-TW" altLang="en-US" dirty="0"/>
          </a:p>
        </p:txBody>
      </p:sp>
      <p:sp>
        <p:nvSpPr>
          <p:cNvPr id="3" name="內容版面配置區 2"/>
          <p:cNvSpPr>
            <a:spLocks noGrp="1"/>
          </p:cNvSpPr>
          <p:nvPr>
            <p:ph idx="1"/>
          </p:nvPr>
        </p:nvSpPr>
        <p:spPr/>
        <p:txBody>
          <a:bodyPr>
            <a:normAutofit fontScale="77500" lnSpcReduction="20000"/>
          </a:bodyPr>
          <a:lstStyle/>
          <a:p>
            <a:pPr marL="0" indent="0">
              <a:buNone/>
            </a:pPr>
            <a:r>
              <a:rPr lang="en-US" altLang="zh-TW" dirty="0" err="1" smtClean="0"/>
              <a:t>glPushMatrix</a:t>
            </a:r>
            <a:r>
              <a:rPr lang="en-US" altLang="zh-TW" dirty="0"/>
              <a:t>(); </a:t>
            </a:r>
          </a:p>
          <a:p>
            <a:pPr marL="0" indent="0">
              <a:buNone/>
            </a:pPr>
            <a:r>
              <a:rPr lang="en-US" altLang="zh-TW" dirty="0" smtClean="0"/>
              <a:t>	</a:t>
            </a:r>
            <a:r>
              <a:rPr lang="en-US" altLang="zh-TW" dirty="0" err="1" smtClean="0"/>
              <a:t>transform_body</a:t>
            </a:r>
            <a:r>
              <a:rPr lang="en-US" altLang="zh-TW" dirty="0"/>
              <a:t>();</a:t>
            </a:r>
          </a:p>
          <a:p>
            <a:pPr marL="0" indent="0">
              <a:buNone/>
            </a:pPr>
            <a:r>
              <a:rPr lang="en-US" altLang="zh-TW" dirty="0" smtClean="0"/>
              <a:t>	</a:t>
            </a:r>
            <a:r>
              <a:rPr lang="en-US" altLang="zh-TW" dirty="0" err="1" smtClean="0"/>
              <a:t>glPushMatrix</a:t>
            </a:r>
            <a:r>
              <a:rPr lang="en-US" altLang="zh-TW" dirty="0"/>
              <a:t>();</a:t>
            </a:r>
          </a:p>
          <a:p>
            <a:pPr marL="0" indent="0">
              <a:buNone/>
            </a:pPr>
            <a:r>
              <a:rPr lang="en-US" altLang="zh-TW" dirty="0" smtClean="0"/>
              <a:t>		</a:t>
            </a:r>
            <a:r>
              <a:rPr lang="en-US" altLang="zh-TW" dirty="0" err="1" smtClean="0"/>
              <a:t>transform_left_arm</a:t>
            </a:r>
            <a:r>
              <a:rPr lang="en-US" altLang="zh-TW" dirty="0"/>
              <a:t>();</a:t>
            </a:r>
          </a:p>
          <a:p>
            <a:pPr marL="0" indent="0">
              <a:buNone/>
            </a:pPr>
            <a:r>
              <a:rPr lang="en-US" altLang="zh-TW" dirty="0" smtClean="0"/>
              <a:t>		</a:t>
            </a:r>
            <a:r>
              <a:rPr lang="en-US" altLang="zh-TW" dirty="0" err="1" smtClean="0">
                <a:solidFill>
                  <a:srgbClr val="C00000"/>
                </a:solidFill>
              </a:rPr>
              <a:t>draw_left_arm</a:t>
            </a:r>
            <a:r>
              <a:rPr lang="en-US" altLang="zh-TW" dirty="0">
                <a:solidFill>
                  <a:srgbClr val="C00000"/>
                </a:solidFill>
              </a:rPr>
              <a:t>();</a:t>
            </a:r>
          </a:p>
          <a:p>
            <a:pPr marL="0" indent="0">
              <a:buNone/>
            </a:pPr>
            <a:r>
              <a:rPr lang="en-US" altLang="zh-TW" dirty="0" smtClean="0"/>
              <a:t>	</a:t>
            </a:r>
            <a:r>
              <a:rPr lang="en-US" altLang="zh-TW" dirty="0" err="1" smtClean="0"/>
              <a:t>glPopMatrix</a:t>
            </a:r>
            <a:r>
              <a:rPr lang="en-US" altLang="zh-TW" dirty="0"/>
              <a:t>();</a:t>
            </a:r>
          </a:p>
          <a:p>
            <a:pPr marL="0" indent="0">
              <a:buNone/>
            </a:pPr>
            <a:r>
              <a:rPr lang="en-US" altLang="zh-TW" dirty="0" smtClean="0"/>
              <a:t>	</a:t>
            </a:r>
            <a:r>
              <a:rPr lang="en-US" altLang="zh-TW" dirty="0" err="1" smtClean="0"/>
              <a:t>glPushMatrix</a:t>
            </a:r>
            <a:r>
              <a:rPr lang="en-US" altLang="zh-TW" dirty="0"/>
              <a:t>();</a:t>
            </a:r>
          </a:p>
          <a:p>
            <a:pPr marL="0" indent="0">
              <a:buNone/>
            </a:pPr>
            <a:r>
              <a:rPr lang="en-US" altLang="zh-TW" dirty="0" smtClean="0"/>
              <a:t>		</a:t>
            </a:r>
            <a:r>
              <a:rPr lang="en-US" altLang="zh-TW" dirty="0" err="1" smtClean="0"/>
              <a:t>transform_right_arm</a:t>
            </a:r>
            <a:r>
              <a:rPr lang="en-US" altLang="zh-TW" dirty="0"/>
              <a:t>();</a:t>
            </a:r>
          </a:p>
          <a:p>
            <a:pPr marL="0" indent="0">
              <a:buNone/>
            </a:pPr>
            <a:r>
              <a:rPr lang="en-US" altLang="zh-TW" dirty="0" smtClean="0"/>
              <a:t>		</a:t>
            </a:r>
            <a:r>
              <a:rPr lang="en-US" altLang="zh-TW" dirty="0" err="1" smtClean="0"/>
              <a:t>draw_right_arm</a:t>
            </a:r>
            <a:r>
              <a:rPr lang="en-US" altLang="zh-TW" dirty="0"/>
              <a:t>();</a:t>
            </a:r>
          </a:p>
          <a:p>
            <a:pPr marL="0" indent="0">
              <a:buNone/>
            </a:pPr>
            <a:r>
              <a:rPr lang="en-US" altLang="zh-TW" dirty="0" smtClean="0"/>
              <a:t>	</a:t>
            </a:r>
            <a:r>
              <a:rPr lang="en-US" altLang="zh-TW" dirty="0" err="1" smtClean="0"/>
              <a:t>glPopMatrix</a:t>
            </a:r>
            <a:r>
              <a:rPr lang="en-US" altLang="zh-TW" dirty="0"/>
              <a:t>();</a:t>
            </a:r>
          </a:p>
          <a:p>
            <a:pPr marL="0" indent="0">
              <a:buNone/>
            </a:pPr>
            <a:r>
              <a:rPr lang="en-US" altLang="zh-TW" dirty="0" smtClean="0"/>
              <a:t>	</a:t>
            </a:r>
            <a:r>
              <a:rPr lang="en-US" altLang="zh-TW" dirty="0" err="1" smtClean="0"/>
              <a:t>draw_body</a:t>
            </a:r>
            <a:r>
              <a:rPr lang="en-US" altLang="zh-TW" dirty="0"/>
              <a:t>();</a:t>
            </a:r>
          </a:p>
          <a:p>
            <a:pPr marL="0" indent="0">
              <a:buNone/>
            </a:pPr>
            <a:r>
              <a:rPr lang="en-US" altLang="zh-TW" dirty="0" err="1"/>
              <a:t>glPopMatrix</a:t>
            </a:r>
            <a:r>
              <a:rPr lang="en-US" altLang="zh-TW" dirty="0"/>
              <a:t>();</a:t>
            </a:r>
          </a:p>
        </p:txBody>
      </p:sp>
      <p:pic>
        <p:nvPicPr>
          <p:cNvPr id="5" name="圖片 4"/>
          <p:cNvPicPr>
            <a:picLocks noChangeAspect="1"/>
          </p:cNvPicPr>
          <p:nvPr/>
        </p:nvPicPr>
        <p:blipFill>
          <a:blip r:embed="rId2"/>
          <a:stretch>
            <a:fillRect/>
          </a:stretch>
        </p:blipFill>
        <p:spPr>
          <a:xfrm>
            <a:off x="6096000" y="1690688"/>
            <a:ext cx="3810532" cy="3810532"/>
          </a:xfrm>
          <a:prstGeom prst="rect">
            <a:avLst/>
          </a:prstGeom>
        </p:spPr>
      </p:pic>
    </p:spTree>
    <p:extLst>
      <p:ext uri="{BB962C8B-B14F-4D97-AF65-F5344CB8AC3E}">
        <p14:creationId xmlns:p14="http://schemas.microsoft.com/office/powerpoint/2010/main" val="3320019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Push and Pop Matrix </a:t>
            </a:r>
            <a:endParaRPr lang="zh-TW" altLang="en-US" dirty="0"/>
          </a:p>
        </p:txBody>
      </p:sp>
      <p:sp>
        <p:nvSpPr>
          <p:cNvPr id="3" name="內容版面配置區 2"/>
          <p:cNvSpPr>
            <a:spLocks noGrp="1"/>
          </p:cNvSpPr>
          <p:nvPr>
            <p:ph idx="1"/>
          </p:nvPr>
        </p:nvSpPr>
        <p:spPr/>
        <p:txBody>
          <a:bodyPr>
            <a:normAutofit fontScale="77500" lnSpcReduction="20000"/>
          </a:bodyPr>
          <a:lstStyle/>
          <a:p>
            <a:pPr marL="0" indent="0">
              <a:buNone/>
            </a:pPr>
            <a:r>
              <a:rPr lang="en-US" altLang="zh-TW" dirty="0" err="1" smtClean="0"/>
              <a:t>glPushMatrix</a:t>
            </a:r>
            <a:r>
              <a:rPr lang="en-US" altLang="zh-TW" dirty="0"/>
              <a:t>(); </a:t>
            </a:r>
          </a:p>
          <a:p>
            <a:pPr marL="0" indent="0">
              <a:buNone/>
            </a:pPr>
            <a:r>
              <a:rPr lang="en-US" altLang="zh-TW" dirty="0" smtClean="0"/>
              <a:t>	</a:t>
            </a:r>
            <a:r>
              <a:rPr lang="en-US" altLang="zh-TW" dirty="0" err="1" smtClean="0"/>
              <a:t>transform_body</a:t>
            </a:r>
            <a:r>
              <a:rPr lang="en-US" altLang="zh-TW" dirty="0"/>
              <a:t>();</a:t>
            </a:r>
          </a:p>
          <a:p>
            <a:pPr marL="0" indent="0">
              <a:buNone/>
            </a:pPr>
            <a:r>
              <a:rPr lang="en-US" altLang="zh-TW" dirty="0" smtClean="0"/>
              <a:t>	</a:t>
            </a:r>
            <a:r>
              <a:rPr lang="en-US" altLang="zh-TW" dirty="0" err="1" smtClean="0"/>
              <a:t>glPushMatrix</a:t>
            </a:r>
            <a:r>
              <a:rPr lang="en-US" altLang="zh-TW" dirty="0"/>
              <a:t>();</a:t>
            </a:r>
          </a:p>
          <a:p>
            <a:pPr marL="0" indent="0">
              <a:buNone/>
            </a:pPr>
            <a:r>
              <a:rPr lang="en-US" altLang="zh-TW" dirty="0" smtClean="0"/>
              <a:t>		</a:t>
            </a:r>
            <a:r>
              <a:rPr lang="en-US" altLang="zh-TW" dirty="0" err="1" smtClean="0"/>
              <a:t>transform_left_arm</a:t>
            </a:r>
            <a:r>
              <a:rPr lang="en-US" altLang="zh-TW" dirty="0"/>
              <a:t>();</a:t>
            </a:r>
          </a:p>
          <a:p>
            <a:pPr marL="0" indent="0">
              <a:buNone/>
            </a:pPr>
            <a:r>
              <a:rPr lang="en-US" altLang="zh-TW" dirty="0" smtClean="0"/>
              <a:t>		</a:t>
            </a:r>
            <a:r>
              <a:rPr lang="en-US" altLang="zh-TW" dirty="0" err="1" smtClean="0"/>
              <a:t>draw_left_arm</a:t>
            </a:r>
            <a:r>
              <a:rPr lang="en-US" altLang="zh-TW" dirty="0"/>
              <a:t>();</a:t>
            </a:r>
          </a:p>
          <a:p>
            <a:pPr marL="0" indent="0">
              <a:buNone/>
            </a:pPr>
            <a:r>
              <a:rPr lang="en-US" altLang="zh-TW" dirty="0" smtClean="0"/>
              <a:t>	</a:t>
            </a:r>
            <a:r>
              <a:rPr lang="en-US" altLang="zh-TW" dirty="0" err="1" smtClean="0">
                <a:solidFill>
                  <a:srgbClr val="C00000"/>
                </a:solidFill>
              </a:rPr>
              <a:t>glPopMatrix</a:t>
            </a:r>
            <a:r>
              <a:rPr lang="en-US" altLang="zh-TW" dirty="0">
                <a:solidFill>
                  <a:srgbClr val="C00000"/>
                </a:solidFill>
              </a:rPr>
              <a:t>();</a:t>
            </a:r>
          </a:p>
          <a:p>
            <a:pPr marL="0" indent="0">
              <a:buNone/>
            </a:pPr>
            <a:r>
              <a:rPr lang="en-US" altLang="zh-TW" dirty="0" smtClean="0"/>
              <a:t>	</a:t>
            </a:r>
            <a:r>
              <a:rPr lang="en-US" altLang="zh-TW" dirty="0" err="1" smtClean="0"/>
              <a:t>glPushMatrix</a:t>
            </a:r>
            <a:r>
              <a:rPr lang="en-US" altLang="zh-TW" dirty="0"/>
              <a:t>();</a:t>
            </a:r>
          </a:p>
          <a:p>
            <a:pPr marL="0" indent="0">
              <a:buNone/>
            </a:pPr>
            <a:r>
              <a:rPr lang="en-US" altLang="zh-TW" dirty="0" smtClean="0"/>
              <a:t>		</a:t>
            </a:r>
            <a:r>
              <a:rPr lang="en-US" altLang="zh-TW" dirty="0" err="1" smtClean="0"/>
              <a:t>transform_right_arm</a:t>
            </a:r>
            <a:r>
              <a:rPr lang="en-US" altLang="zh-TW" dirty="0"/>
              <a:t>();</a:t>
            </a:r>
          </a:p>
          <a:p>
            <a:pPr marL="0" indent="0">
              <a:buNone/>
            </a:pPr>
            <a:r>
              <a:rPr lang="en-US" altLang="zh-TW" dirty="0" smtClean="0"/>
              <a:t>		</a:t>
            </a:r>
            <a:r>
              <a:rPr lang="en-US" altLang="zh-TW" dirty="0" err="1" smtClean="0"/>
              <a:t>draw_right_arm</a:t>
            </a:r>
            <a:r>
              <a:rPr lang="en-US" altLang="zh-TW" dirty="0"/>
              <a:t>();</a:t>
            </a:r>
          </a:p>
          <a:p>
            <a:pPr marL="0" indent="0">
              <a:buNone/>
            </a:pPr>
            <a:r>
              <a:rPr lang="en-US" altLang="zh-TW" dirty="0" smtClean="0"/>
              <a:t>	</a:t>
            </a:r>
            <a:r>
              <a:rPr lang="en-US" altLang="zh-TW" dirty="0" err="1" smtClean="0"/>
              <a:t>glPopMatrix</a:t>
            </a:r>
            <a:r>
              <a:rPr lang="en-US" altLang="zh-TW" dirty="0"/>
              <a:t>();</a:t>
            </a:r>
          </a:p>
          <a:p>
            <a:pPr marL="0" indent="0">
              <a:buNone/>
            </a:pPr>
            <a:r>
              <a:rPr lang="en-US" altLang="zh-TW" dirty="0" smtClean="0"/>
              <a:t>	</a:t>
            </a:r>
            <a:r>
              <a:rPr lang="en-US" altLang="zh-TW" dirty="0" err="1" smtClean="0"/>
              <a:t>draw_body</a:t>
            </a:r>
            <a:r>
              <a:rPr lang="en-US" altLang="zh-TW" dirty="0"/>
              <a:t>();</a:t>
            </a:r>
          </a:p>
          <a:p>
            <a:pPr marL="0" indent="0">
              <a:buNone/>
            </a:pPr>
            <a:r>
              <a:rPr lang="en-US" altLang="zh-TW" dirty="0" err="1"/>
              <a:t>glPopMatrix</a:t>
            </a:r>
            <a:r>
              <a:rPr lang="en-US" altLang="zh-TW" dirty="0"/>
              <a:t>();</a:t>
            </a:r>
          </a:p>
        </p:txBody>
      </p:sp>
      <p:pic>
        <p:nvPicPr>
          <p:cNvPr id="4" name="圖片 3"/>
          <p:cNvPicPr>
            <a:picLocks noChangeAspect="1"/>
          </p:cNvPicPr>
          <p:nvPr/>
        </p:nvPicPr>
        <p:blipFill>
          <a:blip r:embed="rId2"/>
          <a:stretch>
            <a:fillRect/>
          </a:stretch>
        </p:blipFill>
        <p:spPr>
          <a:xfrm>
            <a:off x="6096000" y="1690688"/>
            <a:ext cx="3810532" cy="3810532"/>
          </a:xfrm>
          <a:prstGeom prst="rect">
            <a:avLst/>
          </a:prstGeom>
        </p:spPr>
      </p:pic>
    </p:spTree>
    <p:extLst>
      <p:ext uri="{BB962C8B-B14F-4D97-AF65-F5344CB8AC3E}">
        <p14:creationId xmlns:p14="http://schemas.microsoft.com/office/powerpoint/2010/main" val="1140658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Push and Pop Matrix </a:t>
            </a:r>
            <a:endParaRPr lang="zh-TW" altLang="en-US" dirty="0"/>
          </a:p>
        </p:txBody>
      </p:sp>
      <p:sp>
        <p:nvSpPr>
          <p:cNvPr id="3" name="內容版面配置區 2"/>
          <p:cNvSpPr>
            <a:spLocks noGrp="1"/>
          </p:cNvSpPr>
          <p:nvPr>
            <p:ph idx="1"/>
          </p:nvPr>
        </p:nvSpPr>
        <p:spPr/>
        <p:txBody>
          <a:bodyPr>
            <a:normAutofit fontScale="77500" lnSpcReduction="20000"/>
          </a:bodyPr>
          <a:lstStyle/>
          <a:p>
            <a:pPr marL="0" indent="0">
              <a:buNone/>
            </a:pPr>
            <a:r>
              <a:rPr lang="en-US" altLang="zh-TW" dirty="0" err="1" smtClean="0"/>
              <a:t>glPushMatrix</a:t>
            </a:r>
            <a:r>
              <a:rPr lang="en-US" altLang="zh-TW" dirty="0"/>
              <a:t>(); </a:t>
            </a:r>
          </a:p>
          <a:p>
            <a:pPr marL="0" indent="0">
              <a:buNone/>
            </a:pPr>
            <a:r>
              <a:rPr lang="en-US" altLang="zh-TW" dirty="0" smtClean="0"/>
              <a:t>	</a:t>
            </a:r>
            <a:r>
              <a:rPr lang="en-US" altLang="zh-TW" dirty="0" err="1" smtClean="0"/>
              <a:t>transform_body</a:t>
            </a:r>
            <a:r>
              <a:rPr lang="en-US" altLang="zh-TW" dirty="0"/>
              <a:t>();</a:t>
            </a:r>
          </a:p>
          <a:p>
            <a:pPr marL="0" indent="0">
              <a:buNone/>
            </a:pPr>
            <a:r>
              <a:rPr lang="en-US" altLang="zh-TW" dirty="0" smtClean="0"/>
              <a:t>	</a:t>
            </a:r>
            <a:r>
              <a:rPr lang="en-US" altLang="zh-TW" dirty="0" err="1" smtClean="0"/>
              <a:t>glPushMatrix</a:t>
            </a:r>
            <a:r>
              <a:rPr lang="en-US" altLang="zh-TW" dirty="0"/>
              <a:t>();</a:t>
            </a:r>
          </a:p>
          <a:p>
            <a:pPr marL="0" indent="0">
              <a:buNone/>
            </a:pPr>
            <a:r>
              <a:rPr lang="en-US" altLang="zh-TW" dirty="0" smtClean="0"/>
              <a:t>		</a:t>
            </a:r>
            <a:r>
              <a:rPr lang="en-US" altLang="zh-TW" dirty="0" err="1" smtClean="0"/>
              <a:t>transform_left_arm</a:t>
            </a:r>
            <a:r>
              <a:rPr lang="en-US" altLang="zh-TW" dirty="0"/>
              <a:t>();</a:t>
            </a:r>
          </a:p>
          <a:p>
            <a:pPr marL="0" indent="0">
              <a:buNone/>
            </a:pPr>
            <a:r>
              <a:rPr lang="en-US" altLang="zh-TW" dirty="0" smtClean="0"/>
              <a:t>		</a:t>
            </a:r>
            <a:r>
              <a:rPr lang="en-US" altLang="zh-TW" dirty="0" err="1" smtClean="0"/>
              <a:t>draw_left_arm</a:t>
            </a:r>
            <a:r>
              <a:rPr lang="en-US" altLang="zh-TW" dirty="0"/>
              <a:t>();</a:t>
            </a:r>
          </a:p>
          <a:p>
            <a:pPr marL="0" indent="0">
              <a:buNone/>
            </a:pPr>
            <a:r>
              <a:rPr lang="en-US" altLang="zh-TW" dirty="0" smtClean="0"/>
              <a:t>	</a:t>
            </a:r>
            <a:r>
              <a:rPr lang="en-US" altLang="zh-TW" dirty="0" err="1" smtClean="0"/>
              <a:t>glPopMatrix</a:t>
            </a:r>
            <a:r>
              <a:rPr lang="en-US" altLang="zh-TW" dirty="0"/>
              <a:t>();</a:t>
            </a:r>
          </a:p>
          <a:p>
            <a:pPr marL="0" indent="0">
              <a:buNone/>
            </a:pPr>
            <a:r>
              <a:rPr lang="en-US" altLang="zh-TW" dirty="0" smtClean="0"/>
              <a:t>	</a:t>
            </a:r>
            <a:r>
              <a:rPr lang="en-US" altLang="zh-TW" dirty="0" err="1" smtClean="0"/>
              <a:t>glPushMatrix</a:t>
            </a:r>
            <a:r>
              <a:rPr lang="en-US" altLang="zh-TW" dirty="0"/>
              <a:t>();</a:t>
            </a:r>
          </a:p>
          <a:p>
            <a:pPr marL="0" indent="0">
              <a:buNone/>
            </a:pPr>
            <a:r>
              <a:rPr lang="en-US" altLang="zh-TW" dirty="0" smtClean="0"/>
              <a:t>		</a:t>
            </a:r>
            <a:r>
              <a:rPr lang="en-US" altLang="zh-TW" dirty="0" err="1" smtClean="0">
                <a:solidFill>
                  <a:srgbClr val="C00000"/>
                </a:solidFill>
              </a:rPr>
              <a:t>transform_right_arm</a:t>
            </a:r>
            <a:r>
              <a:rPr lang="en-US" altLang="zh-TW" dirty="0">
                <a:solidFill>
                  <a:srgbClr val="C00000"/>
                </a:solidFill>
              </a:rPr>
              <a:t>();</a:t>
            </a:r>
          </a:p>
          <a:p>
            <a:pPr marL="0" indent="0">
              <a:buNone/>
            </a:pPr>
            <a:r>
              <a:rPr lang="en-US" altLang="zh-TW" dirty="0" smtClean="0"/>
              <a:t>		</a:t>
            </a:r>
            <a:r>
              <a:rPr lang="en-US" altLang="zh-TW" dirty="0" err="1" smtClean="0"/>
              <a:t>draw_right_arm</a:t>
            </a:r>
            <a:r>
              <a:rPr lang="en-US" altLang="zh-TW" dirty="0"/>
              <a:t>();</a:t>
            </a:r>
          </a:p>
          <a:p>
            <a:pPr marL="0" indent="0">
              <a:buNone/>
            </a:pPr>
            <a:r>
              <a:rPr lang="en-US" altLang="zh-TW" dirty="0" smtClean="0"/>
              <a:t>	</a:t>
            </a:r>
            <a:r>
              <a:rPr lang="en-US" altLang="zh-TW" dirty="0" err="1" smtClean="0"/>
              <a:t>glPopMatrix</a:t>
            </a:r>
            <a:r>
              <a:rPr lang="en-US" altLang="zh-TW" dirty="0"/>
              <a:t>();</a:t>
            </a:r>
          </a:p>
          <a:p>
            <a:pPr marL="0" indent="0">
              <a:buNone/>
            </a:pPr>
            <a:r>
              <a:rPr lang="en-US" altLang="zh-TW" dirty="0" smtClean="0"/>
              <a:t>	</a:t>
            </a:r>
            <a:r>
              <a:rPr lang="en-US" altLang="zh-TW" dirty="0" err="1" smtClean="0"/>
              <a:t>draw_body</a:t>
            </a:r>
            <a:r>
              <a:rPr lang="en-US" altLang="zh-TW" dirty="0"/>
              <a:t>();</a:t>
            </a:r>
          </a:p>
          <a:p>
            <a:pPr marL="0" indent="0">
              <a:buNone/>
            </a:pPr>
            <a:r>
              <a:rPr lang="en-US" altLang="zh-TW" dirty="0" err="1"/>
              <a:t>glPopMatrix</a:t>
            </a:r>
            <a:r>
              <a:rPr lang="en-US" altLang="zh-TW" dirty="0"/>
              <a:t>();</a:t>
            </a:r>
          </a:p>
        </p:txBody>
      </p:sp>
      <p:pic>
        <p:nvPicPr>
          <p:cNvPr id="5" name="圖片 4"/>
          <p:cNvPicPr>
            <a:picLocks noChangeAspect="1"/>
          </p:cNvPicPr>
          <p:nvPr/>
        </p:nvPicPr>
        <p:blipFill>
          <a:blip r:embed="rId2"/>
          <a:stretch>
            <a:fillRect/>
          </a:stretch>
        </p:blipFill>
        <p:spPr>
          <a:xfrm>
            <a:off x="6096000" y="1690688"/>
            <a:ext cx="3809524" cy="3809524"/>
          </a:xfrm>
          <a:prstGeom prst="rect">
            <a:avLst/>
          </a:prstGeom>
        </p:spPr>
      </p:pic>
    </p:spTree>
    <p:extLst>
      <p:ext uri="{BB962C8B-B14F-4D97-AF65-F5344CB8AC3E}">
        <p14:creationId xmlns:p14="http://schemas.microsoft.com/office/powerpoint/2010/main" val="2515842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Push and Pop Matrix </a:t>
            </a:r>
            <a:endParaRPr lang="zh-TW" altLang="en-US" dirty="0"/>
          </a:p>
        </p:txBody>
      </p:sp>
      <p:sp>
        <p:nvSpPr>
          <p:cNvPr id="3" name="內容版面配置區 2"/>
          <p:cNvSpPr>
            <a:spLocks noGrp="1"/>
          </p:cNvSpPr>
          <p:nvPr>
            <p:ph idx="1"/>
          </p:nvPr>
        </p:nvSpPr>
        <p:spPr/>
        <p:txBody>
          <a:bodyPr>
            <a:normAutofit fontScale="77500" lnSpcReduction="20000"/>
          </a:bodyPr>
          <a:lstStyle/>
          <a:p>
            <a:pPr marL="0" indent="0">
              <a:buNone/>
            </a:pPr>
            <a:r>
              <a:rPr lang="en-US" altLang="zh-TW" dirty="0" err="1" smtClean="0"/>
              <a:t>glPushMatrix</a:t>
            </a:r>
            <a:r>
              <a:rPr lang="en-US" altLang="zh-TW" dirty="0"/>
              <a:t>(); </a:t>
            </a:r>
          </a:p>
          <a:p>
            <a:pPr marL="0" indent="0">
              <a:buNone/>
            </a:pPr>
            <a:r>
              <a:rPr lang="en-US" altLang="zh-TW" dirty="0" smtClean="0"/>
              <a:t>	</a:t>
            </a:r>
            <a:r>
              <a:rPr lang="en-US" altLang="zh-TW" dirty="0" err="1" smtClean="0"/>
              <a:t>transform_body</a:t>
            </a:r>
            <a:r>
              <a:rPr lang="en-US" altLang="zh-TW" dirty="0"/>
              <a:t>();</a:t>
            </a:r>
          </a:p>
          <a:p>
            <a:pPr marL="0" indent="0">
              <a:buNone/>
            </a:pPr>
            <a:r>
              <a:rPr lang="en-US" altLang="zh-TW" dirty="0" smtClean="0"/>
              <a:t>	</a:t>
            </a:r>
            <a:r>
              <a:rPr lang="en-US" altLang="zh-TW" dirty="0" err="1" smtClean="0"/>
              <a:t>glPushMatrix</a:t>
            </a:r>
            <a:r>
              <a:rPr lang="en-US" altLang="zh-TW" dirty="0"/>
              <a:t>();</a:t>
            </a:r>
          </a:p>
          <a:p>
            <a:pPr marL="0" indent="0">
              <a:buNone/>
            </a:pPr>
            <a:r>
              <a:rPr lang="en-US" altLang="zh-TW" dirty="0" smtClean="0"/>
              <a:t>		</a:t>
            </a:r>
            <a:r>
              <a:rPr lang="en-US" altLang="zh-TW" dirty="0" err="1" smtClean="0"/>
              <a:t>transform_left_arm</a:t>
            </a:r>
            <a:r>
              <a:rPr lang="en-US" altLang="zh-TW" dirty="0"/>
              <a:t>();</a:t>
            </a:r>
          </a:p>
          <a:p>
            <a:pPr marL="0" indent="0">
              <a:buNone/>
            </a:pPr>
            <a:r>
              <a:rPr lang="en-US" altLang="zh-TW" dirty="0" smtClean="0"/>
              <a:t>		</a:t>
            </a:r>
            <a:r>
              <a:rPr lang="en-US" altLang="zh-TW" dirty="0" err="1" smtClean="0"/>
              <a:t>draw_left_arm</a:t>
            </a:r>
            <a:r>
              <a:rPr lang="en-US" altLang="zh-TW" dirty="0"/>
              <a:t>();</a:t>
            </a:r>
          </a:p>
          <a:p>
            <a:pPr marL="0" indent="0">
              <a:buNone/>
            </a:pPr>
            <a:r>
              <a:rPr lang="en-US" altLang="zh-TW" dirty="0" smtClean="0"/>
              <a:t>	</a:t>
            </a:r>
            <a:r>
              <a:rPr lang="en-US" altLang="zh-TW" dirty="0" err="1" smtClean="0"/>
              <a:t>glPopMatrix</a:t>
            </a:r>
            <a:r>
              <a:rPr lang="en-US" altLang="zh-TW" dirty="0"/>
              <a:t>();</a:t>
            </a:r>
          </a:p>
          <a:p>
            <a:pPr marL="0" indent="0">
              <a:buNone/>
            </a:pPr>
            <a:r>
              <a:rPr lang="en-US" altLang="zh-TW" dirty="0" smtClean="0"/>
              <a:t>	</a:t>
            </a:r>
            <a:r>
              <a:rPr lang="en-US" altLang="zh-TW" dirty="0" err="1" smtClean="0"/>
              <a:t>glPushMatrix</a:t>
            </a:r>
            <a:r>
              <a:rPr lang="en-US" altLang="zh-TW" dirty="0"/>
              <a:t>();</a:t>
            </a:r>
          </a:p>
          <a:p>
            <a:pPr marL="0" indent="0">
              <a:buNone/>
            </a:pPr>
            <a:r>
              <a:rPr lang="en-US" altLang="zh-TW" dirty="0" smtClean="0"/>
              <a:t>		</a:t>
            </a:r>
            <a:r>
              <a:rPr lang="en-US" altLang="zh-TW" dirty="0" err="1" smtClean="0"/>
              <a:t>transform_right_arm</a:t>
            </a:r>
            <a:r>
              <a:rPr lang="en-US" altLang="zh-TW" dirty="0"/>
              <a:t>();</a:t>
            </a:r>
          </a:p>
          <a:p>
            <a:pPr marL="0" indent="0">
              <a:buNone/>
            </a:pPr>
            <a:r>
              <a:rPr lang="en-US" altLang="zh-TW" dirty="0" smtClean="0"/>
              <a:t>		</a:t>
            </a:r>
            <a:r>
              <a:rPr lang="en-US" altLang="zh-TW" dirty="0" err="1" smtClean="0">
                <a:solidFill>
                  <a:srgbClr val="C00000"/>
                </a:solidFill>
              </a:rPr>
              <a:t>draw_right_arm</a:t>
            </a:r>
            <a:r>
              <a:rPr lang="en-US" altLang="zh-TW" dirty="0">
                <a:solidFill>
                  <a:srgbClr val="C00000"/>
                </a:solidFill>
              </a:rPr>
              <a:t>();</a:t>
            </a:r>
          </a:p>
          <a:p>
            <a:pPr marL="0" indent="0">
              <a:buNone/>
            </a:pPr>
            <a:r>
              <a:rPr lang="en-US" altLang="zh-TW" dirty="0" smtClean="0"/>
              <a:t>	</a:t>
            </a:r>
            <a:r>
              <a:rPr lang="en-US" altLang="zh-TW" dirty="0" err="1" smtClean="0"/>
              <a:t>glPopMatrix</a:t>
            </a:r>
            <a:r>
              <a:rPr lang="en-US" altLang="zh-TW" dirty="0"/>
              <a:t>();</a:t>
            </a:r>
          </a:p>
          <a:p>
            <a:pPr marL="0" indent="0">
              <a:buNone/>
            </a:pPr>
            <a:r>
              <a:rPr lang="en-US" altLang="zh-TW" dirty="0" smtClean="0"/>
              <a:t>	</a:t>
            </a:r>
            <a:r>
              <a:rPr lang="en-US" altLang="zh-TW" dirty="0" err="1" smtClean="0"/>
              <a:t>draw_body</a:t>
            </a:r>
            <a:r>
              <a:rPr lang="en-US" altLang="zh-TW" dirty="0"/>
              <a:t>();</a:t>
            </a:r>
          </a:p>
          <a:p>
            <a:pPr marL="0" indent="0">
              <a:buNone/>
            </a:pPr>
            <a:r>
              <a:rPr lang="en-US" altLang="zh-TW" dirty="0" err="1"/>
              <a:t>glPopMatrix</a:t>
            </a:r>
            <a:r>
              <a:rPr lang="en-US" altLang="zh-TW" dirty="0"/>
              <a:t>();</a:t>
            </a:r>
          </a:p>
        </p:txBody>
      </p:sp>
      <p:pic>
        <p:nvPicPr>
          <p:cNvPr id="4" name="圖片 3"/>
          <p:cNvPicPr>
            <a:picLocks noChangeAspect="1"/>
          </p:cNvPicPr>
          <p:nvPr/>
        </p:nvPicPr>
        <p:blipFill>
          <a:blip r:embed="rId2"/>
          <a:stretch>
            <a:fillRect/>
          </a:stretch>
        </p:blipFill>
        <p:spPr>
          <a:xfrm>
            <a:off x="6096000" y="1690688"/>
            <a:ext cx="3809524" cy="3809524"/>
          </a:xfrm>
          <a:prstGeom prst="rect">
            <a:avLst/>
          </a:prstGeom>
        </p:spPr>
      </p:pic>
    </p:spTree>
    <p:extLst>
      <p:ext uri="{BB962C8B-B14F-4D97-AF65-F5344CB8AC3E}">
        <p14:creationId xmlns:p14="http://schemas.microsoft.com/office/powerpoint/2010/main" val="1389309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Push and Pop Matrix </a:t>
            </a:r>
            <a:endParaRPr lang="zh-TW" altLang="en-US" dirty="0"/>
          </a:p>
        </p:txBody>
      </p:sp>
      <p:sp>
        <p:nvSpPr>
          <p:cNvPr id="3" name="內容版面配置區 2"/>
          <p:cNvSpPr>
            <a:spLocks noGrp="1"/>
          </p:cNvSpPr>
          <p:nvPr>
            <p:ph idx="1"/>
          </p:nvPr>
        </p:nvSpPr>
        <p:spPr/>
        <p:txBody>
          <a:bodyPr>
            <a:normAutofit fontScale="77500" lnSpcReduction="20000"/>
          </a:bodyPr>
          <a:lstStyle/>
          <a:p>
            <a:pPr marL="0" indent="0">
              <a:buNone/>
            </a:pPr>
            <a:r>
              <a:rPr lang="en-US" altLang="zh-TW" dirty="0" err="1" smtClean="0"/>
              <a:t>glPushMatrix</a:t>
            </a:r>
            <a:r>
              <a:rPr lang="en-US" altLang="zh-TW" dirty="0"/>
              <a:t>(); </a:t>
            </a:r>
          </a:p>
          <a:p>
            <a:pPr marL="0" indent="0">
              <a:buNone/>
            </a:pPr>
            <a:r>
              <a:rPr lang="en-US" altLang="zh-TW" dirty="0" smtClean="0"/>
              <a:t>	</a:t>
            </a:r>
            <a:r>
              <a:rPr lang="en-US" altLang="zh-TW" dirty="0" err="1" smtClean="0"/>
              <a:t>transform_body</a:t>
            </a:r>
            <a:r>
              <a:rPr lang="en-US" altLang="zh-TW" dirty="0"/>
              <a:t>();</a:t>
            </a:r>
          </a:p>
          <a:p>
            <a:pPr marL="0" indent="0">
              <a:buNone/>
            </a:pPr>
            <a:r>
              <a:rPr lang="en-US" altLang="zh-TW" dirty="0" smtClean="0"/>
              <a:t>	</a:t>
            </a:r>
            <a:r>
              <a:rPr lang="en-US" altLang="zh-TW" dirty="0" err="1" smtClean="0"/>
              <a:t>glPushMatrix</a:t>
            </a:r>
            <a:r>
              <a:rPr lang="en-US" altLang="zh-TW" dirty="0"/>
              <a:t>();</a:t>
            </a:r>
          </a:p>
          <a:p>
            <a:pPr marL="0" indent="0">
              <a:buNone/>
            </a:pPr>
            <a:r>
              <a:rPr lang="en-US" altLang="zh-TW" dirty="0" smtClean="0"/>
              <a:t>		</a:t>
            </a:r>
            <a:r>
              <a:rPr lang="en-US" altLang="zh-TW" dirty="0" err="1" smtClean="0"/>
              <a:t>transform_left_arm</a:t>
            </a:r>
            <a:r>
              <a:rPr lang="en-US" altLang="zh-TW" dirty="0"/>
              <a:t>();</a:t>
            </a:r>
          </a:p>
          <a:p>
            <a:pPr marL="0" indent="0">
              <a:buNone/>
            </a:pPr>
            <a:r>
              <a:rPr lang="en-US" altLang="zh-TW" dirty="0" smtClean="0"/>
              <a:t>		</a:t>
            </a:r>
            <a:r>
              <a:rPr lang="en-US" altLang="zh-TW" dirty="0" err="1" smtClean="0"/>
              <a:t>draw_left_arm</a:t>
            </a:r>
            <a:r>
              <a:rPr lang="en-US" altLang="zh-TW" dirty="0"/>
              <a:t>();</a:t>
            </a:r>
          </a:p>
          <a:p>
            <a:pPr marL="0" indent="0">
              <a:buNone/>
            </a:pPr>
            <a:r>
              <a:rPr lang="en-US" altLang="zh-TW" dirty="0" smtClean="0"/>
              <a:t>	</a:t>
            </a:r>
            <a:r>
              <a:rPr lang="en-US" altLang="zh-TW" dirty="0" err="1" smtClean="0"/>
              <a:t>glPopMatrix</a:t>
            </a:r>
            <a:r>
              <a:rPr lang="en-US" altLang="zh-TW" dirty="0"/>
              <a:t>();</a:t>
            </a:r>
          </a:p>
          <a:p>
            <a:pPr marL="0" indent="0">
              <a:buNone/>
            </a:pPr>
            <a:r>
              <a:rPr lang="en-US" altLang="zh-TW" dirty="0" smtClean="0"/>
              <a:t>	</a:t>
            </a:r>
            <a:r>
              <a:rPr lang="en-US" altLang="zh-TW" dirty="0" err="1" smtClean="0"/>
              <a:t>glPushMatrix</a:t>
            </a:r>
            <a:r>
              <a:rPr lang="en-US" altLang="zh-TW" dirty="0"/>
              <a:t>();</a:t>
            </a:r>
          </a:p>
          <a:p>
            <a:pPr marL="0" indent="0">
              <a:buNone/>
            </a:pPr>
            <a:r>
              <a:rPr lang="en-US" altLang="zh-TW" dirty="0" smtClean="0"/>
              <a:t>		</a:t>
            </a:r>
            <a:r>
              <a:rPr lang="en-US" altLang="zh-TW" dirty="0" err="1" smtClean="0"/>
              <a:t>transform_right_arm</a:t>
            </a:r>
            <a:r>
              <a:rPr lang="en-US" altLang="zh-TW" dirty="0"/>
              <a:t>();</a:t>
            </a:r>
          </a:p>
          <a:p>
            <a:pPr marL="0" indent="0">
              <a:buNone/>
            </a:pPr>
            <a:r>
              <a:rPr lang="en-US" altLang="zh-TW" dirty="0" smtClean="0"/>
              <a:t>		</a:t>
            </a:r>
            <a:r>
              <a:rPr lang="en-US" altLang="zh-TW" dirty="0" err="1" smtClean="0"/>
              <a:t>draw_right_arm</a:t>
            </a:r>
            <a:r>
              <a:rPr lang="en-US" altLang="zh-TW" dirty="0"/>
              <a:t>();</a:t>
            </a:r>
          </a:p>
          <a:p>
            <a:pPr marL="0" indent="0">
              <a:buNone/>
            </a:pPr>
            <a:r>
              <a:rPr lang="en-US" altLang="zh-TW" dirty="0" smtClean="0"/>
              <a:t>	</a:t>
            </a:r>
            <a:r>
              <a:rPr lang="en-US" altLang="zh-TW" dirty="0" err="1" smtClean="0">
                <a:solidFill>
                  <a:srgbClr val="FF0000"/>
                </a:solidFill>
              </a:rPr>
              <a:t>glPopMatrix</a:t>
            </a:r>
            <a:r>
              <a:rPr lang="en-US" altLang="zh-TW" dirty="0">
                <a:solidFill>
                  <a:srgbClr val="FF0000"/>
                </a:solidFill>
              </a:rPr>
              <a:t>();</a:t>
            </a:r>
          </a:p>
          <a:p>
            <a:pPr marL="0" indent="0">
              <a:buNone/>
            </a:pPr>
            <a:r>
              <a:rPr lang="en-US" altLang="zh-TW" dirty="0" smtClean="0"/>
              <a:t>	</a:t>
            </a:r>
            <a:r>
              <a:rPr lang="en-US" altLang="zh-TW" dirty="0" err="1" smtClean="0"/>
              <a:t>draw_body</a:t>
            </a:r>
            <a:r>
              <a:rPr lang="en-US" altLang="zh-TW" dirty="0"/>
              <a:t>();</a:t>
            </a:r>
          </a:p>
          <a:p>
            <a:pPr marL="0" indent="0">
              <a:buNone/>
            </a:pPr>
            <a:r>
              <a:rPr lang="en-US" altLang="zh-TW" dirty="0" err="1"/>
              <a:t>glPopMatrix</a:t>
            </a:r>
            <a:r>
              <a:rPr lang="en-US" altLang="zh-TW" dirty="0"/>
              <a:t>();</a:t>
            </a:r>
          </a:p>
        </p:txBody>
      </p:sp>
      <p:pic>
        <p:nvPicPr>
          <p:cNvPr id="5" name="圖片 4"/>
          <p:cNvPicPr>
            <a:picLocks noChangeAspect="1"/>
          </p:cNvPicPr>
          <p:nvPr/>
        </p:nvPicPr>
        <p:blipFill>
          <a:blip r:embed="rId2"/>
          <a:stretch>
            <a:fillRect/>
          </a:stretch>
        </p:blipFill>
        <p:spPr>
          <a:xfrm>
            <a:off x="6096000" y="1690688"/>
            <a:ext cx="3809524" cy="3809524"/>
          </a:xfrm>
          <a:prstGeom prst="rect">
            <a:avLst/>
          </a:prstGeom>
        </p:spPr>
      </p:pic>
    </p:spTree>
    <p:extLst>
      <p:ext uri="{BB962C8B-B14F-4D97-AF65-F5344CB8AC3E}">
        <p14:creationId xmlns:p14="http://schemas.microsoft.com/office/powerpoint/2010/main" val="521956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Push and Pop Matrix </a:t>
            </a:r>
            <a:endParaRPr lang="zh-TW" altLang="en-US" dirty="0"/>
          </a:p>
        </p:txBody>
      </p:sp>
      <p:sp>
        <p:nvSpPr>
          <p:cNvPr id="3" name="內容版面配置區 2"/>
          <p:cNvSpPr>
            <a:spLocks noGrp="1"/>
          </p:cNvSpPr>
          <p:nvPr>
            <p:ph idx="1"/>
          </p:nvPr>
        </p:nvSpPr>
        <p:spPr/>
        <p:txBody>
          <a:bodyPr>
            <a:normAutofit fontScale="77500" lnSpcReduction="20000"/>
          </a:bodyPr>
          <a:lstStyle/>
          <a:p>
            <a:pPr marL="0" indent="0">
              <a:buNone/>
            </a:pPr>
            <a:r>
              <a:rPr lang="en-US" altLang="zh-TW" dirty="0" err="1" smtClean="0"/>
              <a:t>glPushMatrix</a:t>
            </a:r>
            <a:r>
              <a:rPr lang="en-US" altLang="zh-TW" dirty="0"/>
              <a:t>(); </a:t>
            </a:r>
          </a:p>
          <a:p>
            <a:pPr marL="0" indent="0">
              <a:buNone/>
            </a:pPr>
            <a:r>
              <a:rPr lang="en-US" altLang="zh-TW" dirty="0" smtClean="0"/>
              <a:t>	</a:t>
            </a:r>
            <a:r>
              <a:rPr lang="en-US" altLang="zh-TW" dirty="0" err="1" smtClean="0"/>
              <a:t>transform_body</a:t>
            </a:r>
            <a:r>
              <a:rPr lang="en-US" altLang="zh-TW" dirty="0"/>
              <a:t>();</a:t>
            </a:r>
          </a:p>
          <a:p>
            <a:pPr marL="0" indent="0">
              <a:buNone/>
            </a:pPr>
            <a:r>
              <a:rPr lang="en-US" altLang="zh-TW" dirty="0" smtClean="0"/>
              <a:t>	</a:t>
            </a:r>
            <a:r>
              <a:rPr lang="en-US" altLang="zh-TW" dirty="0" err="1" smtClean="0"/>
              <a:t>glPushMatrix</a:t>
            </a:r>
            <a:r>
              <a:rPr lang="en-US" altLang="zh-TW" dirty="0"/>
              <a:t>();</a:t>
            </a:r>
          </a:p>
          <a:p>
            <a:pPr marL="0" indent="0">
              <a:buNone/>
            </a:pPr>
            <a:r>
              <a:rPr lang="en-US" altLang="zh-TW" dirty="0" smtClean="0"/>
              <a:t>		</a:t>
            </a:r>
            <a:r>
              <a:rPr lang="en-US" altLang="zh-TW" dirty="0" err="1" smtClean="0"/>
              <a:t>transform_left_arm</a:t>
            </a:r>
            <a:r>
              <a:rPr lang="en-US" altLang="zh-TW" dirty="0"/>
              <a:t>();</a:t>
            </a:r>
          </a:p>
          <a:p>
            <a:pPr marL="0" indent="0">
              <a:buNone/>
            </a:pPr>
            <a:r>
              <a:rPr lang="en-US" altLang="zh-TW" dirty="0" smtClean="0"/>
              <a:t>		</a:t>
            </a:r>
            <a:r>
              <a:rPr lang="en-US" altLang="zh-TW" dirty="0" err="1" smtClean="0"/>
              <a:t>draw_left_arm</a:t>
            </a:r>
            <a:r>
              <a:rPr lang="en-US" altLang="zh-TW" dirty="0"/>
              <a:t>();</a:t>
            </a:r>
          </a:p>
          <a:p>
            <a:pPr marL="0" indent="0">
              <a:buNone/>
            </a:pPr>
            <a:r>
              <a:rPr lang="en-US" altLang="zh-TW" dirty="0" smtClean="0"/>
              <a:t>	</a:t>
            </a:r>
            <a:r>
              <a:rPr lang="en-US" altLang="zh-TW" dirty="0" err="1" smtClean="0"/>
              <a:t>glPopMatrix</a:t>
            </a:r>
            <a:r>
              <a:rPr lang="en-US" altLang="zh-TW" dirty="0"/>
              <a:t>();</a:t>
            </a:r>
          </a:p>
          <a:p>
            <a:pPr marL="0" indent="0">
              <a:buNone/>
            </a:pPr>
            <a:r>
              <a:rPr lang="en-US" altLang="zh-TW" dirty="0" smtClean="0"/>
              <a:t>	</a:t>
            </a:r>
            <a:r>
              <a:rPr lang="en-US" altLang="zh-TW" dirty="0" err="1" smtClean="0"/>
              <a:t>glPushMatrix</a:t>
            </a:r>
            <a:r>
              <a:rPr lang="en-US" altLang="zh-TW" dirty="0"/>
              <a:t>();</a:t>
            </a:r>
          </a:p>
          <a:p>
            <a:pPr marL="0" indent="0">
              <a:buNone/>
            </a:pPr>
            <a:r>
              <a:rPr lang="en-US" altLang="zh-TW" dirty="0" smtClean="0"/>
              <a:t>		</a:t>
            </a:r>
            <a:r>
              <a:rPr lang="en-US" altLang="zh-TW" dirty="0" err="1" smtClean="0"/>
              <a:t>transform_right_arm</a:t>
            </a:r>
            <a:r>
              <a:rPr lang="en-US" altLang="zh-TW" dirty="0"/>
              <a:t>();</a:t>
            </a:r>
          </a:p>
          <a:p>
            <a:pPr marL="0" indent="0">
              <a:buNone/>
            </a:pPr>
            <a:r>
              <a:rPr lang="en-US" altLang="zh-TW" dirty="0" smtClean="0"/>
              <a:t>		</a:t>
            </a:r>
            <a:r>
              <a:rPr lang="en-US" altLang="zh-TW" dirty="0" err="1" smtClean="0"/>
              <a:t>draw_right_arm</a:t>
            </a:r>
            <a:r>
              <a:rPr lang="en-US" altLang="zh-TW" dirty="0"/>
              <a:t>();</a:t>
            </a:r>
          </a:p>
          <a:p>
            <a:pPr marL="0" indent="0">
              <a:buNone/>
            </a:pPr>
            <a:r>
              <a:rPr lang="en-US" altLang="zh-TW" dirty="0" smtClean="0"/>
              <a:t>	</a:t>
            </a:r>
            <a:r>
              <a:rPr lang="en-US" altLang="zh-TW" dirty="0" err="1" smtClean="0"/>
              <a:t>glPopMatrix</a:t>
            </a:r>
            <a:r>
              <a:rPr lang="en-US" altLang="zh-TW" dirty="0"/>
              <a:t>();</a:t>
            </a:r>
          </a:p>
          <a:p>
            <a:pPr marL="0" indent="0">
              <a:buNone/>
            </a:pPr>
            <a:r>
              <a:rPr lang="en-US" altLang="zh-TW" dirty="0" smtClean="0"/>
              <a:t>	</a:t>
            </a:r>
            <a:r>
              <a:rPr lang="en-US" altLang="zh-TW" dirty="0" err="1" smtClean="0">
                <a:solidFill>
                  <a:srgbClr val="C00000"/>
                </a:solidFill>
              </a:rPr>
              <a:t>draw_body</a:t>
            </a:r>
            <a:r>
              <a:rPr lang="en-US" altLang="zh-TW" dirty="0">
                <a:solidFill>
                  <a:srgbClr val="C00000"/>
                </a:solidFill>
              </a:rPr>
              <a:t>();</a:t>
            </a:r>
          </a:p>
          <a:p>
            <a:pPr marL="0" indent="0">
              <a:buNone/>
            </a:pPr>
            <a:r>
              <a:rPr lang="en-US" altLang="zh-TW" dirty="0" err="1"/>
              <a:t>glPopMatrix</a:t>
            </a:r>
            <a:r>
              <a:rPr lang="en-US" altLang="zh-TW" dirty="0"/>
              <a:t>();</a:t>
            </a:r>
          </a:p>
        </p:txBody>
      </p:sp>
      <p:pic>
        <p:nvPicPr>
          <p:cNvPr id="4" name="圖片 3"/>
          <p:cNvPicPr>
            <a:picLocks noChangeAspect="1"/>
          </p:cNvPicPr>
          <p:nvPr/>
        </p:nvPicPr>
        <p:blipFill>
          <a:blip r:embed="rId2"/>
          <a:stretch>
            <a:fillRect/>
          </a:stretch>
        </p:blipFill>
        <p:spPr>
          <a:xfrm>
            <a:off x="6096000" y="1690688"/>
            <a:ext cx="3809524" cy="3809524"/>
          </a:xfrm>
          <a:prstGeom prst="rect">
            <a:avLst/>
          </a:prstGeom>
        </p:spPr>
      </p:pic>
    </p:spTree>
    <p:extLst>
      <p:ext uri="{BB962C8B-B14F-4D97-AF65-F5344CB8AC3E}">
        <p14:creationId xmlns:p14="http://schemas.microsoft.com/office/powerpoint/2010/main" val="2683475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View</a:t>
            </a:r>
            <a:endParaRPr lang="zh-TW" altLang="en-US" dirty="0"/>
          </a:p>
        </p:txBody>
      </p:sp>
      <p:sp>
        <p:nvSpPr>
          <p:cNvPr id="3" name="內容版面配置區 2"/>
          <p:cNvSpPr>
            <a:spLocks noGrp="1"/>
          </p:cNvSpPr>
          <p:nvPr>
            <p:ph idx="1"/>
          </p:nvPr>
        </p:nvSpPr>
        <p:spPr/>
        <p:txBody>
          <a:bodyPr/>
          <a:lstStyle/>
          <a:p>
            <a:r>
              <a:rPr lang="en-US" altLang="zh-TW" dirty="0" err="1" smtClean="0"/>
              <a:t>gluLookAt</a:t>
            </a:r>
            <a:r>
              <a:rPr lang="en-US" altLang="zh-TW" dirty="0"/>
              <a:t>( </a:t>
            </a:r>
            <a:r>
              <a:rPr lang="en-US" altLang="zh-TW" dirty="0" err="1"/>
              <a:t>GLdouble</a:t>
            </a:r>
            <a:r>
              <a:rPr lang="en-US" altLang="zh-TW" dirty="0"/>
              <a:t> </a:t>
            </a:r>
            <a:r>
              <a:rPr lang="en-US" altLang="zh-TW" dirty="0" err="1"/>
              <a:t>e_x</a:t>
            </a:r>
            <a:r>
              <a:rPr lang="en-US" altLang="zh-TW" dirty="0"/>
              <a:t>, </a:t>
            </a:r>
            <a:r>
              <a:rPr lang="en-US" altLang="zh-TW" dirty="0" err="1"/>
              <a:t>GLdouble</a:t>
            </a:r>
            <a:r>
              <a:rPr lang="en-US" altLang="zh-TW" dirty="0"/>
              <a:t> </a:t>
            </a:r>
            <a:r>
              <a:rPr lang="en-US" altLang="zh-TW" dirty="0" err="1"/>
              <a:t>e_y</a:t>
            </a:r>
            <a:r>
              <a:rPr lang="en-US" altLang="zh-TW" dirty="0"/>
              <a:t>, </a:t>
            </a:r>
            <a:r>
              <a:rPr lang="en-US" altLang="zh-TW" dirty="0" err="1"/>
              <a:t>GLdouble</a:t>
            </a:r>
            <a:r>
              <a:rPr lang="en-US" altLang="zh-TW" dirty="0"/>
              <a:t> </a:t>
            </a:r>
            <a:r>
              <a:rPr lang="en-US" altLang="zh-TW" dirty="0" err="1"/>
              <a:t>e_z</a:t>
            </a:r>
            <a:r>
              <a:rPr lang="en-US" altLang="zh-TW" dirty="0"/>
              <a:t>, </a:t>
            </a:r>
            <a:r>
              <a:rPr lang="en-US" altLang="zh-TW" dirty="0" err="1"/>
              <a:t>GLdouble</a:t>
            </a:r>
            <a:r>
              <a:rPr lang="en-US" altLang="zh-TW" dirty="0"/>
              <a:t> </a:t>
            </a:r>
            <a:r>
              <a:rPr lang="en-US" altLang="zh-TW" dirty="0" err="1"/>
              <a:t>c_x</a:t>
            </a:r>
            <a:r>
              <a:rPr lang="en-US" altLang="zh-TW" dirty="0"/>
              <a:t>, </a:t>
            </a:r>
            <a:r>
              <a:rPr lang="en-US" altLang="zh-TW" dirty="0" err="1"/>
              <a:t>GLdouble</a:t>
            </a:r>
            <a:r>
              <a:rPr lang="en-US" altLang="zh-TW" dirty="0"/>
              <a:t> </a:t>
            </a:r>
            <a:r>
              <a:rPr lang="en-US" altLang="zh-TW" dirty="0" err="1"/>
              <a:t>c_y</a:t>
            </a:r>
            <a:r>
              <a:rPr lang="en-US" altLang="zh-TW" dirty="0"/>
              <a:t>, </a:t>
            </a:r>
            <a:r>
              <a:rPr lang="en-US" altLang="zh-TW" dirty="0" err="1"/>
              <a:t>GLdouble</a:t>
            </a:r>
            <a:r>
              <a:rPr lang="en-US" altLang="zh-TW" dirty="0"/>
              <a:t> </a:t>
            </a:r>
            <a:r>
              <a:rPr lang="en-US" altLang="zh-TW" dirty="0" err="1"/>
              <a:t>c_z</a:t>
            </a:r>
            <a:r>
              <a:rPr lang="en-US" altLang="zh-TW" dirty="0"/>
              <a:t>, </a:t>
            </a:r>
            <a:r>
              <a:rPr lang="en-US" altLang="zh-TW" dirty="0" err="1"/>
              <a:t>GLdouble</a:t>
            </a:r>
            <a:r>
              <a:rPr lang="en-US" altLang="zh-TW" dirty="0"/>
              <a:t> </a:t>
            </a:r>
            <a:r>
              <a:rPr lang="en-US" altLang="zh-TW" dirty="0" err="1"/>
              <a:t>u_x</a:t>
            </a:r>
            <a:r>
              <a:rPr lang="en-US" altLang="zh-TW" dirty="0"/>
              <a:t>, </a:t>
            </a:r>
            <a:r>
              <a:rPr lang="en-US" altLang="zh-TW" dirty="0" err="1"/>
              <a:t>GLdouble</a:t>
            </a:r>
            <a:r>
              <a:rPr lang="en-US" altLang="zh-TW" dirty="0"/>
              <a:t> </a:t>
            </a:r>
            <a:r>
              <a:rPr lang="en-US" altLang="zh-TW" dirty="0" err="1"/>
              <a:t>u_y</a:t>
            </a:r>
            <a:r>
              <a:rPr lang="en-US" altLang="zh-TW" dirty="0"/>
              <a:t>, </a:t>
            </a:r>
            <a:r>
              <a:rPr lang="en-US" altLang="zh-TW" dirty="0" err="1"/>
              <a:t>GLdouble</a:t>
            </a:r>
            <a:r>
              <a:rPr lang="en-US" altLang="zh-TW" dirty="0"/>
              <a:t> </a:t>
            </a:r>
            <a:r>
              <a:rPr lang="en-US" altLang="zh-TW" dirty="0" err="1"/>
              <a:t>u_z</a:t>
            </a:r>
            <a:r>
              <a:rPr lang="en-US" altLang="zh-TW" dirty="0"/>
              <a:t> ) </a:t>
            </a:r>
          </a:p>
          <a:p>
            <a:pPr marL="0" indent="0">
              <a:buNone/>
            </a:pPr>
            <a:r>
              <a:rPr lang="en-US" altLang="zh-TW" dirty="0" smtClean="0"/>
              <a:t>	</a:t>
            </a:r>
            <a:r>
              <a:rPr lang="en-US" altLang="zh-TW" dirty="0" err="1" smtClean="0"/>
              <a:t>e_x</a:t>
            </a:r>
            <a:r>
              <a:rPr lang="en-US" altLang="zh-TW" dirty="0"/>
              <a:t>, </a:t>
            </a:r>
            <a:r>
              <a:rPr lang="en-US" altLang="zh-TW" dirty="0" err="1" smtClean="0"/>
              <a:t>e_y</a:t>
            </a:r>
            <a:r>
              <a:rPr lang="en-US" altLang="zh-TW" dirty="0" smtClean="0"/>
              <a:t>, </a:t>
            </a:r>
            <a:r>
              <a:rPr lang="en-US" altLang="zh-TW" dirty="0" err="1" smtClean="0"/>
              <a:t>e_z</a:t>
            </a:r>
            <a:r>
              <a:rPr lang="en-US" altLang="zh-TW" dirty="0" smtClean="0"/>
              <a:t> </a:t>
            </a:r>
            <a:r>
              <a:rPr lang="en-US" altLang="zh-TW" dirty="0"/>
              <a:t>specify the desired </a:t>
            </a:r>
            <a:r>
              <a:rPr lang="en-US" altLang="zh-TW" dirty="0" smtClean="0"/>
              <a:t>viewpoint</a:t>
            </a:r>
          </a:p>
          <a:p>
            <a:pPr marL="0" indent="0">
              <a:buNone/>
            </a:pPr>
            <a:r>
              <a:rPr lang="en-US" altLang="zh-TW" dirty="0"/>
              <a:t>	</a:t>
            </a:r>
            <a:r>
              <a:rPr lang="en-US" altLang="zh-TW" dirty="0" err="1" smtClean="0"/>
              <a:t>c_x</a:t>
            </a:r>
            <a:r>
              <a:rPr lang="en-US" altLang="zh-TW" dirty="0"/>
              <a:t>, </a:t>
            </a:r>
            <a:r>
              <a:rPr lang="en-US" altLang="zh-TW" dirty="0" err="1"/>
              <a:t>c_y</a:t>
            </a:r>
            <a:r>
              <a:rPr lang="en-US" altLang="zh-TW" dirty="0"/>
              <a:t>, </a:t>
            </a:r>
            <a:r>
              <a:rPr lang="en-US" altLang="zh-TW" dirty="0" err="1"/>
              <a:t>c_z</a:t>
            </a:r>
            <a:r>
              <a:rPr lang="en-US" altLang="zh-TW" dirty="0"/>
              <a:t> specify some point along the desired line of </a:t>
            </a:r>
            <a:r>
              <a:rPr lang="en-US" altLang="zh-TW" dirty="0" smtClean="0"/>
              <a:t>sight</a:t>
            </a:r>
          </a:p>
          <a:p>
            <a:pPr marL="0" indent="0">
              <a:buNone/>
            </a:pPr>
            <a:r>
              <a:rPr lang="en-US" altLang="zh-TW" dirty="0" smtClean="0"/>
              <a:t>	</a:t>
            </a:r>
            <a:r>
              <a:rPr lang="en-US" altLang="zh-TW" dirty="0" err="1" smtClean="0"/>
              <a:t>u_x</a:t>
            </a:r>
            <a:r>
              <a:rPr lang="en-US" altLang="zh-TW" dirty="0"/>
              <a:t>, </a:t>
            </a:r>
            <a:r>
              <a:rPr lang="en-US" altLang="zh-TW" dirty="0" err="1"/>
              <a:t>u_y</a:t>
            </a:r>
            <a:r>
              <a:rPr lang="en-US" altLang="zh-TW" dirty="0"/>
              <a:t>, </a:t>
            </a:r>
            <a:r>
              <a:rPr lang="en-US" altLang="zh-TW" dirty="0" err="1" smtClean="0"/>
              <a:t>u_z</a:t>
            </a:r>
            <a:r>
              <a:rPr lang="en-US" altLang="zh-TW" dirty="0" smtClean="0"/>
              <a:t> </a:t>
            </a:r>
            <a:r>
              <a:rPr lang="en-US" altLang="zh-TW" dirty="0"/>
              <a:t>define the up vector of our camera</a:t>
            </a:r>
            <a:endParaRPr lang="zh-TW" altLang="en-US" dirty="0"/>
          </a:p>
        </p:txBody>
      </p:sp>
    </p:spTree>
    <p:extLst>
      <p:ext uri="{BB962C8B-B14F-4D97-AF65-F5344CB8AC3E}">
        <p14:creationId xmlns:p14="http://schemas.microsoft.com/office/powerpoint/2010/main" val="37831819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Projection</a:t>
            </a:r>
            <a:endParaRPr lang="zh-TW" altLang="en-US" dirty="0"/>
          </a:p>
        </p:txBody>
      </p:sp>
      <p:sp>
        <p:nvSpPr>
          <p:cNvPr id="3" name="內容版面配置區 2"/>
          <p:cNvSpPr>
            <a:spLocks noGrp="1"/>
          </p:cNvSpPr>
          <p:nvPr>
            <p:ph idx="1"/>
          </p:nvPr>
        </p:nvSpPr>
        <p:spPr/>
        <p:txBody>
          <a:bodyPr/>
          <a:lstStyle/>
          <a:p>
            <a:r>
              <a:rPr lang="en-US" altLang="zh-TW" dirty="0"/>
              <a:t>Matrix mode use is similar</a:t>
            </a:r>
            <a:r>
              <a:rPr lang="en-US" altLang="zh-TW" dirty="0" smtClean="0"/>
              <a:t>:</a:t>
            </a:r>
          </a:p>
          <a:p>
            <a:pPr marL="0" indent="0">
              <a:buNone/>
            </a:pPr>
            <a:r>
              <a:rPr lang="en-US" altLang="zh-TW" dirty="0" smtClean="0"/>
              <a:t>	</a:t>
            </a:r>
            <a:r>
              <a:rPr lang="en-US" altLang="zh-TW" dirty="0" err="1" smtClean="0"/>
              <a:t>glMatrixMode</a:t>
            </a:r>
            <a:r>
              <a:rPr lang="en-US" altLang="zh-TW" dirty="0" smtClean="0"/>
              <a:t>(GL_PROJECTION)</a:t>
            </a:r>
          </a:p>
          <a:p>
            <a:r>
              <a:rPr lang="en-US" altLang="zh-TW" dirty="0" smtClean="0"/>
              <a:t>We </a:t>
            </a:r>
            <a:r>
              <a:rPr lang="en-US" altLang="zh-TW" dirty="0"/>
              <a:t>are really concerned with only two types of projection transformations: </a:t>
            </a:r>
          </a:p>
          <a:p>
            <a:pPr marL="0" indent="0">
              <a:buNone/>
            </a:pPr>
            <a:r>
              <a:rPr lang="en-US" altLang="zh-TW" dirty="0" smtClean="0"/>
              <a:t>	Orthographic projection</a:t>
            </a:r>
            <a:r>
              <a:rPr lang="zh-TW" altLang="en-US" dirty="0" smtClean="0"/>
              <a:t>：</a:t>
            </a:r>
            <a:r>
              <a:rPr lang="en-US" altLang="zh-TW" dirty="0" smtClean="0"/>
              <a:t>Our </a:t>
            </a:r>
            <a:r>
              <a:rPr lang="en-US" altLang="zh-TW" dirty="0"/>
              <a:t>viewing volume is rectangular and </a:t>
            </a:r>
            <a:r>
              <a:rPr lang="en-US" altLang="zh-TW" dirty="0" smtClean="0"/>
              <a:t>	all </a:t>
            </a:r>
            <a:r>
              <a:rPr lang="en-US" altLang="zh-TW" dirty="0"/>
              <a:t>objects appear the same size no matter the </a:t>
            </a:r>
            <a:r>
              <a:rPr lang="en-US" altLang="zh-TW" dirty="0" smtClean="0"/>
              <a:t>distance</a:t>
            </a:r>
          </a:p>
          <a:p>
            <a:pPr marL="0" indent="0">
              <a:buNone/>
            </a:pPr>
            <a:r>
              <a:rPr lang="en-US" altLang="zh-TW" dirty="0"/>
              <a:t>	</a:t>
            </a:r>
            <a:r>
              <a:rPr lang="en-US" altLang="zh-TW" dirty="0" smtClean="0"/>
              <a:t>Perspective projection</a:t>
            </a:r>
            <a:r>
              <a:rPr lang="zh-TW" altLang="en-US" dirty="0" smtClean="0"/>
              <a:t>：</a:t>
            </a:r>
            <a:r>
              <a:rPr lang="en-US" altLang="zh-TW" dirty="0" smtClean="0"/>
              <a:t>Uses </a:t>
            </a:r>
            <a:r>
              <a:rPr lang="en-US" altLang="zh-TW" dirty="0"/>
              <a:t>perspective to give a sense of </a:t>
            </a:r>
            <a:r>
              <a:rPr lang="en-US" altLang="zh-TW" dirty="0" smtClean="0"/>
              <a:t>	depth</a:t>
            </a:r>
            <a:r>
              <a:rPr lang="en-US" altLang="zh-TW" dirty="0"/>
              <a:t>. Our viewing volume is conical or pyramidal in shape.</a:t>
            </a:r>
            <a:endParaRPr lang="zh-TW" altLang="en-US" dirty="0"/>
          </a:p>
        </p:txBody>
      </p:sp>
    </p:spTree>
    <p:extLst>
      <p:ext uri="{BB962C8B-B14F-4D97-AF65-F5344CB8AC3E}">
        <p14:creationId xmlns:p14="http://schemas.microsoft.com/office/powerpoint/2010/main" val="517329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Orthographic Projection</a:t>
            </a:r>
            <a:endParaRPr lang="zh-TW" altLang="en-US" dirty="0"/>
          </a:p>
        </p:txBody>
      </p:sp>
      <p:sp>
        <p:nvSpPr>
          <p:cNvPr id="3" name="內容版面配置區 2"/>
          <p:cNvSpPr>
            <a:spLocks noGrp="1"/>
          </p:cNvSpPr>
          <p:nvPr>
            <p:ph idx="1"/>
          </p:nvPr>
        </p:nvSpPr>
        <p:spPr/>
        <p:txBody>
          <a:bodyPr/>
          <a:lstStyle/>
          <a:p>
            <a:r>
              <a:rPr lang="en-US" altLang="zh-TW" dirty="0" err="1"/>
              <a:t>glOrtho</a:t>
            </a:r>
            <a:r>
              <a:rPr lang="en-US" altLang="zh-TW" dirty="0"/>
              <a:t>( </a:t>
            </a:r>
            <a:r>
              <a:rPr lang="en-US" altLang="zh-TW" dirty="0" err="1"/>
              <a:t>GLdouble</a:t>
            </a:r>
            <a:r>
              <a:rPr lang="en-US" altLang="zh-TW" dirty="0"/>
              <a:t> left, </a:t>
            </a:r>
            <a:r>
              <a:rPr lang="en-US" altLang="zh-TW" dirty="0" err="1"/>
              <a:t>GLdouble</a:t>
            </a:r>
            <a:r>
              <a:rPr lang="en-US" altLang="zh-TW" dirty="0"/>
              <a:t> right, </a:t>
            </a:r>
            <a:r>
              <a:rPr lang="en-US" altLang="zh-TW" dirty="0" err="1"/>
              <a:t>GLdouble</a:t>
            </a:r>
            <a:r>
              <a:rPr lang="en-US" altLang="zh-TW" dirty="0"/>
              <a:t> bottom, </a:t>
            </a:r>
            <a:r>
              <a:rPr lang="en-US" altLang="zh-TW" dirty="0" err="1"/>
              <a:t>GLdouble</a:t>
            </a:r>
            <a:r>
              <a:rPr lang="en-US" altLang="zh-TW" dirty="0"/>
              <a:t> top, </a:t>
            </a:r>
            <a:r>
              <a:rPr lang="en-US" altLang="zh-TW" dirty="0" err="1"/>
              <a:t>GLdouble</a:t>
            </a:r>
            <a:r>
              <a:rPr lang="en-US" altLang="zh-TW" dirty="0"/>
              <a:t> near, </a:t>
            </a:r>
            <a:r>
              <a:rPr lang="en-US" altLang="zh-TW" dirty="0" err="1"/>
              <a:t>GLdouble</a:t>
            </a:r>
            <a:r>
              <a:rPr lang="en-US" altLang="zh-TW" dirty="0"/>
              <a:t> far</a:t>
            </a:r>
            <a:r>
              <a:rPr lang="en-US" altLang="zh-TW" dirty="0" smtClean="0"/>
              <a:t>)</a:t>
            </a:r>
          </a:p>
          <a:p>
            <a:r>
              <a:rPr lang="en-US" altLang="zh-TW" dirty="0"/>
              <a:t>left, right, top, and bottom define the boundaries of the near/far clipping </a:t>
            </a:r>
            <a:r>
              <a:rPr lang="en-US" altLang="zh-TW" dirty="0" smtClean="0"/>
              <a:t>planes</a:t>
            </a:r>
          </a:p>
          <a:p>
            <a:r>
              <a:rPr lang="en-US" altLang="zh-TW" dirty="0" smtClean="0"/>
              <a:t>near </a:t>
            </a:r>
            <a:r>
              <a:rPr lang="en-US" altLang="zh-TW" dirty="0"/>
              <a:t>and far specify how far from the viewpoint the near and far clipping planes </a:t>
            </a:r>
            <a:r>
              <a:rPr lang="en-US" altLang="zh-TW" dirty="0" smtClean="0"/>
              <a:t>are</a:t>
            </a:r>
          </a:p>
        </p:txBody>
      </p:sp>
    </p:spTree>
    <p:extLst>
      <p:ext uri="{BB962C8B-B14F-4D97-AF65-F5344CB8AC3E}">
        <p14:creationId xmlns:p14="http://schemas.microsoft.com/office/powerpoint/2010/main" val="4265084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Orthographic Projection</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150492" y="1316045"/>
            <a:ext cx="7891016" cy="4872493"/>
          </a:xfrm>
          <a:prstGeom prst="rect">
            <a:avLst/>
          </a:prstGeom>
        </p:spPr>
      </p:pic>
    </p:spTree>
    <p:extLst>
      <p:ext uri="{BB962C8B-B14F-4D97-AF65-F5344CB8AC3E}">
        <p14:creationId xmlns:p14="http://schemas.microsoft.com/office/powerpoint/2010/main" val="353640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Install OpenGL(2) in Windows</a:t>
            </a:r>
            <a:endParaRPr lang="zh-TW" altLang="en-US" dirty="0"/>
          </a:p>
        </p:txBody>
      </p:sp>
      <p:sp>
        <p:nvSpPr>
          <p:cNvPr id="3" name="內容版面配置區 2"/>
          <p:cNvSpPr>
            <a:spLocks noGrp="1"/>
          </p:cNvSpPr>
          <p:nvPr>
            <p:ph idx="1"/>
          </p:nvPr>
        </p:nvSpPr>
        <p:spPr/>
        <p:txBody>
          <a:bodyPr/>
          <a:lstStyle/>
          <a:p>
            <a:r>
              <a:rPr lang="en-US" altLang="zh-TW" dirty="0" smtClean="0"/>
              <a:t>Put </a:t>
            </a:r>
            <a:r>
              <a:rPr lang="en-US" altLang="zh-TW" dirty="0" err="1" smtClean="0"/>
              <a:t>dll</a:t>
            </a:r>
            <a:r>
              <a:rPr lang="en-US" altLang="zh-TW" dirty="0" smtClean="0"/>
              <a:t> file in the folder</a:t>
            </a:r>
            <a:br>
              <a:rPr lang="en-US" altLang="zh-TW" dirty="0" smtClean="0"/>
            </a:br>
            <a:r>
              <a:rPr lang="en-US" altLang="zh-TW" dirty="0" smtClean="0"/>
              <a:t>C:\windows\system32</a:t>
            </a:r>
            <a:br>
              <a:rPr lang="en-US" altLang="zh-TW" dirty="0" smtClean="0"/>
            </a:br>
            <a:r>
              <a:rPr lang="en-US" altLang="zh-TW" dirty="0" smtClean="0"/>
              <a:t>C</a:t>
            </a:r>
            <a:r>
              <a:rPr lang="en-US" altLang="zh-TW" dirty="0"/>
              <a:t>:\Windows\SysWOW64</a:t>
            </a:r>
            <a:r>
              <a:rPr lang="en-US" altLang="zh-TW" dirty="0" smtClean="0"/>
              <a:t/>
            </a:r>
            <a:br>
              <a:rPr lang="en-US" altLang="zh-TW" dirty="0" smtClean="0"/>
            </a:br>
            <a:r>
              <a:rPr lang="en-US" altLang="zh-TW" dirty="0" smtClean="0"/>
              <a:t>Or put </a:t>
            </a:r>
            <a:r>
              <a:rPr lang="en-US" altLang="zh-TW" dirty="0" err="1" smtClean="0"/>
              <a:t>dll</a:t>
            </a:r>
            <a:r>
              <a:rPr lang="en-US" altLang="zh-TW" dirty="0" smtClean="0"/>
              <a:t> file in your project </a:t>
            </a:r>
            <a:r>
              <a:rPr lang="en-US" altLang="zh-TW" dirty="0" smtClean="0"/>
              <a:t>execute</a:t>
            </a:r>
            <a:r>
              <a:rPr lang="en-US" altLang="zh-TW" dirty="0"/>
              <a:t> folder</a:t>
            </a:r>
            <a:br>
              <a:rPr lang="en-US" altLang="zh-TW" dirty="0"/>
            </a:br>
            <a:r>
              <a:rPr lang="en-US" altLang="zh-TW" dirty="0" err="1" smtClean="0"/>
              <a:t>var</a:t>
            </a:r>
            <a:r>
              <a:rPr lang="en-US" altLang="zh-TW" dirty="0" smtClean="0"/>
              <a:t>:$(</a:t>
            </a:r>
            <a:r>
              <a:rPr lang="en-US" altLang="zh-TW" dirty="0" err="1"/>
              <a:t>OutDir</a:t>
            </a:r>
            <a:r>
              <a:rPr lang="en-US" altLang="zh-TW" dirty="0"/>
              <a:t>)$(</a:t>
            </a:r>
            <a:r>
              <a:rPr lang="en-US" altLang="zh-TW" dirty="0" err="1"/>
              <a:t>TargetName</a:t>
            </a:r>
            <a:r>
              <a:rPr lang="en-US" altLang="zh-TW" dirty="0"/>
              <a:t>)$(</a:t>
            </a:r>
            <a:r>
              <a:rPr lang="en-US" altLang="zh-TW" dirty="0" err="1"/>
              <a:t>TargetExt</a:t>
            </a:r>
            <a:r>
              <a:rPr lang="en-US" altLang="zh-TW" dirty="0"/>
              <a:t>)</a:t>
            </a:r>
            <a:endParaRPr lang="en-US" altLang="zh-TW" dirty="0" smtClean="0"/>
          </a:p>
          <a:p>
            <a:r>
              <a:rPr lang="en-US" altLang="zh-TW" dirty="0" smtClean="0"/>
              <a:t>Put lib file in the folder</a:t>
            </a:r>
            <a:r>
              <a:rPr lang="en-US" altLang="zh-TW" dirty="0"/>
              <a:t/>
            </a:r>
            <a:br>
              <a:rPr lang="en-US" altLang="zh-TW" dirty="0"/>
            </a:br>
            <a:r>
              <a:rPr lang="en-US" altLang="zh-TW" dirty="0"/>
              <a:t>example</a:t>
            </a:r>
            <a:r>
              <a:rPr lang="en-US" altLang="zh-TW" dirty="0" smtClean="0"/>
              <a:t>: E</a:t>
            </a:r>
            <a:r>
              <a:rPr lang="en-US" altLang="zh-TW" dirty="0"/>
              <a:t>:\</a:t>
            </a:r>
            <a:r>
              <a:rPr lang="en-US" altLang="zh-TW" dirty="0" smtClean="0"/>
              <a:t>software\visual_studio\VC\lib</a:t>
            </a:r>
            <a:br>
              <a:rPr lang="en-US" altLang="zh-TW" dirty="0" smtClean="0"/>
            </a:br>
            <a:r>
              <a:rPr lang="en-US" altLang="zh-TW" dirty="0" smtClean="0"/>
              <a:t>You can see path in project property(Next </a:t>
            </a:r>
            <a:r>
              <a:rPr lang="en-US" altLang="zh-TW" dirty="0" smtClean="0"/>
              <a:t>Page)</a:t>
            </a:r>
            <a:r>
              <a:rPr lang="en-US" altLang="zh-TW" dirty="0"/>
              <a:t/>
            </a:r>
            <a:br>
              <a:rPr lang="en-US" altLang="zh-TW" dirty="0"/>
            </a:br>
            <a:r>
              <a:rPr lang="en-US" altLang="zh-TW" dirty="0" err="1" smtClean="0"/>
              <a:t>var</a:t>
            </a:r>
            <a:r>
              <a:rPr lang="en-US" altLang="zh-TW" dirty="0"/>
              <a:t>:$(VC_LibraryPath_x86)</a:t>
            </a:r>
            <a:endParaRPr lang="en-US" altLang="zh-TW" dirty="0" smtClean="0"/>
          </a:p>
        </p:txBody>
      </p:sp>
    </p:spTree>
    <p:extLst>
      <p:ext uri="{BB962C8B-B14F-4D97-AF65-F5344CB8AC3E}">
        <p14:creationId xmlns:p14="http://schemas.microsoft.com/office/powerpoint/2010/main" val="3166227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Perspective Projection</a:t>
            </a:r>
            <a:endParaRPr lang="zh-TW" altLang="en-US" dirty="0"/>
          </a:p>
        </p:txBody>
      </p:sp>
      <p:sp>
        <p:nvSpPr>
          <p:cNvPr id="3" name="內容版面配置區 2"/>
          <p:cNvSpPr>
            <a:spLocks noGrp="1"/>
          </p:cNvSpPr>
          <p:nvPr>
            <p:ph idx="1"/>
          </p:nvPr>
        </p:nvSpPr>
        <p:spPr/>
        <p:txBody>
          <a:bodyPr/>
          <a:lstStyle/>
          <a:p>
            <a:endParaRPr lang="zh-TW" altLang="en-US" dirty="0"/>
          </a:p>
          <a:p>
            <a:r>
              <a:rPr lang="en-US" altLang="zh-TW" dirty="0" err="1"/>
              <a:t>gluPerspective</a:t>
            </a:r>
            <a:r>
              <a:rPr lang="en-US" altLang="zh-TW" dirty="0"/>
              <a:t>( </a:t>
            </a:r>
            <a:r>
              <a:rPr lang="en-US" altLang="zh-TW" dirty="0" err="1" smtClean="0"/>
              <a:t>Gldouble</a:t>
            </a:r>
            <a:r>
              <a:rPr lang="en-US" altLang="zh-TW" dirty="0" smtClean="0"/>
              <a:t> </a:t>
            </a:r>
            <a:r>
              <a:rPr lang="en-US" altLang="zh-TW" i="1" dirty="0" err="1" smtClean="0"/>
              <a:t>fovy</a:t>
            </a:r>
            <a:r>
              <a:rPr lang="en-US" altLang="zh-TW" dirty="0"/>
              <a:t>, </a:t>
            </a:r>
            <a:r>
              <a:rPr lang="en-US" altLang="zh-TW" dirty="0" err="1" smtClean="0"/>
              <a:t>Gldouble</a:t>
            </a:r>
            <a:r>
              <a:rPr lang="en-US" altLang="zh-TW" dirty="0" smtClean="0"/>
              <a:t> </a:t>
            </a:r>
            <a:r>
              <a:rPr lang="en-US" altLang="zh-TW" i="1" dirty="0" smtClean="0"/>
              <a:t>aspect</a:t>
            </a:r>
            <a:r>
              <a:rPr lang="en-US" altLang="zh-TW" dirty="0"/>
              <a:t>, </a:t>
            </a:r>
            <a:r>
              <a:rPr lang="en-US" altLang="zh-TW" dirty="0" err="1" smtClean="0"/>
              <a:t>Gldouble</a:t>
            </a:r>
            <a:r>
              <a:rPr lang="en-US" altLang="zh-TW" dirty="0" smtClean="0"/>
              <a:t> </a:t>
            </a:r>
            <a:r>
              <a:rPr lang="en-US" altLang="zh-TW" i="1" dirty="0" smtClean="0"/>
              <a:t>near</a:t>
            </a:r>
            <a:r>
              <a:rPr lang="en-US" altLang="zh-TW" dirty="0"/>
              <a:t>, </a:t>
            </a:r>
            <a:r>
              <a:rPr lang="en-US" altLang="zh-TW" dirty="0" err="1" smtClean="0"/>
              <a:t>Gldouble</a:t>
            </a:r>
            <a:r>
              <a:rPr lang="en-US" altLang="zh-TW" dirty="0" smtClean="0"/>
              <a:t> </a:t>
            </a:r>
            <a:r>
              <a:rPr lang="en-US" altLang="zh-TW" i="1" dirty="0" smtClean="0"/>
              <a:t>far </a:t>
            </a:r>
            <a:r>
              <a:rPr lang="en-US" altLang="zh-TW" dirty="0" smtClean="0"/>
              <a:t>)</a:t>
            </a:r>
          </a:p>
          <a:p>
            <a:r>
              <a:rPr lang="en-US" altLang="zh-TW" i="1" dirty="0" err="1" smtClean="0"/>
              <a:t>fovy</a:t>
            </a:r>
            <a:r>
              <a:rPr lang="en-US" altLang="zh-TW" dirty="0" err="1" smtClean="0"/>
              <a:t>is</a:t>
            </a:r>
            <a:r>
              <a:rPr lang="en-US" altLang="zh-TW" dirty="0" smtClean="0"/>
              <a:t> </a:t>
            </a:r>
            <a:r>
              <a:rPr lang="en-US" altLang="zh-TW" dirty="0"/>
              <a:t>the angle in the field of view (in range from [0.0, 180]</a:t>
            </a:r>
          </a:p>
          <a:p>
            <a:r>
              <a:rPr lang="en-US" altLang="zh-TW" i="1" dirty="0" err="1"/>
              <a:t>aspect</a:t>
            </a:r>
            <a:r>
              <a:rPr lang="en-US" altLang="zh-TW" dirty="0" err="1"/>
              <a:t>is</a:t>
            </a:r>
            <a:r>
              <a:rPr lang="en-US" altLang="zh-TW" dirty="0"/>
              <a:t> the aspect ratio of the </a:t>
            </a:r>
            <a:r>
              <a:rPr lang="en-US" altLang="zh-TW" dirty="0" err="1"/>
              <a:t>frustrum</a:t>
            </a:r>
            <a:r>
              <a:rPr lang="en-US" altLang="zh-TW" dirty="0"/>
              <a:t>(width of window over height of window)</a:t>
            </a:r>
          </a:p>
          <a:p>
            <a:r>
              <a:rPr lang="en-US" altLang="zh-TW" i="1" dirty="0"/>
              <a:t>near </a:t>
            </a:r>
            <a:r>
              <a:rPr lang="en-US" altLang="zh-TW" dirty="0"/>
              <a:t>and </a:t>
            </a:r>
            <a:r>
              <a:rPr lang="en-US" altLang="zh-TW" i="1" dirty="0" err="1"/>
              <a:t>far</a:t>
            </a:r>
            <a:r>
              <a:rPr lang="en-US" altLang="zh-TW" dirty="0" err="1"/>
              <a:t>are</a:t>
            </a:r>
            <a:r>
              <a:rPr lang="en-US" altLang="zh-TW" dirty="0"/>
              <a:t> the values between viewpoint and the near/far clipping planes</a:t>
            </a:r>
          </a:p>
          <a:p>
            <a:endParaRPr lang="zh-TW" altLang="en-US" dirty="0"/>
          </a:p>
        </p:txBody>
      </p:sp>
    </p:spTree>
    <p:extLst>
      <p:ext uri="{BB962C8B-B14F-4D97-AF65-F5344CB8AC3E}">
        <p14:creationId xmlns:p14="http://schemas.microsoft.com/office/powerpoint/2010/main" val="2239453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Perspective Projection</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422220" y="1825625"/>
            <a:ext cx="9347559" cy="4351338"/>
          </a:xfrm>
          <a:prstGeom prst="rect">
            <a:avLst/>
          </a:prstGeom>
        </p:spPr>
      </p:pic>
    </p:spTree>
    <p:extLst>
      <p:ext uri="{BB962C8B-B14F-4D97-AF65-F5344CB8AC3E}">
        <p14:creationId xmlns:p14="http://schemas.microsoft.com/office/powerpoint/2010/main" val="1660100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
            </a:r>
            <a:br>
              <a:rPr lang="zh-TW" altLang="en-US" dirty="0"/>
            </a:br>
            <a:r>
              <a:rPr lang="en-US" altLang="zh-TW" dirty="0"/>
              <a:t>Ambient </a:t>
            </a:r>
            <a:r>
              <a:rPr lang="en-US" altLang="zh-TW" dirty="0" smtClean="0"/>
              <a:t>Light </a:t>
            </a:r>
            <a:endParaRPr lang="zh-TW" altLang="en-US" dirty="0"/>
          </a:p>
        </p:txBody>
      </p:sp>
      <p:sp>
        <p:nvSpPr>
          <p:cNvPr id="3" name="內容版面配置區 2"/>
          <p:cNvSpPr>
            <a:spLocks noGrp="1"/>
          </p:cNvSpPr>
          <p:nvPr>
            <p:ph idx="1"/>
          </p:nvPr>
        </p:nvSpPr>
        <p:spPr/>
        <p:txBody>
          <a:bodyPr/>
          <a:lstStyle/>
          <a:p>
            <a:r>
              <a:rPr lang="en-US" altLang="zh-TW" dirty="0" smtClean="0"/>
              <a:t>The </a:t>
            </a:r>
            <a:r>
              <a:rPr lang="en-US" altLang="zh-TW" dirty="0"/>
              <a:t>result of multiple interactions between (large) light sources and the objects in the environment. </a:t>
            </a:r>
          </a:p>
          <a:p>
            <a:pPr marL="0" indent="0">
              <a:buNone/>
            </a:pPr>
            <a:endParaRPr lang="zh-TW" altLang="en-US" dirty="0"/>
          </a:p>
        </p:txBody>
      </p:sp>
      <p:pic>
        <p:nvPicPr>
          <p:cNvPr id="4" name="圖片 3"/>
          <p:cNvPicPr>
            <a:picLocks noChangeAspect="1"/>
          </p:cNvPicPr>
          <p:nvPr/>
        </p:nvPicPr>
        <p:blipFill>
          <a:blip r:embed="rId2"/>
          <a:stretch>
            <a:fillRect/>
          </a:stretch>
        </p:blipFill>
        <p:spPr>
          <a:xfrm>
            <a:off x="1139142" y="2847070"/>
            <a:ext cx="2543175" cy="561975"/>
          </a:xfrm>
          <a:prstGeom prst="rect">
            <a:avLst/>
          </a:prstGeom>
        </p:spPr>
      </p:pic>
      <p:pic>
        <p:nvPicPr>
          <p:cNvPr id="6" name="圖片 5"/>
          <p:cNvPicPr>
            <a:picLocks noChangeAspect="1"/>
          </p:cNvPicPr>
          <p:nvPr/>
        </p:nvPicPr>
        <p:blipFill>
          <a:blip r:embed="rId3"/>
          <a:stretch>
            <a:fillRect/>
          </a:stretch>
        </p:blipFill>
        <p:spPr>
          <a:xfrm>
            <a:off x="7283429" y="2538292"/>
            <a:ext cx="3667125" cy="3286125"/>
          </a:xfrm>
          <a:prstGeom prst="rect">
            <a:avLst/>
          </a:prstGeom>
        </p:spPr>
      </p:pic>
    </p:spTree>
    <p:extLst>
      <p:ext uri="{BB962C8B-B14F-4D97-AF65-F5344CB8AC3E}">
        <p14:creationId xmlns:p14="http://schemas.microsoft.com/office/powerpoint/2010/main" val="2410964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
            </a:r>
            <a:br>
              <a:rPr lang="zh-TW" altLang="en-US" dirty="0"/>
            </a:br>
            <a:r>
              <a:rPr lang="en-US" altLang="zh-TW" dirty="0"/>
              <a:t>Diffuse </a:t>
            </a:r>
            <a:r>
              <a:rPr lang="en-US" altLang="zh-TW" dirty="0" smtClean="0"/>
              <a:t>Reflection </a:t>
            </a:r>
            <a:endParaRPr lang="zh-TW" altLang="en-US" dirty="0"/>
          </a:p>
        </p:txBody>
      </p:sp>
      <p:sp>
        <p:nvSpPr>
          <p:cNvPr id="3" name="內容版面配置區 2"/>
          <p:cNvSpPr>
            <a:spLocks noGrp="1"/>
          </p:cNvSpPr>
          <p:nvPr>
            <p:ph idx="1"/>
          </p:nvPr>
        </p:nvSpPr>
        <p:spPr/>
        <p:txBody>
          <a:bodyPr/>
          <a:lstStyle/>
          <a:p>
            <a:r>
              <a:rPr lang="en-US" altLang="zh-TW" dirty="0" smtClean="0"/>
              <a:t>Light </a:t>
            </a:r>
            <a:r>
              <a:rPr lang="en-US" altLang="zh-TW" dirty="0"/>
              <a:t>scattered equally in all directions </a:t>
            </a:r>
          </a:p>
          <a:p>
            <a:r>
              <a:rPr lang="en-US" altLang="zh-TW" dirty="0" smtClean="0"/>
              <a:t>Reflected </a:t>
            </a:r>
            <a:r>
              <a:rPr lang="en-US" altLang="zh-TW" dirty="0"/>
              <a:t>intensities vary with the direction of the light. </a:t>
            </a:r>
          </a:p>
          <a:p>
            <a:endParaRPr lang="zh-TW" altLang="en-US" dirty="0"/>
          </a:p>
        </p:txBody>
      </p:sp>
      <p:pic>
        <p:nvPicPr>
          <p:cNvPr id="4" name="圖片 3"/>
          <p:cNvPicPr>
            <a:picLocks noChangeAspect="1"/>
          </p:cNvPicPr>
          <p:nvPr/>
        </p:nvPicPr>
        <p:blipFill>
          <a:blip r:embed="rId2"/>
          <a:stretch>
            <a:fillRect/>
          </a:stretch>
        </p:blipFill>
        <p:spPr>
          <a:xfrm>
            <a:off x="1141915" y="2919291"/>
            <a:ext cx="3333750" cy="695325"/>
          </a:xfrm>
          <a:prstGeom prst="rect">
            <a:avLst/>
          </a:prstGeom>
        </p:spPr>
      </p:pic>
      <p:pic>
        <p:nvPicPr>
          <p:cNvPr id="5" name="圖片 4"/>
          <p:cNvPicPr>
            <a:picLocks noChangeAspect="1"/>
          </p:cNvPicPr>
          <p:nvPr/>
        </p:nvPicPr>
        <p:blipFill>
          <a:blip r:embed="rId3"/>
          <a:stretch>
            <a:fillRect/>
          </a:stretch>
        </p:blipFill>
        <p:spPr>
          <a:xfrm>
            <a:off x="7185828" y="2919291"/>
            <a:ext cx="3351871" cy="3257006"/>
          </a:xfrm>
          <a:prstGeom prst="rect">
            <a:avLst/>
          </a:prstGeom>
        </p:spPr>
      </p:pic>
      <p:pic>
        <p:nvPicPr>
          <p:cNvPr id="6" name="圖片 5"/>
          <p:cNvPicPr>
            <a:picLocks noChangeAspect="1"/>
          </p:cNvPicPr>
          <p:nvPr/>
        </p:nvPicPr>
        <p:blipFill>
          <a:blip r:embed="rId4"/>
          <a:stretch>
            <a:fillRect/>
          </a:stretch>
        </p:blipFill>
        <p:spPr>
          <a:xfrm>
            <a:off x="1141915" y="3690272"/>
            <a:ext cx="2628900" cy="2486025"/>
          </a:xfrm>
          <a:prstGeom prst="rect">
            <a:avLst/>
          </a:prstGeom>
        </p:spPr>
      </p:pic>
    </p:spTree>
    <p:extLst>
      <p:ext uri="{BB962C8B-B14F-4D97-AF65-F5344CB8AC3E}">
        <p14:creationId xmlns:p14="http://schemas.microsoft.com/office/powerpoint/2010/main" val="3425514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
            </a:r>
            <a:br>
              <a:rPr lang="zh-TW" altLang="en-US" dirty="0"/>
            </a:br>
            <a:r>
              <a:rPr lang="en-US" altLang="zh-TW" dirty="0" smtClean="0"/>
              <a:t>Specular Reflections </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7170335" y="2330923"/>
            <a:ext cx="3476625" cy="3086100"/>
          </a:xfrm>
          <a:prstGeom prst="rect">
            <a:avLst/>
          </a:prstGeom>
        </p:spPr>
      </p:pic>
      <p:pic>
        <p:nvPicPr>
          <p:cNvPr id="5" name="圖片 4"/>
          <p:cNvPicPr>
            <a:picLocks noChangeAspect="1"/>
          </p:cNvPicPr>
          <p:nvPr/>
        </p:nvPicPr>
        <p:blipFill>
          <a:blip r:embed="rId3"/>
          <a:stretch>
            <a:fillRect/>
          </a:stretch>
        </p:blipFill>
        <p:spPr>
          <a:xfrm>
            <a:off x="1190865" y="1990776"/>
            <a:ext cx="3574046" cy="3426247"/>
          </a:xfrm>
          <a:prstGeom prst="rect">
            <a:avLst/>
          </a:prstGeom>
        </p:spPr>
      </p:pic>
    </p:spTree>
    <p:extLst>
      <p:ext uri="{BB962C8B-B14F-4D97-AF65-F5344CB8AC3E}">
        <p14:creationId xmlns:p14="http://schemas.microsoft.com/office/powerpoint/2010/main" val="53693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Light</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838200" y="1910738"/>
            <a:ext cx="5800725" cy="1009650"/>
          </a:xfrm>
          <a:prstGeom prst="rect">
            <a:avLst/>
          </a:prstGeom>
        </p:spPr>
      </p:pic>
      <p:pic>
        <p:nvPicPr>
          <p:cNvPr id="5" name="圖片 4"/>
          <p:cNvPicPr>
            <a:picLocks noChangeAspect="1"/>
          </p:cNvPicPr>
          <p:nvPr/>
        </p:nvPicPr>
        <p:blipFill>
          <a:blip r:embed="rId3"/>
          <a:stretch>
            <a:fillRect/>
          </a:stretch>
        </p:blipFill>
        <p:spPr>
          <a:xfrm>
            <a:off x="838200" y="3213272"/>
            <a:ext cx="10191750" cy="3324225"/>
          </a:xfrm>
          <a:prstGeom prst="rect">
            <a:avLst/>
          </a:prstGeom>
        </p:spPr>
      </p:pic>
    </p:spTree>
    <p:extLst>
      <p:ext uri="{BB962C8B-B14F-4D97-AF65-F5344CB8AC3E}">
        <p14:creationId xmlns:p14="http://schemas.microsoft.com/office/powerpoint/2010/main" val="36851249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Light</a:t>
            </a:r>
            <a:endParaRPr lang="zh-TW" altLang="en-US" dirty="0"/>
          </a:p>
        </p:txBody>
      </p:sp>
      <p:sp>
        <p:nvSpPr>
          <p:cNvPr id="3" name="內容版面配置區 2"/>
          <p:cNvSpPr>
            <a:spLocks noGrp="1"/>
          </p:cNvSpPr>
          <p:nvPr>
            <p:ph idx="1"/>
          </p:nvPr>
        </p:nvSpPr>
        <p:spPr/>
        <p:txBody>
          <a:bodyPr/>
          <a:lstStyle/>
          <a:p>
            <a:r>
              <a:rPr lang="en-US" altLang="zh-TW" dirty="0"/>
              <a:t>float </a:t>
            </a:r>
            <a:r>
              <a:rPr lang="en-US" altLang="zh-TW" dirty="0" err="1"/>
              <a:t>LightPos</a:t>
            </a:r>
            <a:r>
              <a:rPr lang="en-US" altLang="zh-TW" dirty="0"/>
              <a:t>[] = {0.0f,1.0f,3.0f</a:t>
            </a:r>
            <a:r>
              <a:rPr lang="en-US" altLang="zh-TW" dirty="0" smtClean="0"/>
              <a:t>};//X Y Z</a:t>
            </a:r>
            <a:endParaRPr lang="en-US" altLang="zh-TW" dirty="0"/>
          </a:p>
          <a:p>
            <a:r>
              <a:rPr lang="en-US" altLang="zh-TW" dirty="0"/>
              <a:t>float </a:t>
            </a:r>
            <a:r>
              <a:rPr lang="en-US" altLang="zh-TW" dirty="0" err="1"/>
              <a:t>LightAmb</a:t>
            </a:r>
            <a:r>
              <a:rPr lang="en-US" altLang="zh-TW" dirty="0"/>
              <a:t>[] = { 0.1f, 0.1f, 0.3f };// Ambient Light Values</a:t>
            </a:r>
          </a:p>
          <a:p>
            <a:r>
              <a:rPr lang="en-US" altLang="zh-TW" dirty="0"/>
              <a:t>float </a:t>
            </a:r>
            <a:r>
              <a:rPr lang="en-US" altLang="zh-TW" dirty="0" err="1"/>
              <a:t>LightDif</a:t>
            </a:r>
            <a:r>
              <a:rPr lang="en-US" altLang="zh-TW" dirty="0"/>
              <a:t>[] = { 0.8f, 0.8f, 1.0f };// Diffuse Light Values</a:t>
            </a:r>
          </a:p>
          <a:p>
            <a:r>
              <a:rPr lang="en-US" altLang="zh-TW" dirty="0"/>
              <a:t>float </a:t>
            </a:r>
            <a:r>
              <a:rPr lang="en-US" altLang="zh-TW" dirty="0" err="1"/>
              <a:t>LightSpc</a:t>
            </a:r>
            <a:r>
              <a:rPr lang="en-US" altLang="zh-TW" dirty="0"/>
              <a:t>[] = { 0.5f, 0.5f, 0.5f };// Specular Light Values</a:t>
            </a:r>
            <a:endParaRPr lang="zh-TW" altLang="en-US" dirty="0"/>
          </a:p>
        </p:txBody>
      </p:sp>
    </p:spTree>
    <p:extLst>
      <p:ext uri="{BB962C8B-B14F-4D97-AF65-F5344CB8AC3E}">
        <p14:creationId xmlns:p14="http://schemas.microsoft.com/office/powerpoint/2010/main" val="3708412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Light</a:t>
            </a:r>
            <a:endParaRPr lang="zh-TW" altLang="en-US" dirty="0"/>
          </a:p>
        </p:txBody>
      </p:sp>
      <p:sp>
        <p:nvSpPr>
          <p:cNvPr id="3" name="內容版面配置區 2"/>
          <p:cNvSpPr>
            <a:spLocks noGrp="1"/>
          </p:cNvSpPr>
          <p:nvPr>
            <p:ph idx="1"/>
          </p:nvPr>
        </p:nvSpPr>
        <p:spPr/>
        <p:txBody>
          <a:bodyPr>
            <a:normAutofit/>
          </a:bodyPr>
          <a:lstStyle/>
          <a:p>
            <a:r>
              <a:rPr lang="en-US" altLang="zh-TW" dirty="0" err="1"/>
              <a:t>glEnable</a:t>
            </a:r>
            <a:r>
              <a:rPr lang="en-US" altLang="zh-TW" dirty="0"/>
              <a:t>(GL_LIGHT1);// Enable Light1</a:t>
            </a:r>
          </a:p>
          <a:p>
            <a:r>
              <a:rPr lang="en-US" altLang="zh-TW" dirty="0" err="1"/>
              <a:t>glEnable</a:t>
            </a:r>
            <a:r>
              <a:rPr lang="en-US" altLang="zh-TW" dirty="0"/>
              <a:t>(GL_LIGHTING);// Enable Lighting</a:t>
            </a:r>
            <a:endParaRPr lang="zh-TW" altLang="en-US" dirty="0"/>
          </a:p>
          <a:p>
            <a:r>
              <a:rPr lang="en-US" altLang="zh-TW" dirty="0" err="1" smtClean="0"/>
              <a:t>glLightfv</a:t>
            </a:r>
            <a:r>
              <a:rPr lang="en-US" altLang="zh-TW" dirty="0" smtClean="0"/>
              <a:t>(GL_LIGHT1</a:t>
            </a:r>
            <a:r>
              <a:rPr lang="en-US" altLang="zh-TW" dirty="0"/>
              <a:t>, GL_POSITION, </a:t>
            </a:r>
            <a:r>
              <a:rPr lang="en-US" altLang="zh-TW" dirty="0" err="1"/>
              <a:t>LightPos</a:t>
            </a:r>
            <a:r>
              <a:rPr lang="en-US" altLang="zh-TW" dirty="0"/>
              <a:t>);// Set Light1 Position</a:t>
            </a:r>
          </a:p>
          <a:p>
            <a:r>
              <a:rPr lang="en-US" altLang="zh-TW" dirty="0" err="1"/>
              <a:t>glLightfv</a:t>
            </a:r>
            <a:r>
              <a:rPr lang="en-US" altLang="zh-TW" dirty="0"/>
              <a:t>(GL_LIGHT1, GL_AMBIENT, </a:t>
            </a:r>
            <a:r>
              <a:rPr lang="en-US" altLang="zh-TW" dirty="0" err="1"/>
              <a:t>LightAmb</a:t>
            </a:r>
            <a:r>
              <a:rPr lang="en-US" altLang="zh-TW" dirty="0"/>
              <a:t>);// Set Light1 Ambience</a:t>
            </a:r>
          </a:p>
          <a:p>
            <a:r>
              <a:rPr lang="en-US" altLang="zh-TW" dirty="0" err="1"/>
              <a:t>glLightfv</a:t>
            </a:r>
            <a:r>
              <a:rPr lang="en-US" altLang="zh-TW" dirty="0"/>
              <a:t>(GL_LIGHT1, GL_DIFFUSE, </a:t>
            </a:r>
            <a:r>
              <a:rPr lang="en-US" altLang="zh-TW" dirty="0" err="1"/>
              <a:t>LightDif</a:t>
            </a:r>
            <a:r>
              <a:rPr lang="en-US" altLang="zh-TW" dirty="0"/>
              <a:t>);// Set Light1 Diffuse</a:t>
            </a:r>
          </a:p>
          <a:p>
            <a:r>
              <a:rPr lang="en-US" altLang="zh-TW" dirty="0" err="1"/>
              <a:t>glLightfv</a:t>
            </a:r>
            <a:r>
              <a:rPr lang="en-US" altLang="zh-TW" dirty="0"/>
              <a:t>(GL_LIGHT1, GL_SPECULAR, </a:t>
            </a:r>
            <a:r>
              <a:rPr lang="en-US" altLang="zh-TW" dirty="0" err="1"/>
              <a:t>LightSpc</a:t>
            </a:r>
            <a:r>
              <a:rPr lang="en-US" altLang="zh-TW" dirty="0"/>
              <a:t>);// Set Light1 </a:t>
            </a:r>
            <a:r>
              <a:rPr lang="en-US" altLang="zh-TW" dirty="0" smtClean="0"/>
              <a:t>Specular</a:t>
            </a:r>
            <a:endParaRPr lang="en-US" altLang="zh-TW" dirty="0"/>
          </a:p>
        </p:txBody>
      </p:sp>
    </p:spTree>
    <p:extLst>
      <p:ext uri="{BB962C8B-B14F-4D97-AF65-F5344CB8AC3E}">
        <p14:creationId xmlns:p14="http://schemas.microsoft.com/office/powerpoint/2010/main" val="33227039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Material Properties</a:t>
            </a:r>
            <a:endParaRPr lang="zh-TW" altLang="en-US" dirty="0"/>
          </a:p>
        </p:txBody>
      </p:sp>
      <p:sp>
        <p:nvSpPr>
          <p:cNvPr id="3" name="內容版面配置區 2"/>
          <p:cNvSpPr>
            <a:spLocks noGrp="1"/>
          </p:cNvSpPr>
          <p:nvPr>
            <p:ph idx="1"/>
          </p:nvPr>
        </p:nvSpPr>
        <p:spPr/>
        <p:txBody>
          <a:bodyPr/>
          <a:lstStyle/>
          <a:p>
            <a:r>
              <a:rPr lang="en-US" altLang="zh-TW" dirty="0" err="1"/>
              <a:t>glMaterialfv</a:t>
            </a:r>
            <a:r>
              <a:rPr lang="en-US" altLang="zh-TW" dirty="0"/>
              <a:t>(GL_FRONT, GL_AMBIENT, </a:t>
            </a:r>
            <a:r>
              <a:rPr lang="en-US" altLang="zh-TW" dirty="0" err="1"/>
              <a:t>MatAmb</a:t>
            </a:r>
            <a:r>
              <a:rPr lang="en-US" altLang="zh-TW" dirty="0" smtClean="0"/>
              <a:t>);</a:t>
            </a:r>
          </a:p>
          <a:p>
            <a:r>
              <a:rPr lang="en-US" altLang="zh-TW" dirty="0" smtClean="0"/>
              <a:t>// </a:t>
            </a:r>
            <a:r>
              <a:rPr lang="en-US" altLang="zh-TW" dirty="0"/>
              <a:t>Set Material Ambience</a:t>
            </a:r>
          </a:p>
          <a:p>
            <a:r>
              <a:rPr lang="en-US" altLang="zh-TW" dirty="0" err="1"/>
              <a:t>glMaterialfv</a:t>
            </a:r>
            <a:r>
              <a:rPr lang="en-US" altLang="zh-TW" dirty="0"/>
              <a:t>(GL_FRONT, GL_DIFFUSE, </a:t>
            </a:r>
            <a:r>
              <a:rPr lang="en-US" altLang="zh-TW" dirty="0" err="1"/>
              <a:t>MatDif</a:t>
            </a:r>
            <a:r>
              <a:rPr lang="en-US" altLang="zh-TW" dirty="0" smtClean="0"/>
              <a:t>);</a:t>
            </a:r>
          </a:p>
          <a:p>
            <a:r>
              <a:rPr lang="en-US" altLang="zh-TW" dirty="0" smtClean="0"/>
              <a:t>// </a:t>
            </a:r>
            <a:r>
              <a:rPr lang="en-US" altLang="zh-TW" dirty="0"/>
              <a:t>Set Material Diffuse</a:t>
            </a:r>
          </a:p>
          <a:p>
            <a:r>
              <a:rPr lang="en-US" altLang="zh-TW" dirty="0" err="1"/>
              <a:t>glMaterialfv</a:t>
            </a:r>
            <a:r>
              <a:rPr lang="en-US" altLang="zh-TW" dirty="0"/>
              <a:t>(GL_FRONT, GL_SPECULAR, </a:t>
            </a:r>
            <a:r>
              <a:rPr lang="en-US" altLang="zh-TW" dirty="0" err="1"/>
              <a:t>MatSpc</a:t>
            </a:r>
            <a:r>
              <a:rPr lang="en-US" altLang="zh-TW" dirty="0" smtClean="0"/>
              <a:t>);</a:t>
            </a:r>
          </a:p>
          <a:p>
            <a:r>
              <a:rPr lang="en-US" altLang="zh-TW" dirty="0" smtClean="0"/>
              <a:t>// </a:t>
            </a:r>
            <a:r>
              <a:rPr lang="en-US" altLang="zh-TW" dirty="0"/>
              <a:t>Set Material Specular</a:t>
            </a:r>
          </a:p>
          <a:p>
            <a:r>
              <a:rPr lang="en-US" altLang="zh-TW" dirty="0" err="1"/>
              <a:t>glMaterialfv</a:t>
            </a:r>
            <a:r>
              <a:rPr lang="en-US" altLang="zh-TW" dirty="0"/>
              <a:t>(GL_FRONT, GL_SHININESS, </a:t>
            </a:r>
            <a:r>
              <a:rPr lang="en-US" altLang="zh-TW" dirty="0" err="1"/>
              <a:t>MatShn</a:t>
            </a:r>
            <a:r>
              <a:rPr lang="en-US" altLang="zh-TW" dirty="0" smtClean="0"/>
              <a:t>);</a:t>
            </a:r>
          </a:p>
          <a:p>
            <a:r>
              <a:rPr lang="en-US" altLang="zh-TW" dirty="0" smtClean="0"/>
              <a:t>// </a:t>
            </a:r>
            <a:r>
              <a:rPr lang="en-US" altLang="zh-TW" dirty="0"/>
              <a:t>Set Material Shininess</a:t>
            </a:r>
            <a:endParaRPr lang="zh-TW" altLang="en-US" dirty="0"/>
          </a:p>
          <a:p>
            <a:endParaRPr lang="zh-TW" altLang="en-US" dirty="0"/>
          </a:p>
        </p:txBody>
      </p:sp>
    </p:spTree>
    <p:extLst>
      <p:ext uri="{BB962C8B-B14F-4D97-AF65-F5344CB8AC3E}">
        <p14:creationId xmlns:p14="http://schemas.microsoft.com/office/powerpoint/2010/main" val="16612824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a:t>
            </a:r>
            <a:endParaRPr lang="zh-TW" altLang="en-US" dirty="0"/>
          </a:p>
        </p:txBody>
      </p:sp>
      <p:sp>
        <p:nvSpPr>
          <p:cNvPr id="3" name="內容版面配置區 2"/>
          <p:cNvSpPr>
            <a:spLocks noGrp="1"/>
          </p:cNvSpPr>
          <p:nvPr>
            <p:ph idx="1"/>
          </p:nvPr>
        </p:nvSpPr>
        <p:spPr/>
        <p:txBody>
          <a:bodyPr/>
          <a:lstStyle/>
          <a:p>
            <a:r>
              <a:rPr lang="en-US" altLang="zh-TW" dirty="0"/>
              <a:t>Wikipedia, </a:t>
            </a:r>
            <a:r>
              <a:rPr lang="en-US" altLang="zh-TW" dirty="0">
                <a:hlinkClick r:id="rId2"/>
              </a:rPr>
              <a:t>https://</a:t>
            </a:r>
            <a:r>
              <a:rPr lang="en-US" altLang="zh-TW" dirty="0" smtClean="0">
                <a:hlinkClick r:id="rId2"/>
              </a:rPr>
              <a:t>en.wikipedia.org/wiki/OpenGL</a:t>
            </a:r>
            <a:endParaRPr lang="en-US" altLang="zh-TW" dirty="0" smtClean="0"/>
          </a:p>
          <a:p>
            <a:r>
              <a:rPr lang="en-US" altLang="zh-TW" dirty="0"/>
              <a:t>Hello World code, </a:t>
            </a:r>
            <a:r>
              <a:rPr lang="en-US" altLang="zh-TW" dirty="0">
                <a:hlinkClick r:id="rId3"/>
              </a:rPr>
              <a:t>http://</a:t>
            </a:r>
            <a:r>
              <a:rPr lang="en-US" altLang="zh-TW" dirty="0" smtClean="0">
                <a:hlinkClick r:id="rId3"/>
              </a:rPr>
              <a:t>www.cc.ntu.edu.tw/chinese/epaper/0024/20130320_2410.html</a:t>
            </a:r>
            <a:endParaRPr lang="en-US" altLang="zh-TW" dirty="0" smtClean="0"/>
          </a:p>
          <a:p>
            <a:r>
              <a:rPr lang="en-US" altLang="zh-TW" dirty="0">
                <a:hlinkClick r:id="rId4"/>
              </a:rPr>
              <a:t>https://</a:t>
            </a:r>
            <a:r>
              <a:rPr lang="en-US" altLang="zh-TW" dirty="0" smtClean="0">
                <a:hlinkClick r:id="rId4"/>
              </a:rPr>
              <a:t>www.opengl.org/wiki/Rendering_Pipeline_Overview</a:t>
            </a:r>
            <a:endParaRPr lang="en-US" altLang="zh-TW" dirty="0" smtClean="0"/>
          </a:p>
          <a:p>
            <a:r>
              <a:rPr lang="en-US" altLang="zh-TW" dirty="0">
                <a:hlinkClick r:id="rId5"/>
              </a:rPr>
              <a:t>http://</a:t>
            </a:r>
            <a:r>
              <a:rPr lang="en-US" altLang="zh-TW" dirty="0" smtClean="0">
                <a:hlinkClick r:id="rId5"/>
              </a:rPr>
              <a:t>www.cs.cmu.edu/afs/cs/academic/class/15462-s15/www/lec_slides/lec02.pdf</a:t>
            </a:r>
            <a:endParaRPr lang="en-US" altLang="zh-TW" dirty="0" smtClean="0"/>
          </a:p>
          <a:p>
            <a:endParaRPr lang="en-US" altLang="zh-TW" dirty="0" smtClean="0"/>
          </a:p>
          <a:p>
            <a:endParaRPr lang="en-US" altLang="zh-TW" dirty="0"/>
          </a:p>
          <a:p>
            <a:endParaRPr lang="zh-TW" altLang="en-US" dirty="0"/>
          </a:p>
        </p:txBody>
      </p:sp>
    </p:spTree>
    <p:extLst>
      <p:ext uri="{BB962C8B-B14F-4D97-AF65-F5344CB8AC3E}">
        <p14:creationId xmlns:p14="http://schemas.microsoft.com/office/powerpoint/2010/main" val="392742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757177" y="365125"/>
            <a:ext cx="10954616" cy="5424608"/>
          </a:xfrm>
          <a:prstGeom prst="rect">
            <a:avLst/>
          </a:prstGeom>
        </p:spPr>
      </p:pic>
    </p:spTree>
    <p:extLst>
      <p:ext uri="{BB962C8B-B14F-4D97-AF65-F5344CB8AC3E}">
        <p14:creationId xmlns:p14="http://schemas.microsoft.com/office/powerpoint/2010/main" val="135075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838200" y="365125"/>
            <a:ext cx="10538048" cy="5023725"/>
          </a:xfrm>
          <a:prstGeom prst="rect">
            <a:avLst/>
          </a:prstGeom>
        </p:spPr>
      </p:pic>
    </p:spTree>
    <p:extLst>
      <p:ext uri="{BB962C8B-B14F-4D97-AF65-F5344CB8AC3E}">
        <p14:creationId xmlns:p14="http://schemas.microsoft.com/office/powerpoint/2010/main" val="4078664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846796" y="2615879"/>
            <a:ext cx="10507004" cy="1234573"/>
          </a:xfrm>
          <a:prstGeom prst="rect">
            <a:avLst/>
          </a:prstGeom>
        </p:spPr>
      </p:pic>
    </p:spTree>
    <p:extLst>
      <p:ext uri="{BB962C8B-B14F-4D97-AF65-F5344CB8AC3E}">
        <p14:creationId xmlns:p14="http://schemas.microsoft.com/office/powerpoint/2010/main" val="1475474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OpenGL pipeline</a:t>
            </a:r>
            <a:endParaRPr lang="zh-TW" altLang="en-US" dirty="0"/>
          </a:p>
        </p:txBody>
      </p:sp>
      <p:pic>
        <p:nvPicPr>
          <p:cNvPr id="5" name="圖片 4"/>
          <p:cNvPicPr>
            <a:picLocks noChangeAspect="1"/>
          </p:cNvPicPr>
          <p:nvPr/>
        </p:nvPicPr>
        <p:blipFill>
          <a:blip r:embed="rId2"/>
          <a:stretch>
            <a:fillRect/>
          </a:stretch>
        </p:blipFill>
        <p:spPr>
          <a:xfrm>
            <a:off x="8292718" y="642938"/>
            <a:ext cx="2505075" cy="5534025"/>
          </a:xfrm>
          <a:prstGeom prst="rect">
            <a:avLst/>
          </a:prstGeom>
        </p:spPr>
      </p:pic>
      <p:sp>
        <p:nvSpPr>
          <p:cNvPr id="6" name="內容版面配置區 5"/>
          <p:cNvSpPr>
            <a:spLocks noGrp="1"/>
          </p:cNvSpPr>
          <p:nvPr>
            <p:ph idx="1"/>
          </p:nvPr>
        </p:nvSpPr>
        <p:spPr/>
        <p:txBody>
          <a:bodyPr/>
          <a:lstStyle/>
          <a:p>
            <a:r>
              <a:rPr lang="en-US" altLang="zh-TW" dirty="0"/>
              <a:t>Diagram of the Rendering </a:t>
            </a:r>
            <a:r>
              <a:rPr lang="en-US" altLang="zh-TW" dirty="0" smtClean="0"/>
              <a:t>Pipeline.</a:t>
            </a:r>
          </a:p>
          <a:p>
            <a:r>
              <a:rPr lang="en-US" altLang="zh-TW" dirty="0" smtClean="0"/>
              <a:t>The </a:t>
            </a:r>
            <a:r>
              <a:rPr lang="en-US" altLang="zh-TW" dirty="0"/>
              <a:t>blue boxes are programmable </a:t>
            </a:r>
            <a:r>
              <a:rPr lang="en-US" altLang="zh-TW" dirty="0" err="1"/>
              <a:t>shader</a:t>
            </a:r>
            <a:r>
              <a:rPr lang="en-US" altLang="zh-TW" dirty="0"/>
              <a:t> stages.</a:t>
            </a:r>
            <a:endParaRPr lang="zh-TW" altLang="en-US" dirty="0"/>
          </a:p>
        </p:txBody>
      </p:sp>
    </p:spTree>
    <p:extLst>
      <p:ext uri="{BB962C8B-B14F-4D97-AF65-F5344CB8AC3E}">
        <p14:creationId xmlns:p14="http://schemas.microsoft.com/office/powerpoint/2010/main" val="311688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Vertex Specification</a:t>
            </a:r>
            <a:br>
              <a:rPr lang="en-US" altLang="zh-TW" dirty="0"/>
            </a:br>
            <a:endParaRPr lang="zh-TW" altLang="en-US" dirty="0"/>
          </a:p>
        </p:txBody>
      </p:sp>
      <p:sp>
        <p:nvSpPr>
          <p:cNvPr id="3" name="內容版面配置區 2"/>
          <p:cNvSpPr>
            <a:spLocks noGrp="1"/>
          </p:cNvSpPr>
          <p:nvPr>
            <p:ph idx="1"/>
          </p:nvPr>
        </p:nvSpPr>
        <p:spPr/>
        <p:txBody>
          <a:bodyPr>
            <a:normAutofit/>
          </a:bodyPr>
          <a:lstStyle/>
          <a:p>
            <a:r>
              <a:rPr lang="en-US" altLang="zh-TW" dirty="0"/>
              <a:t>The process of vertex specification is where the application sets up an ordered list of vertices to send to the pipeline. These vertices define the boundaries of a </a:t>
            </a:r>
            <a:r>
              <a:rPr lang="en-US" altLang="zh-TW" i="1" dirty="0"/>
              <a:t>primitive</a:t>
            </a:r>
            <a:r>
              <a:rPr lang="en-US" altLang="zh-TW" dirty="0"/>
              <a:t>.</a:t>
            </a:r>
          </a:p>
          <a:p>
            <a:r>
              <a:rPr lang="en-US" altLang="zh-TW" dirty="0" smtClean="0"/>
              <a:t>This </a:t>
            </a:r>
            <a:r>
              <a:rPr lang="en-US" altLang="zh-TW" dirty="0"/>
              <a:t>part of the pipeline deals with a number of objects like Vertex Array Objects and Vertex Buffer Objects. Vertex Array Objects define what data each vertex has, while Vertex Buffer Objects store the actual vertex data itself.</a:t>
            </a:r>
          </a:p>
          <a:p>
            <a:endParaRPr lang="zh-TW" altLang="en-US" dirty="0"/>
          </a:p>
        </p:txBody>
      </p:sp>
    </p:spTree>
    <p:extLst>
      <p:ext uri="{BB962C8B-B14F-4D97-AF65-F5344CB8AC3E}">
        <p14:creationId xmlns:p14="http://schemas.microsoft.com/office/powerpoint/2010/main" val="323295876"/>
      </p:ext>
    </p:extLst>
  </p:cSld>
  <p:clrMapOvr>
    <a:masterClrMapping/>
  </p:clrMapOvr>
</p:sld>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4492</TotalTime>
  <Words>1340</Words>
  <Application>Microsoft Office PowerPoint</Application>
  <PresentationFormat>寬螢幕</PresentationFormat>
  <Paragraphs>281</Paragraphs>
  <Slides>49</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49</vt:i4>
      </vt:variant>
    </vt:vector>
  </HeadingPairs>
  <TitlesOfParts>
    <vt:vector size="56" baseType="lpstr">
      <vt:lpstr>Arial Unicode MS</vt:lpstr>
      <vt:lpstr>新細明體</vt:lpstr>
      <vt:lpstr>Arial</vt:lpstr>
      <vt:lpstr>Calibri</vt:lpstr>
      <vt:lpstr>Calibri Light</vt:lpstr>
      <vt:lpstr>Times New Roman</vt:lpstr>
      <vt:lpstr>Office Theme</vt:lpstr>
      <vt:lpstr>OPENGL</vt:lpstr>
      <vt:lpstr>What is OpenGL</vt:lpstr>
      <vt:lpstr>Install OpenGL</vt:lpstr>
      <vt:lpstr>Install OpenGL(2) in Windows</vt:lpstr>
      <vt:lpstr>PowerPoint 簡報</vt:lpstr>
      <vt:lpstr>PowerPoint 簡報</vt:lpstr>
      <vt:lpstr>PowerPoint 簡報</vt:lpstr>
      <vt:lpstr>OpenGL pipeline</vt:lpstr>
      <vt:lpstr>Vertex Specification </vt:lpstr>
      <vt:lpstr>Type of Primitives</vt:lpstr>
      <vt:lpstr>Geometry Shader </vt:lpstr>
      <vt:lpstr>Example</vt:lpstr>
      <vt:lpstr>Vertex post-processing </vt:lpstr>
      <vt:lpstr>Vertex post-processing </vt:lpstr>
      <vt:lpstr>Primitive assembly </vt:lpstr>
      <vt:lpstr>Primitive assembly </vt:lpstr>
      <vt:lpstr>Cull Face Example</vt:lpstr>
      <vt:lpstr>Fragment Processing </vt:lpstr>
      <vt:lpstr>Per-Sample Operations </vt:lpstr>
      <vt:lpstr>Initialize</vt:lpstr>
      <vt:lpstr>Main Loop Function</vt:lpstr>
      <vt:lpstr>Stencil Test</vt:lpstr>
      <vt:lpstr>Depth Test</vt:lpstr>
      <vt:lpstr>Basic Transformations</vt:lpstr>
      <vt:lpstr>Basic Transformations</vt:lpstr>
      <vt:lpstr>Translate and Rotate Example</vt:lpstr>
      <vt:lpstr>Push and Pop Matrix </vt:lpstr>
      <vt:lpstr>Push and Pop Matrix </vt:lpstr>
      <vt:lpstr>Push and Pop Matrix </vt:lpstr>
      <vt:lpstr>Push and Pop Matrix </vt:lpstr>
      <vt:lpstr>Push and Pop Matrix </vt:lpstr>
      <vt:lpstr>Push and Pop Matrix </vt:lpstr>
      <vt:lpstr>Push and Pop Matrix </vt:lpstr>
      <vt:lpstr>Push and Pop Matrix </vt:lpstr>
      <vt:lpstr>Push and Pop Matrix </vt:lpstr>
      <vt:lpstr>View</vt:lpstr>
      <vt:lpstr>Projection</vt:lpstr>
      <vt:lpstr>Orthographic Projection</vt:lpstr>
      <vt:lpstr>Orthographic Projection</vt:lpstr>
      <vt:lpstr>Perspective Projection</vt:lpstr>
      <vt:lpstr>Perspective Projection</vt:lpstr>
      <vt:lpstr> Ambient Light </vt:lpstr>
      <vt:lpstr> Diffuse Reflection </vt:lpstr>
      <vt:lpstr> Specular Reflections </vt:lpstr>
      <vt:lpstr>Light</vt:lpstr>
      <vt:lpstr>Light</vt:lpstr>
      <vt:lpstr>Light</vt:lpstr>
      <vt:lpstr>Material Properties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dc:title>
  <dc:creator>pika</dc:creator>
  <cp:lastModifiedBy>pika</cp:lastModifiedBy>
  <cp:revision>59</cp:revision>
  <dcterms:created xsi:type="dcterms:W3CDTF">2015-09-20T13:30:43Z</dcterms:created>
  <dcterms:modified xsi:type="dcterms:W3CDTF">2016-10-02T17:00:51Z</dcterms:modified>
</cp:coreProperties>
</file>