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77" r:id="rId6"/>
    <p:sldId id="282" r:id="rId7"/>
    <p:sldId id="264" r:id="rId8"/>
    <p:sldId id="265" r:id="rId9"/>
    <p:sldId id="266" r:id="rId10"/>
    <p:sldId id="268" r:id="rId11"/>
    <p:sldId id="269" r:id="rId12"/>
    <p:sldId id="271" r:id="rId13"/>
    <p:sldId id="273" r:id="rId14"/>
    <p:sldId id="272" r:id="rId15"/>
    <p:sldId id="274" r:id="rId16"/>
    <p:sldId id="275" r:id="rId17"/>
    <p:sldId id="276" r:id="rId18"/>
    <p:sldId id="278" r:id="rId19"/>
    <p:sldId id="279" r:id="rId20"/>
    <p:sldId id="281" r:id="rId21"/>
    <p:sldId id="280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9411-75C7-4BB8-A686-7D794B680251}" type="datetimeFigureOut">
              <a:rPr lang="zh-TW" altLang="en-US" smtClean="0"/>
              <a:t>2016/11/7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8EC6-4410-4E91-AEDA-DCF22F2EC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71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9411-75C7-4BB8-A686-7D794B680251}" type="datetimeFigureOut">
              <a:rPr lang="zh-TW" altLang="en-US" smtClean="0"/>
              <a:t>2016/11/7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8EC6-4410-4E91-AEDA-DCF22F2EC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12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9411-75C7-4BB8-A686-7D794B680251}" type="datetimeFigureOut">
              <a:rPr lang="zh-TW" altLang="en-US" smtClean="0"/>
              <a:t>2016/11/7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8EC6-4410-4E91-AEDA-DCF22F2EC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10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9411-75C7-4BB8-A686-7D794B680251}" type="datetimeFigureOut">
              <a:rPr lang="zh-TW" altLang="en-US" smtClean="0"/>
              <a:t>2016/11/7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8EC6-4410-4E91-AEDA-DCF22F2EC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99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9411-75C7-4BB8-A686-7D794B680251}" type="datetimeFigureOut">
              <a:rPr lang="zh-TW" altLang="en-US" smtClean="0"/>
              <a:t>2016/11/7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8EC6-4410-4E91-AEDA-DCF22F2EC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25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9411-75C7-4BB8-A686-7D794B680251}" type="datetimeFigureOut">
              <a:rPr lang="zh-TW" altLang="en-US" smtClean="0"/>
              <a:t>2016/11/7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8EC6-4410-4E91-AEDA-DCF22F2EC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96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9411-75C7-4BB8-A686-7D794B680251}" type="datetimeFigureOut">
              <a:rPr lang="zh-TW" altLang="en-US" smtClean="0"/>
              <a:t>2016/11/7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8EC6-4410-4E91-AEDA-DCF22F2EC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7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9411-75C7-4BB8-A686-7D794B680251}" type="datetimeFigureOut">
              <a:rPr lang="zh-TW" altLang="en-US" smtClean="0"/>
              <a:t>2016/11/7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8EC6-4410-4E91-AEDA-DCF22F2EC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31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9411-75C7-4BB8-A686-7D794B680251}" type="datetimeFigureOut">
              <a:rPr lang="zh-TW" altLang="en-US" smtClean="0"/>
              <a:t>2016/11/7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8EC6-4410-4E91-AEDA-DCF22F2EC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86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9411-75C7-4BB8-A686-7D794B680251}" type="datetimeFigureOut">
              <a:rPr lang="zh-TW" altLang="en-US" smtClean="0"/>
              <a:t>2016/11/7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8EC6-4410-4E91-AEDA-DCF22F2EC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64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9411-75C7-4BB8-A686-7D794B680251}" type="datetimeFigureOut">
              <a:rPr lang="zh-TW" altLang="en-US" smtClean="0"/>
              <a:t>2016/11/7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8EC6-4410-4E91-AEDA-DCF22F2EC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8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E9411-75C7-4BB8-A686-7D794B680251}" type="datetimeFigureOut">
              <a:rPr lang="zh-TW" altLang="en-US" smtClean="0"/>
              <a:t>2016/11/7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18EC6-4410-4E91-AEDA-DCF22F2ECC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0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Hw2 Stencil buffer, Depth buffer, Blending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60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Depth buffer error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371" y="1825625"/>
            <a:ext cx="4177284" cy="4351338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9" y="1818911"/>
            <a:ext cx="4183730" cy="4358052"/>
          </a:xfrm>
          <a:prstGeom prst="rect">
            <a:avLst/>
          </a:prstGeom>
        </p:spPr>
      </p:pic>
      <p:pic>
        <p:nvPicPr>
          <p:cNvPr id="6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12" y="1832339"/>
            <a:ext cx="41772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Depth buffer error1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338316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What happened?</a:t>
            </a:r>
          </a:p>
          <a:p>
            <a:pPr lvl="1"/>
            <a:r>
              <a:rPr lang="en-US" altLang="zh-TW" dirty="0" smtClean="0"/>
              <a:t>Disable(Depth test) </a:t>
            </a:r>
          </a:p>
          <a:p>
            <a:r>
              <a:rPr lang="en-US" altLang="zh-TW" dirty="0" smtClean="0"/>
              <a:t>How to solve it?</a:t>
            </a:r>
          </a:p>
          <a:p>
            <a:pPr lvl="1"/>
            <a:r>
              <a:rPr lang="en-US" altLang="zh-TW" dirty="0" smtClean="0"/>
              <a:t>Draw mirror without color to write Z-buffer(Depth buffer)</a:t>
            </a:r>
          </a:p>
          <a:p>
            <a:pPr lvl="1"/>
            <a:r>
              <a:rPr lang="en-US" altLang="zh-TW" dirty="0" smtClean="0"/>
              <a:t>“</a:t>
            </a:r>
            <a:r>
              <a:rPr lang="en-US" altLang="zh-TW" dirty="0" err="1" smtClean="0"/>
              <a:t>glColorMask</a:t>
            </a:r>
            <a:r>
              <a:rPr lang="en-US" altLang="zh-TW" dirty="0" smtClean="0"/>
              <a:t>” can approach this</a:t>
            </a:r>
          </a:p>
          <a:p>
            <a:pPr lvl="1"/>
            <a:r>
              <a:rPr lang="en-US" altLang="zh-TW" dirty="0" smtClean="0"/>
              <a:t>After writing z-buffer, draw mirror when pass z-buffer(adjust “</a:t>
            </a:r>
            <a:r>
              <a:rPr lang="en-US" altLang="zh-TW" dirty="0" err="1" smtClean="0"/>
              <a:t>glDepthFunc</a:t>
            </a:r>
            <a:r>
              <a:rPr lang="en-US" altLang="zh-TW" dirty="0" smtClean="0"/>
              <a:t>”)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516" y="1825625"/>
            <a:ext cx="41772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6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Depth buffer error2(Actually, this is blending error)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33187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What happened?</a:t>
            </a:r>
          </a:p>
          <a:p>
            <a:pPr lvl="1"/>
            <a:r>
              <a:rPr lang="en-US" altLang="zh-TW" dirty="0" smtClean="0"/>
              <a:t>Depth test is not enabled in mirror scene</a:t>
            </a:r>
          </a:p>
          <a:p>
            <a:pPr lvl="1"/>
            <a:r>
              <a:rPr lang="en-US" altLang="zh-TW" dirty="0" smtClean="0"/>
              <a:t>Blending failed</a:t>
            </a:r>
            <a:endParaRPr lang="en-US" altLang="zh-TW" dirty="0"/>
          </a:p>
          <a:p>
            <a:r>
              <a:rPr lang="en-US" altLang="zh-TW" dirty="0" smtClean="0"/>
              <a:t>Blending failed?</a:t>
            </a:r>
          </a:p>
          <a:p>
            <a:pPr lvl="1"/>
            <a:r>
              <a:rPr lang="en-US" altLang="zh-TW" dirty="0" smtClean="0"/>
              <a:t>In draw PPAP, first draw pen then apple.</a:t>
            </a:r>
          </a:p>
          <a:p>
            <a:pPr lvl="1"/>
            <a:r>
              <a:rPr lang="en-US" altLang="zh-TW" dirty="0" smtClean="0"/>
              <a:t>When draw pen, Z value is far plane. It works.</a:t>
            </a:r>
          </a:p>
          <a:p>
            <a:pPr lvl="1"/>
            <a:r>
              <a:rPr lang="en-US" altLang="zh-TW" dirty="0" smtClean="0"/>
              <a:t>When draw apple, Z of apple is less than pen. It draws</a:t>
            </a:r>
          </a:p>
          <a:p>
            <a:pPr lvl="1"/>
            <a:r>
              <a:rPr lang="en-US" altLang="zh-TW" dirty="0" smtClean="0"/>
              <a:t>When draw apple, you enable blending. So, blending apple with pen will happen.</a:t>
            </a:r>
            <a:endParaRPr lang="en-US" altLang="zh-TW" dirty="0"/>
          </a:p>
          <a:p>
            <a:r>
              <a:rPr lang="en-US" altLang="zh-TW" dirty="0" smtClean="0"/>
              <a:t>How to solve it?</a:t>
            </a:r>
          </a:p>
          <a:p>
            <a:pPr lvl="1"/>
            <a:r>
              <a:rPr lang="en-US" altLang="zh-TW" dirty="0" smtClean="0"/>
              <a:t>When draw PPAP, Disable blending.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070" y="1825625"/>
            <a:ext cx="4183730" cy="435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7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Stencil buffer error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5086"/>
            <a:ext cx="4177284" cy="4351338"/>
          </a:xfrm>
        </p:spPr>
      </p:pic>
      <p:grpSp>
        <p:nvGrpSpPr>
          <p:cNvPr id="4" name="群組 3"/>
          <p:cNvGrpSpPr/>
          <p:nvPr/>
        </p:nvGrpSpPr>
        <p:grpSpPr>
          <a:xfrm>
            <a:off x="6531428" y="1825625"/>
            <a:ext cx="4822372" cy="5032375"/>
            <a:chOff x="6531428" y="1825625"/>
            <a:chExt cx="4822372" cy="50323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516" y="1825625"/>
              <a:ext cx="4177284" cy="4351338"/>
            </a:xfrm>
            <a:prstGeom prst="rect">
              <a:avLst/>
            </a:prstGeom>
          </p:spPr>
        </p:pic>
        <p:sp>
          <p:nvSpPr>
            <p:cNvPr id="6" name="橢圓 5"/>
            <p:cNvSpPr/>
            <p:nvPr/>
          </p:nvSpPr>
          <p:spPr>
            <a:xfrm>
              <a:off x="6531428" y="1865086"/>
              <a:ext cx="2452914" cy="4992914"/>
            </a:xfrm>
            <a:prstGeom prst="ellips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橢圓 7"/>
          <p:cNvSpPr/>
          <p:nvPr/>
        </p:nvSpPr>
        <p:spPr>
          <a:xfrm>
            <a:off x="1279470" y="5476422"/>
            <a:ext cx="3294743" cy="914400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69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Stencil buffer error1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693228" cy="4351338"/>
          </a:xfrm>
          <a:noFill/>
        </p:spPr>
        <p:txBody>
          <a:bodyPr/>
          <a:lstStyle/>
          <a:p>
            <a:r>
              <a:rPr lang="en-US" altLang="zh-TW" dirty="0" smtClean="0"/>
              <a:t>What happened?</a:t>
            </a:r>
          </a:p>
          <a:p>
            <a:pPr lvl="1"/>
            <a:r>
              <a:rPr lang="en-US" altLang="zh-TW" dirty="0" smtClean="0"/>
              <a:t>When draw mirror, you disable depth test or they pass depth test. This cause stencil buffer error.</a:t>
            </a:r>
          </a:p>
          <a:p>
            <a:pPr lvl="1"/>
            <a:r>
              <a:rPr lang="en-US" altLang="zh-TW" dirty="0" smtClean="0"/>
              <a:t>Or, stencil buffer not cleaned after draw other mirror scene.</a:t>
            </a:r>
            <a:endParaRPr lang="en-US" altLang="zh-TW" dirty="0"/>
          </a:p>
          <a:p>
            <a:r>
              <a:rPr lang="en-US" altLang="zh-TW" dirty="0" smtClean="0"/>
              <a:t>How to solve it?</a:t>
            </a:r>
          </a:p>
          <a:p>
            <a:pPr lvl="1"/>
            <a:r>
              <a:rPr lang="en-US" altLang="zh-TW" dirty="0" smtClean="0"/>
              <a:t>See depth buffer error1 if you encounter first situation.</a:t>
            </a:r>
          </a:p>
          <a:p>
            <a:pPr lvl="1"/>
            <a:r>
              <a:rPr lang="en-US" altLang="zh-TW" dirty="0" smtClean="0"/>
              <a:t>Clean stencil buffer each time you draw mirror scene.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6531428" y="1825625"/>
            <a:ext cx="4822372" cy="5032375"/>
            <a:chOff x="6531428" y="1825625"/>
            <a:chExt cx="4822372" cy="503237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516" y="1825625"/>
              <a:ext cx="4177284" cy="4351338"/>
            </a:xfrm>
            <a:prstGeom prst="rect">
              <a:avLst/>
            </a:prstGeom>
          </p:spPr>
        </p:pic>
        <p:sp>
          <p:nvSpPr>
            <p:cNvPr id="6" name="橢圓 5"/>
            <p:cNvSpPr/>
            <p:nvPr/>
          </p:nvSpPr>
          <p:spPr>
            <a:xfrm>
              <a:off x="6531428" y="1865086"/>
              <a:ext cx="2452914" cy="4992914"/>
            </a:xfrm>
            <a:prstGeom prst="ellips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345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Stencil buffer error2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338316" cy="4351338"/>
          </a:xfrm>
        </p:spPr>
        <p:txBody>
          <a:bodyPr/>
          <a:lstStyle/>
          <a:p>
            <a:r>
              <a:rPr lang="en-US" altLang="zh-TW" dirty="0" smtClean="0"/>
              <a:t>What happened?</a:t>
            </a:r>
          </a:p>
          <a:p>
            <a:pPr lvl="1"/>
            <a:r>
              <a:rPr lang="en-US" altLang="zh-TW" dirty="0" smtClean="0"/>
              <a:t>Stencil test disabled or all stencil test passed.</a:t>
            </a:r>
          </a:p>
          <a:p>
            <a:r>
              <a:rPr lang="en-US" altLang="zh-TW" dirty="0" smtClean="0"/>
              <a:t>How to solve it?</a:t>
            </a:r>
          </a:p>
          <a:p>
            <a:pPr lvl="1"/>
            <a:r>
              <a:rPr lang="en-US" altLang="zh-TW" dirty="0" smtClean="0"/>
              <a:t>Check </a:t>
            </a:r>
            <a:r>
              <a:rPr lang="en-US" altLang="zh-TW" dirty="0" err="1" smtClean="0"/>
              <a:t>glStencilFunc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glStencilOp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When draw mirror scene(below), they should be drawn if they pass stencil test.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內容版面配置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516" y="1825625"/>
            <a:ext cx="41772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0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Blending error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2067778" cy="4351338"/>
          </a:xfrm>
        </p:spPr>
        <p:txBody>
          <a:bodyPr/>
          <a:lstStyle/>
          <a:p>
            <a:r>
              <a:rPr lang="en-US" altLang="zh-TW" dirty="0" smtClean="0"/>
              <a:t>See depth buffer error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070" y="1825625"/>
            <a:ext cx="4183730" cy="435805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978" y="1825625"/>
            <a:ext cx="4264092" cy="435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1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Coordinate axis of mirror scene error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2197764" cy="435133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64" y="1825625"/>
            <a:ext cx="4140551" cy="4351338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7176515" y="1825625"/>
            <a:ext cx="4177285" cy="4351338"/>
            <a:chOff x="7176515" y="1825625"/>
            <a:chExt cx="4177285" cy="435133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515" y="1825625"/>
              <a:ext cx="4177285" cy="4351338"/>
            </a:xfrm>
            <a:prstGeom prst="rect">
              <a:avLst/>
            </a:prstGeom>
          </p:spPr>
        </p:pic>
        <p:sp>
          <p:nvSpPr>
            <p:cNvPr id="6" name="橢圓 5"/>
            <p:cNvSpPr/>
            <p:nvPr/>
          </p:nvSpPr>
          <p:spPr>
            <a:xfrm>
              <a:off x="7784700" y="2307772"/>
              <a:ext cx="1480457" cy="899885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9133113" y="2815660"/>
              <a:ext cx="1480457" cy="899885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Coordinate axis of mirror scene error1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338315" cy="4351338"/>
              </a:xfrm>
            </p:spPr>
            <p:txBody>
              <a:bodyPr/>
              <a:lstStyle/>
              <a:p>
                <a:r>
                  <a:rPr lang="en-US" altLang="zh-TW" dirty="0" smtClean="0"/>
                  <a:t>What happened?</a:t>
                </a:r>
              </a:p>
              <a:p>
                <a:pPr lvl="1"/>
                <a:r>
                  <a:rPr lang="en-US" altLang="zh-TW" dirty="0" smtClean="0"/>
                  <a:t>Right and left are reversed.</a:t>
                </a:r>
              </a:p>
              <a:p>
                <a:r>
                  <a:rPr lang="en-US" altLang="zh-TW" dirty="0" smtClean="0"/>
                  <a:t>How to solve it</a:t>
                </a:r>
              </a:p>
              <a:p>
                <a:pPr lvl="1"/>
                <a:r>
                  <a:rPr lang="en-US" altLang="zh-TW" dirty="0" err="1" smtClean="0"/>
                  <a:t>Glscaled</a:t>
                </a:r>
                <a:r>
                  <a:rPr lang="en-US" altLang="zh-TW" dirty="0" smtClean="0"/>
                  <a:t>, </a:t>
                </a:r>
                <a:r>
                  <a:rPr lang="en-US" altLang="zh-TW" dirty="0" err="1" smtClean="0"/>
                  <a:t>glrotate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mirror, you need both </a:t>
                </a:r>
                <a:r>
                  <a:rPr lang="en-US" altLang="zh-TW" dirty="0" err="1" smtClean="0"/>
                  <a:t>glscale</a:t>
                </a:r>
                <a:r>
                  <a:rPr lang="en-US" altLang="zh-TW" dirty="0" smtClean="0"/>
                  <a:t> and </a:t>
                </a:r>
                <a:r>
                  <a:rPr lang="en-US" altLang="zh-TW" dirty="0" err="1" smtClean="0"/>
                  <a:t>glrotate</a:t>
                </a:r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338315" cy="4351338"/>
              </a:xfrm>
              <a:blipFill>
                <a:blip r:embed="rId2"/>
                <a:stretch>
                  <a:fillRect l="-1635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/>
          <p:cNvGrpSpPr/>
          <p:nvPr/>
        </p:nvGrpSpPr>
        <p:grpSpPr>
          <a:xfrm>
            <a:off x="7176515" y="1825625"/>
            <a:ext cx="4177285" cy="4351338"/>
            <a:chOff x="7176515" y="1825625"/>
            <a:chExt cx="4177285" cy="435133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515" y="1825625"/>
              <a:ext cx="4177285" cy="4351338"/>
            </a:xfrm>
            <a:prstGeom prst="rect">
              <a:avLst/>
            </a:prstGeom>
          </p:spPr>
        </p:pic>
        <p:sp>
          <p:nvSpPr>
            <p:cNvPr id="6" name="橢圓 5"/>
            <p:cNvSpPr/>
            <p:nvPr/>
          </p:nvSpPr>
          <p:spPr>
            <a:xfrm>
              <a:off x="7784700" y="2307772"/>
              <a:ext cx="1480457" cy="899885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9133113" y="2815660"/>
              <a:ext cx="1480457" cy="899885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68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Coordinate axis of mirror scene error2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375049" cy="4351338"/>
          </a:xfrm>
        </p:spPr>
        <p:txBody>
          <a:bodyPr/>
          <a:lstStyle/>
          <a:p>
            <a:r>
              <a:rPr lang="en-US" altLang="zh-TW" dirty="0" smtClean="0"/>
              <a:t>What happened?</a:t>
            </a:r>
          </a:p>
          <a:p>
            <a:pPr lvl="1"/>
            <a:r>
              <a:rPr lang="en-US" altLang="zh-TW" dirty="0" smtClean="0"/>
              <a:t>Depth buffer error and mirror scene position error.</a:t>
            </a:r>
          </a:p>
          <a:p>
            <a:r>
              <a:rPr lang="en-US" altLang="zh-TW" dirty="0" smtClean="0"/>
              <a:t>How to solve it?</a:t>
            </a:r>
          </a:p>
          <a:p>
            <a:pPr lvl="1"/>
            <a:r>
              <a:rPr lang="en-US" altLang="zh-TW" dirty="0" smtClean="0"/>
              <a:t>See above if depth error</a:t>
            </a:r>
          </a:p>
          <a:p>
            <a:pPr lvl="1"/>
            <a:r>
              <a:rPr lang="en-US" altLang="zh-TW" dirty="0" smtClean="0"/>
              <a:t>AM=A’M</a:t>
            </a:r>
          </a:p>
          <a:p>
            <a:pPr lvl="1"/>
            <a:r>
              <a:rPr lang="en-US" altLang="zh-TW" dirty="0" smtClean="0"/>
              <a:t>Be aware of</a:t>
            </a:r>
          </a:p>
          <a:p>
            <a:pPr lvl="1"/>
            <a:r>
              <a:rPr lang="en-US" altLang="zh-TW" dirty="0" smtClean="0"/>
              <a:t>Vertical symbol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249" y="1825625"/>
            <a:ext cx="4140551" cy="4351338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7421843" y="2844800"/>
            <a:ext cx="1480457" cy="2119085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2" descr="「平面鏡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264" y="4001294"/>
            <a:ext cx="3651985" cy="267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橢圓 6"/>
          <p:cNvSpPr/>
          <p:nvPr/>
        </p:nvSpPr>
        <p:spPr>
          <a:xfrm>
            <a:off x="4722646" y="4455886"/>
            <a:ext cx="495393" cy="61685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722646" y="5699304"/>
            <a:ext cx="423128" cy="48622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6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Parameters of scene</a:t>
            </a:r>
          </a:p>
          <a:p>
            <a:r>
              <a:rPr lang="en-US" altLang="zh-TW" dirty="0" smtClean="0"/>
              <a:t>Mirror</a:t>
            </a:r>
          </a:p>
          <a:p>
            <a:r>
              <a:rPr lang="en-US" altLang="zh-TW" dirty="0" smtClean="0"/>
              <a:t>Control</a:t>
            </a:r>
            <a:endParaRPr lang="en-US" altLang="zh-TW" dirty="0" smtClean="0"/>
          </a:p>
          <a:p>
            <a:r>
              <a:rPr lang="en-US" altLang="zh-TW" dirty="0" smtClean="0"/>
              <a:t>RESULT(you can see video on E3)</a:t>
            </a:r>
          </a:p>
          <a:p>
            <a:r>
              <a:rPr lang="en-US" altLang="zh-TW" dirty="0" smtClean="0"/>
              <a:t>Recommend Algorithm</a:t>
            </a:r>
          </a:p>
          <a:p>
            <a:r>
              <a:rPr lang="en-US" altLang="zh-TW" dirty="0" smtClean="0"/>
              <a:t>Some error you may encounter</a:t>
            </a:r>
          </a:p>
          <a:p>
            <a:pPr lvl="1"/>
            <a:r>
              <a:rPr lang="en-US" altLang="zh-TW" dirty="0" smtClean="0"/>
              <a:t>Depth buffer error</a:t>
            </a:r>
          </a:p>
          <a:p>
            <a:pPr lvl="1"/>
            <a:r>
              <a:rPr lang="en-US" altLang="zh-TW" dirty="0" smtClean="0"/>
              <a:t>Stencil buffer error</a:t>
            </a:r>
          </a:p>
          <a:p>
            <a:pPr lvl="1"/>
            <a:r>
              <a:rPr lang="en-US" altLang="zh-TW" dirty="0" smtClean="0"/>
              <a:t>Blending error</a:t>
            </a:r>
          </a:p>
          <a:p>
            <a:pPr lvl="1"/>
            <a:r>
              <a:rPr lang="en-US" altLang="zh-TW" dirty="0" smtClean="0"/>
              <a:t>Coordinate axis of mirror scene error</a:t>
            </a:r>
          </a:p>
          <a:p>
            <a:r>
              <a:rPr lang="en-US" altLang="zh-TW" dirty="0"/>
              <a:t>Upload </a:t>
            </a:r>
            <a:r>
              <a:rPr lang="en-US" altLang="zh-TW" dirty="0" smtClean="0"/>
              <a:t>homework</a:t>
            </a:r>
          </a:p>
          <a:p>
            <a:r>
              <a:rPr lang="en-US" altLang="zh-TW" dirty="0" smtClean="0"/>
              <a:t>Score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627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Upload 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Upload </a:t>
            </a:r>
            <a:r>
              <a:rPr lang="en-US" altLang="zh-TW" dirty="0" smtClean="0">
                <a:solidFill>
                  <a:srgbClr val="FF0000"/>
                </a:solidFill>
              </a:rPr>
              <a:t>.zip </a:t>
            </a:r>
            <a:r>
              <a:rPr lang="en-US" altLang="zh-TW" dirty="0" smtClean="0"/>
              <a:t>or </a:t>
            </a:r>
            <a:r>
              <a:rPr lang="en-US" altLang="zh-TW" dirty="0" smtClean="0">
                <a:solidFill>
                  <a:srgbClr val="FF0000"/>
                </a:solidFill>
              </a:rPr>
              <a:t>.7z </a:t>
            </a:r>
            <a:r>
              <a:rPr lang="en-US" altLang="zh-TW" dirty="0" smtClean="0"/>
              <a:t>for your project with your ID.</a:t>
            </a:r>
          </a:p>
          <a:p>
            <a:pPr lvl="1"/>
            <a:r>
              <a:rPr lang="en-US" altLang="zh-TW" dirty="0" smtClean="0"/>
              <a:t>Example: 0123456_hw2.zip</a:t>
            </a:r>
          </a:p>
          <a:p>
            <a:r>
              <a:rPr lang="en-US" altLang="zh-TW" dirty="0" smtClean="0"/>
              <a:t>Linux</a:t>
            </a:r>
          </a:p>
          <a:p>
            <a:pPr lvl="1"/>
            <a:r>
              <a:rPr lang="en-US" altLang="zh-TW" dirty="0" smtClean="0"/>
              <a:t>Code, </a:t>
            </a:r>
            <a:r>
              <a:rPr lang="en-US" altLang="zh-TW" dirty="0" err="1" smtClean="0"/>
              <a:t>makefile</a:t>
            </a:r>
            <a:r>
              <a:rPr lang="en-US" altLang="zh-TW" dirty="0" smtClean="0"/>
              <a:t>, read me(if you do other bonus)</a:t>
            </a:r>
          </a:p>
          <a:p>
            <a:r>
              <a:rPr lang="en-US" altLang="zh-TW" dirty="0" smtClean="0"/>
              <a:t>Windows</a:t>
            </a:r>
          </a:p>
          <a:p>
            <a:pPr lvl="1"/>
            <a:r>
              <a:rPr lang="en-US" altLang="zh-TW" dirty="0"/>
              <a:t>package all project without </a:t>
            </a:r>
            <a:r>
              <a:rPr lang="en-US" altLang="zh-TW" dirty="0" smtClean="0"/>
              <a:t>“</a:t>
            </a:r>
            <a:r>
              <a:rPr lang="en-US" altLang="zh-TW" dirty="0" smtClean="0">
                <a:solidFill>
                  <a:srgbClr val="FF0000"/>
                </a:solidFill>
              </a:rPr>
              <a:t>Hw2.VC.db</a:t>
            </a:r>
            <a:r>
              <a:rPr lang="en-US" altLang="zh-TW" dirty="0" smtClean="0"/>
              <a:t>” </a:t>
            </a:r>
            <a:r>
              <a:rPr lang="en-US" altLang="zh-TW" dirty="0"/>
              <a:t>at root </a:t>
            </a:r>
            <a:r>
              <a:rPr lang="en-US" altLang="zh-TW" dirty="0" smtClean="0"/>
              <a:t>directory</a:t>
            </a:r>
          </a:p>
          <a:p>
            <a:pPr lvl="1"/>
            <a:r>
              <a:rPr lang="en-US" altLang="zh-TW" dirty="0"/>
              <a:t>read me(if you do other bonus)</a:t>
            </a:r>
          </a:p>
        </p:txBody>
      </p:sp>
    </p:spTree>
    <p:extLst>
      <p:ext uri="{BB962C8B-B14F-4D97-AF65-F5344CB8AC3E}">
        <p14:creationId xmlns:p14="http://schemas.microsoft.com/office/powerpoint/2010/main" val="1173584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Depth buffer(40%)</a:t>
            </a:r>
          </a:p>
          <a:p>
            <a:r>
              <a:rPr lang="en-US" altLang="zh-TW" dirty="0" smtClean="0"/>
              <a:t>Stencil buffer(30%)</a:t>
            </a:r>
          </a:p>
          <a:p>
            <a:r>
              <a:rPr lang="en-US" altLang="zh-TW" smtClean="0"/>
              <a:t>Blending(20%)</a:t>
            </a:r>
            <a:endParaRPr lang="en-US" altLang="zh-TW" dirty="0" smtClean="0"/>
          </a:p>
          <a:p>
            <a:r>
              <a:rPr lang="en-US" altLang="zh-TW" dirty="0" smtClean="0"/>
              <a:t>Physics(10%)</a:t>
            </a:r>
          </a:p>
          <a:p>
            <a:r>
              <a:rPr lang="en-US" altLang="zh-TW" dirty="0" smtClean="0"/>
              <a:t>Upload neither zip nor 7z file(-10%)</a:t>
            </a:r>
          </a:p>
          <a:p>
            <a:r>
              <a:rPr lang="en-US" altLang="zh-TW" dirty="0" smtClean="0"/>
              <a:t>Upload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code without </a:t>
            </a:r>
            <a:r>
              <a:rPr lang="en-US" altLang="zh-TW" dirty="0" err="1" smtClean="0"/>
              <a:t>makefile</a:t>
            </a:r>
            <a:r>
              <a:rPr lang="en-US" altLang="zh-TW" dirty="0" smtClean="0"/>
              <a:t>(-10%)</a:t>
            </a:r>
          </a:p>
          <a:p>
            <a:r>
              <a:rPr lang="en-US" altLang="zh-TW" dirty="0" smtClean="0"/>
              <a:t>Didn’t type in </a:t>
            </a:r>
            <a:r>
              <a:rPr lang="en-US" altLang="zh-TW" dirty="0" err="1" smtClean="0"/>
              <a:t>studentID</a:t>
            </a:r>
            <a:r>
              <a:rPr lang="en-US" altLang="zh-TW" dirty="0" smtClean="0"/>
              <a:t>(-10%)</a:t>
            </a:r>
          </a:p>
          <a:p>
            <a:pPr lvl="1"/>
            <a:r>
              <a:rPr lang="en-US" altLang="zh-TW" dirty="0" err="1" smtClean="0"/>
              <a:t>glutCreateWindow</a:t>
            </a:r>
            <a:r>
              <a:rPr lang="en-US" altLang="zh-TW" dirty="0"/>
              <a:t>("OpenGL Assignment 2-</a:t>
            </a:r>
            <a:r>
              <a:rPr lang="en-US" altLang="zh-TW" dirty="0">
                <a:solidFill>
                  <a:srgbClr val="FF0000"/>
                </a:solidFill>
              </a:rPr>
              <a:t>MyStudentID</a:t>
            </a:r>
            <a:r>
              <a:rPr lang="en-US" altLang="zh-TW" dirty="0" smtClean="0"/>
              <a:t>");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1363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Parameters of scene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969131" y="3179964"/>
            <a:ext cx="573183" cy="641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grpSp>
        <p:nvGrpSpPr>
          <p:cNvPr id="75" name="群組 74"/>
          <p:cNvGrpSpPr/>
          <p:nvPr/>
        </p:nvGrpSpPr>
        <p:grpSpPr>
          <a:xfrm>
            <a:off x="5918802" y="2280397"/>
            <a:ext cx="4109247" cy="3597889"/>
            <a:chOff x="5918802" y="2280397"/>
            <a:chExt cx="4109247" cy="3597889"/>
          </a:xfrm>
        </p:grpSpPr>
        <p:cxnSp>
          <p:nvCxnSpPr>
            <p:cNvPr id="7" name="直線接點 6"/>
            <p:cNvCxnSpPr/>
            <p:nvPr/>
          </p:nvCxnSpPr>
          <p:spPr>
            <a:xfrm>
              <a:off x="6449126" y="2280397"/>
              <a:ext cx="0" cy="359788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6405142" y="2300497"/>
              <a:ext cx="1539379" cy="126629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V="1">
              <a:off x="7913366" y="2441197"/>
              <a:ext cx="1702480" cy="1125596"/>
            </a:xfrm>
            <a:prstGeom prst="line">
              <a:avLst/>
            </a:prstGeom>
            <a:ln w="762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9615846" y="2481397"/>
              <a:ext cx="0" cy="339688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/>
                <p:cNvSpPr txBox="1"/>
                <p:nvPr/>
              </p:nvSpPr>
              <p:spPr>
                <a:xfrm>
                  <a:off x="8569350" y="2467402"/>
                  <a:ext cx="581506" cy="3963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3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3" name="文字方塊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9350" y="2467402"/>
                  <a:ext cx="581506" cy="396327"/>
                </a:xfrm>
                <a:prstGeom prst="rect">
                  <a:avLst/>
                </a:prstGeom>
                <a:blipFill>
                  <a:blip r:embed="rId2"/>
                  <a:stretch>
                    <a:fillRect l="-9474" t="-1538" b="-246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弧形 25"/>
            <p:cNvSpPr/>
            <p:nvPr/>
          </p:nvSpPr>
          <p:spPr>
            <a:xfrm rot="10800000">
              <a:off x="9122169" y="2362634"/>
              <a:ext cx="905880" cy="902660"/>
            </a:xfrm>
            <a:prstGeom prst="arc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8497340" y="3116383"/>
                  <a:ext cx="1152699" cy="641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45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7340" y="3116383"/>
                  <a:ext cx="1152699" cy="6413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弧形 35"/>
            <p:cNvSpPr/>
            <p:nvPr/>
          </p:nvSpPr>
          <p:spPr>
            <a:xfrm rot="5400000">
              <a:off x="5998609" y="2282828"/>
              <a:ext cx="827977" cy="987591"/>
            </a:xfrm>
            <a:prstGeom prst="arc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6430803" y="3126182"/>
                  <a:ext cx="1152699" cy="641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45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803" y="3126182"/>
                  <a:ext cx="1152699" cy="64136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字方塊 38"/>
            <p:cNvSpPr txBox="1"/>
            <p:nvPr/>
          </p:nvSpPr>
          <p:spPr>
            <a:xfrm>
              <a:off x="6942804" y="3968098"/>
              <a:ext cx="229725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000" dirty="0" smtClean="0"/>
                <a:t>PPAP(CENTER)</a:t>
              </a:r>
              <a:endParaRPr lang="zh-TW" altLang="en-US" sz="3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/>
                <p:cNvSpPr txBox="1"/>
                <p:nvPr/>
              </p:nvSpPr>
              <p:spPr>
                <a:xfrm>
                  <a:off x="7069794" y="2432953"/>
                  <a:ext cx="581506" cy="3963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3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6" name="文字方塊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9794" y="2432953"/>
                  <a:ext cx="581506" cy="396327"/>
                </a:xfrm>
                <a:prstGeom prst="rect">
                  <a:avLst/>
                </a:prstGeom>
                <a:blipFill>
                  <a:blip r:embed="rId5"/>
                  <a:stretch>
                    <a:fillRect l="-9474" b="-246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群組 75"/>
          <p:cNvGrpSpPr/>
          <p:nvPr/>
        </p:nvGrpSpPr>
        <p:grpSpPr>
          <a:xfrm>
            <a:off x="786663" y="2256155"/>
            <a:ext cx="4347587" cy="3713201"/>
            <a:chOff x="786663" y="2256155"/>
            <a:chExt cx="4347587" cy="3713201"/>
          </a:xfrm>
        </p:grpSpPr>
        <p:cxnSp>
          <p:nvCxnSpPr>
            <p:cNvPr id="42" name="直線接點 41"/>
            <p:cNvCxnSpPr/>
            <p:nvPr/>
          </p:nvCxnSpPr>
          <p:spPr>
            <a:xfrm>
              <a:off x="1555327" y="2280396"/>
              <a:ext cx="0" cy="359788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1511343" y="2300496"/>
              <a:ext cx="1539379" cy="126629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V="1">
              <a:off x="3019567" y="2441196"/>
              <a:ext cx="1702480" cy="1125596"/>
            </a:xfrm>
            <a:prstGeom prst="line">
              <a:avLst/>
            </a:prstGeom>
            <a:ln w="762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4722047" y="2481396"/>
              <a:ext cx="0" cy="339688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字方塊 48"/>
            <p:cNvSpPr txBox="1"/>
            <p:nvPr/>
          </p:nvSpPr>
          <p:spPr>
            <a:xfrm>
              <a:off x="786663" y="3082175"/>
              <a:ext cx="573183" cy="641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5</a:t>
              </a:r>
              <a:endParaRPr lang="zh-TW" altLang="en-US" dirty="0"/>
            </a:p>
          </p:txBody>
        </p:sp>
        <p:sp>
          <p:nvSpPr>
            <p:cNvPr id="50" name="弧形 49"/>
            <p:cNvSpPr/>
            <p:nvPr/>
          </p:nvSpPr>
          <p:spPr>
            <a:xfrm rot="10800000">
              <a:off x="4228370" y="2362633"/>
              <a:ext cx="905880" cy="902660"/>
            </a:xfrm>
            <a:prstGeom prst="arc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/>
                <p:cNvSpPr txBox="1"/>
                <p:nvPr/>
              </p:nvSpPr>
              <p:spPr>
                <a:xfrm>
                  <a:off x="3531651" y="3073062"/>
                  <a:ext cx="1152699" cy="641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45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1" name="文字方塊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1651" y="3073062"/>
                  <a:ext cx="1152699" cy="64136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弧形 51"/>
            <p:cNvSpPr/>
            <p:nvPr/>
          </p:nvSpPr>
          <p:spPr>
            <a:xfrm rot="5400000">
              <a:off x="1104810" y="2282827"/>
              <a:ext cx="827977" cy="987591"/>
            </a:xfrm>
            <a:prstGeom prst="arc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/>
                <p:cNvSpPr txBox="1"/>
                <p:nvPr/>
              </p:nvSpPr>
              <p:spPr>
                <a:xfrm>
                  <a:off x="1537004" y="3126181"/>
                  <a:ext cx="1152699" cy="641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45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3" name="文字方塊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004" y="3126181"/>
                  <a:ext cx="1152699" cy="64136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弧形 54"/>
            <p:cNvSpPr/>
            <p:nvPr/>
          </p:nvSpPr>
          <p:spPr>
            <a:xfrm flipV="1">
              <a:off x="3053889" y="3930176"/>
              <a:ext cx="1573426" cy="387124"/>
            </a:xfrm>
            <a:prstGeom prst="arc">
              <a:avLst>
                <a:gd name="adj1" fmla="val 11054990"/>
                <a:gd name="adj2" fmla="val 21487699"/>
              </a:avLst>
            </a:prstGeom>
            <a:ln w="76200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3668488" y="43863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57" name="弧形 56"/>
            <p:cNvSpPr/>
            <p:nvPr/>
          </p:nvSpPr>
          <p:spPr>
            <a:xfrm flipV="1">
              <a:off x="1521880" y="3919583"/>
              <a:ext cx="1573426" cy="387124"/>
            </a:xfrm>
            <a:prstGeom prst="arc">
              <a:avLst>
                <a:gd name="adj1" fmla="val 11054990"/>
                <a:gd name="adj2" fmla="val 21487699"/>
              </a:avLst>
            </a:prstGeom>
            <a:ln w="76200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2136479" y="43757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59" name="弧形 58"/>
            <p:cNvSpPr/>
            <p:nvPr/>
          </p:nvSpPr>
          <p:spPr>
            <a:xfrm rot="15982718" flipV="1">
              <a:off x="2749214" y="3656952"/>
              <a:ext cx="565509" cy="387124"/>
            </a:xfrm>
            <a:prstGeom prst="arc">
              <a:avLst>
                <a:gd name="adj1" fmla="val 11054990"/>
                <a:gd name="adj2" fmla="val 21487699"/>
              </a:avLst>
            </a:prstGeom>
            <a:ln w="76200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3264083" y="36764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cxnSp>
          <p:nvCxnSpPr>
            <p:cNvPr id="64" name="直線單箭頭接點 63"/>
            <p:cNvCxnSpPr/>
            <p:nvPr/>
          </p:nvCxnSpPr>
          <p:spPr>
            <a:xfrm flipV="1">
              <a:off x="3095306" y="4245097"/>
              <a:ext cx="0" cy="134041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/>
            <p:cNvSpPr txBox="1"/>
            <p:nvPr/>
          </p:nvSpPr>
          <p:spPr>
            <a:xfrm>
              <a:off x="2677273" y="5600024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(0,0,0)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/>
                <p:cNvSpPr txBox="1"/>
                <p:nvPr/>
              </p:nvSpPr>
              <p:spPr>
                <a:xfrm>
                  <a:off x="3364571" y="2256155"/>
                  <a:ext cx="581506" cy="3963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3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7" name="文字方塊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4571" y="2256155"/>
                  <a:ext cx="581506" cy="396327"/>
                </a:xfrm>
                <a:prstGeom prst="rect">
                  <a:avLst/>
                </a:prstGeom>
                <a:blipFill>
                  <a:blip r:embed="rId8"/>
                  <a:stretch>
                    <a:fillRect l="-9474" b="-246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/>
                <p:cNvSpPr txBox="1"/>
                <p:nvPr/>
              </p:nvSpPr>
              <p:spPr>
                <a:xfrm>
                  <a:off x="2407129" y="2311753"/>
                  <a:ext cx="581506" cy="3963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3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8" name="文字方塊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7129" y="2311753"/>
                  <a:ext cx="581506" cy="396327"/>
                </a:xfrm>
                <a:prstGeom prst="rect">
                  <a:avLst/>
                </a:prstGeom>
                <a:blipFill>
                  <a:blip r:embed="rId9"/>
                  <a:stretch>
                    <a:fillRect l="-9474" b="-246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弧形 69"/>
            <p:cNvSpPr/>
            <p:nvPr/>
          </p:nvSpPr>
          <p:spPr>
            <a:xfrm rot="5400000" flipV="1">
              <a:off x="591447" y="3117375"/>
              <a:ext cx="1805027" cy="387124"/>
            </a:xfrm>
            <a:prstGeom prst="arc">
              <a:avLst>
                <a:gd name="adj1" fmla="val 11054990"/>
                <a:gd name="adj2" fmla="val 21487699"/>
              </a:avLst>
            </a:prstGeom>
            <a:ln w="76200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1" name="弧形 70"/>
            <p:cNvSpPr/>
            <p:nvPr/>
          </p:nvSpPr>
          <p:spPr>
            <a:xfrm rot="16200000" flipV="1">
              <a:off x="3910440" y="3173166"/>
              <a:ext cx="1674534" cy="350691"/>
            </a:xfrm>
            <a:prstGeom prst="arc">
              <a:avLst>
                <a:gd name="adj1" fmla="val 11054990"/>
                <a:gd name="adj2" fmla="val 21487699"/>
              </a:avLst>
            </a:prstGeom>
            <a:ln w="76200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2" name="弧形 71"/>
            <p:cNvSpPr/>
            <p:nvPr/>
          </p:nvSpPr>
          <p:spPr>
            <a:xfrm rot="8800944" flipV="1">
              <a:off x="3118515" y="2702758"/>
              <a:ext cx="1573426" cy="387124"/>
            </a:xfrm>
            <a:prstGeom prst="arc">
              <a:avLst>
                <a:gd name="adj1" fmla="val 11054990"/>
                <a:gd name="adj2" fmla="val 21487699"/>
              </a:avLst>
            </a:prstGeom>
            <a:ln w="76200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弧形 72"/>
            <p:cNvSpPr/>
            <p:nvPr/>
          </p:nvSpPr>
          <p:spPr>
            <a:xfrm rot="13135781" flipV="1">
              <a:off x="1542991" y="2678335"/>
              <a:ext cx="1573426" cy="387124"/>
            </a:xfrm>
            <a:prstGeom prst="arc">
              <a:avLst>
                <a:gd name="adj1" fmla="val 11054990"/>
                <a:gd name="adj2" fmla="val 21487699"/>
              </a:avLst>
            </a:prstGeom>
            <a:ln w="76200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7" name="文字方塊 76"/>
          <p:cNvSpPr txBox="1"/>
          <p:nvPr/>
        </p:nvSpPr>
        <p:spPr>
          <a:xfrm>
            <a:off x="1505518" y="5993827"/>
            <a:ext cx="32719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/>
              <a:t>Length of every mirror</a:t>
            </a:r>
          </a:p>
          <a:p>
            <a:endParaRPr lang="zh-TW" altLang="en-US" sz="26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6455447" y="5922727"/>
            <a:ext cx="32719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/>
              <a:t>Diagram of Hw2</a:t>
            </a:r>
          </a:p>
        </p:txBody>
      </p:sp>
    </p:spTree>
    <p:extLst>
      <p:ext uri="{BB962C8B-B14F-4D97-AF65-F5344CB8AC3E}">
        <p14:creationId xmlns:p14="http://schemas.microsoft.com/office/powerpoint/2010/main" val="27148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Parameters of scene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5" name="群組 44"/>
          <p:cNvGrpSpPr/>
          <p:nvPr/>
        </p:nvGrpSpPr>
        <p:grpSpPr>
          <a:xfrm>
            <a:off x="2830881" y="1825625"/>
            <a:ext cx="5973800" cy="4001108"/>
            <a:chOff x="2976024" y="1968248"/>
            <a:chExt cx="5973800" cy="4001108"/>
          </a:xfrm>
        </p:grpSpPr>
        <p:cxnSp>
          <p:nvCxnSpPr>
            <p:cNvPr id="4" name="直線接點 3"/>
            <p:cNvCxnSpPr/>
            <p:nvPr/>
          </p:nvCxnSpPr>
          <p:spPr>
            <a:xfrm>
              <a:off x="4429155" y="2280396"/>
              <a:ext cx="0" cy="359788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/>
            <p:cNvCxnSpPr/>
            <p:nvPr/>
          </p:nvCxnSpPr>
          <p:spPr>
            <a:xfrm>
              <a:off x="4385171" y="2300496"/>
              <a:ext cx="1539379" cy="126629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/>
          </p:nvCxnSpPr>
          <p:spPr>
            <a:xfrm flipV="1">
              <a:off x="5893395" y="2441196"/>
              <a:ext cx="1702480" cy="1125596"/>
            </a:xfrm>
            <a:prstGeom prst="line">
              <a:avLst/>
            </a:prstGeom>
            <a:ln w="762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7595875" y="2481396"/>
              <a:ext cx="0" cy="339688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弧形 10"/>
            <p:cNvSpPr/>
            <p:nvPr/>
          </p:nvSpPr>
          <p:spPr>
            <a:xfrm rot="10800000">
              <a:off x="7102198" y="2362633"/>
              <a:ext cx="905880" cy="902660"/>
            </a:xfrm>
            <a:prstGeom prst="arc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6405479" y="3073062"/>
                  <a:ext cx="1152699" cy="641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45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5479" y="3073062"/>
                  <a:ext cx="1152699" cy="64136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弧形 12"/>
            <p:cNvSpPr/>
            <p:nvPr/>
          </p:nvSpPr>
          <p:spPr>
            <a:xfrm rot="5400000">
              <a:off x="3978638" y="2282827"/>
              <a:ext cx="827977" cy="987591"/>
            </a:xfrm>
            <a:prstGeom prst="arc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4410832" y="3126181"/>
                  <a:ext cx="1152699" cy="641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45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832" y="3126181"/>
                  <a:ext cx="1152699" cy="6413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弧形 14"/>
            <p:cNvSpPr/>
            <p:nvPr/>
          </p:nvSpPr>
          <p:spPr>
            <a:xfrm flipV="1">
              <a:off x="5927717" y="3930176"/>
              <a:ext cx="1573426" cy="387124"/>
            </a:xfrm>
            <a:prstGeom prst="arc">
              <a:avLst>
                <a:gd name="adj1" fmla="val 11054990"/>
                <a:gd name="adj2" fmla="val 21487699"/>
              </a:avLst>
            </a:prstGeom>
            <a:ln w="76200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542316" y="43863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17" name="弧形 16"/>
            <p:cNvSpPr/>
            <p:nvPr/>
          </p:nvSpPr>
          <p:spPr>
            <a:xfrm flipV="1">
              <a:off x="4395708" y="3919583"/>
              <a:ext cx="1573426" cy="387124"/>
            </a:xfrm>
            <a:prstGeom prst="arc">
              <a:avLst>
                <a:gd name="adj1" fmla="val 11054990"/>
                <a:gd name="adj2" fmla="val 21487699"/>
              </a:avLst>
            </a:prstGeom>
            <a:ln w="76200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010307" y="43757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19" name="弧形 18"/>
            <p:cNvSpPr/>
            <p:nvPr/>
          </p:nvSpPr>
          <p:spPr>
            <a:xfrm rot="15982718" flipV="1">
              <a:off x="5623042" y="3656952"/>
              <a:ext cx="565509" cy="387124"/>
            </a:xfrm>
            <a:prstGeom prst="arc">
              <a:avLst>
                <a:gd name="adj1" fmla="val 11054990"/>
                <a:gd name="adj2" fmla="val 21487699"/>
              </a:avLst>
            </a:prstGeom>
            <a:ln w="76200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137911" y="36764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cxnSp>
          <p:nvCxnSpPr>
            <p:cNvPr id="21" name="直線單箭頭接點 20"/>
            <p:cNvCxnSpPr/>
            <p:nvPr/>
          </p:nvCxnSpPr>
          <p:spPr>
            <a:xfrm flipV="1">
              <a:off x="5969134" y="4245097"/>
              <a:ext cx="0" cy="134041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5551101" y="5600024"/>
              <a:ext cx="1420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Center(0,0,0)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811291" y="1970361"/>
              <a:ext cx="1335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(-1.5,0, -3.5)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278191" y="1968248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(1.5,0, -3.5)</a:t>
              </a:r>
              <a:endParaRPr lang="zh-TW" altLang="en-US" dirty="0"/>
            </a:p>
          </p:txBody>
        </p:sp>
        <p:cxnSp>
          <p:nvCxnSpPr>
            <p:cNvPr id="26" name="直線單箭頭接點 25"/>
            <p:cNvCxnSpPr/>
            <p:nvPr/>
          </p:nvCxnSpPr>
          <p:spPr>
            <a:xfrm>
              <a:off x="5311993" y="2300496"/>
              <a:ext cx="0" cy="72583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6744635" y="2278155"/>
              <a:ext cx="0" cy="72583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7817298" y="3165582"/>
              <a:ext cx="573183" cy="641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5</a:t>
              </a:r>
              <a:endParaRPr lang="zh-TW" altLang="en-US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3634830" y="3067793"/>
              <a:ext cx="573183" cy="641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5</a:t>
              </a:r>
              <a:endParaRPr lang="zh-TW" altLang="en-US" dirty="0"/>
            </a:p>
          </p:txBody>
        </p:sp>
        <p:sp>
          <p:nvSpPr>
            <p:cNvPr id="35" name="弧形 34"/>
            <p:cNvSpPr/>
            <p:nvPr/>
          </p:nvSpPr>
          <p:spPr>
            <a:xfrm rot="5400000" flipV="1">
              <a:off x="3439614" y="3102993"/>
              <a:ext cx="1805027" cy="387124"/>
            </a:xfrm>
            <a:prstGeom prst="arc">
              <a:avLst>
                <a:gd name="adj1" fmla="val 11054990"/>
                <a:gd name="adj2" fmla="val 21487699"/>
              </a:avLst>
            </a:prstGeom>
            <a:ln w="76200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弧形 35"/>
            <p:cNvSpPr/>
            <p:nvPr/>
          </p:nvSpPr>
          <p:spPr>
            <a:xfrm rot="16200000" flipV="1">
              <a:off x="6758607" y="3158784"/>
              <a:ext cx="1674534" cy="350691"/>
            </a:xfrm>
            <a:prstGeom prst="arc">
              <a:avLst>
                <a:gd name="adj1" fmla="val 11054990"/>
                <a:gd name="adj2" fmla="val 21487699"/>
              </a:avLst>
            </a:prstGeom>
            <a:ln w="76200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7" name="直線單箭頭接點 36"/>
            <p:cNvCxnSpPr>
              <a:endCxn id="17" idx="0"/>
            </p:cNvCxnSpPr>
            <p:nvPr/>
          </p:nvCxnSpPr>
          <p:spPr>
            <a:xfrm flipV="1">
              <a:off x="3634830" y="4169109"/>
              <a:ext cx="794478" cy="228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/>
            <p:cNvSpPr txBox="1"/>
            <p:nvPr/>
          </p:nvSpPr>
          <p:spPr>
            <a:xfrm>
              <a:off x="2976024" y="4289692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(-3.0,0)</a:t>
              </a:r>
              <a:endParaRPr lang="zh-TW" altLang="en-US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8157619" y="4006443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(3.0,0)</a:t>
              </a:r>
              <a:endParaRPr lang="zh-TW" altLang="en-US" dirty="0"/>
            </a:p>
          </p:txBody>
        </p:sp>
        <p:cxnSp>
          <p:nvCxnSpPr>
            <p:cNvPr id="43" name="直線單箭頭接點 42"/>
            <p:cNvCxnSpPr/>
            <p:nvPr/>
          </p:nvCxnSpPr>
          <p:spPr>
            <a:xfrm flipH="1" flipV="1">
              <a:off x="7538840" y="4199069"/>
              <a:ext cx="601188" cy="228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字方塊 45"/>
          <p:cNvSpPr txBox="1"/>
          <p:nvPr/>
        </p:nvSpPr>
        <p:spPr>
          <a:xfrm>
            <a:off x="4253409" y="5778904"/>
            <a:ext cx="43060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/>
              <a:t>Position of every mirror</a:t>
            </a:r>
          </a:p>
        </p:txBody>
      </p:sp>
    </p:spTree>
    <p:extLst>
      <p:ext uri="{BB962C8B-B14F-4D97-AF65-F5344CB8AC3E}">
        <p14:creationId xmlns:p14="http://schemas.microsoft.com/office/powerpoint/2010/main" val="243251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Mirror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「平面鏡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183" y="1825625"/>
            <a:ext cx="593161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「45度平面鏡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25625"/>
            <a:ext cx="4583983" cy="43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橢圓 32"/>
          <p:cNvSpPr/>
          <p:nvPr/>
        </p:nvSpPr>
        <p:spPr>
          <a:xfrm>
            <a:off x="3730719" y="4753429"/>
            <a:ext cx="914400" cy="84182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2953657" y="3911600"/>
            <a:ext cx="914400" cy="84182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213599" y="4615543"/>
            <a:ext cx="914400" cy="84182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213599" y="2612572"/>
            <a:ext cx="914400" cy="84182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2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Control(lower case)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q:camera turn left</a:t>
            </a:r>
          </a:p>
          <a:p>
            <a:r>
              <a:rPr lang="en-US" altLang="zh-TW" dirty="0" smtClean="0"/>
              <a:t>e:camera turn right</a:t>
            </a:r>
          </a:p>
          <a:p>
            <a:r>
              <a:rPr lang="en-US" altLang="zh-TW" dirty="0" smtClean="0"/>
              <a:t>w:camera move in</a:t>
            </a:r>
          </a:p>
          <a:p>
            <a:r>
              <a:rPr lang="en-US" altLang="zh-TW" dirty="0" smtClean="0"/>
              <a:t>a:camera move left</a:t>
            </a:r>
          </a:p>
          <a:p>
            <a:r>
              <a:rPr lang="en-US" altLang="zh-TW" dirty="0" smtClean="0"/>
              <a:t>s:camera move out</a:t>
            </a:r>
          </a:p>
          <a:p>
            <a:r>
              <a:rPr lang="en-US" altLang="zh-TW" dirty="0" smtClean="0"/>
              <a:t>d:camera </a:t>
            </a:r>
            <a:r>
              <a:rPr lang="en-US" altLang="zh-TW" smtClean="0"/>
              <a:t>move right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931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83" y="1343114"/>
            <a:ext cx="4696231" cy="48919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613" y="809595"/>
            <a:ext cx="5223729" cy="544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0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Recommend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Draw Scenes of Mirror</a:t>
            </a:r>
          </a:p>
          <a:p>
            <a:pPr lvl="1"/>
            <a:r>
              <a:rPr lang="en-US" altLang="zh-TW" dirty="0" smtClean="0"/>
              <a:t>In this homework, all scenes of mirror are independent.</a:t>
            </a:r>
          </a:p>
          <a:p>
            <a:pPr lvl="1"/>
            <a:r>
              <a:rPr lang="en-US" altLang="zh-TW" dirty="0" smtClean="0"/>
              <a:t>In scenes of mirror, you only need to draw PPAP but other mirrors.</a:t>
            </a:r>
          </a:p>
          <a:p>
            <a:r>
              <a:rPr lang="en-US" altLang="zh-TW" dirty="0" smtClean="0"/>
              <a:t>Draw PPAP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45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 error you may encounter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Depth buffer error</a:t>
            </a:r>
          </a:p>
          <a:p>
            <a:r>
              <a:rPr lang="en-US" altLang="zh-TW" dirty="0" smtClean="0"/>
              <a:t>Stencil buffer error</a:t>
            </a:r>
          </a:p>
          <a:p>
            <a:r>
              <a:rPr lang="en-US" altLang="zh-TW" dirty="0" smtClean="0"/>
              <a:t>Blending error</a:t>
            </a:r>
          </a:p>
          <a:p>
            <a:r>
              <a:rPr lang="en-US" altLang="zh-TW" dirty="0" smtClean="0"/>
              <a:t>Coordinate axis of mirror scene error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883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576</Words>
  <Application>Microsoft Office PowerPoint</Application>
  <PresentationFormat>寬螢幕</PresentationFormat>
  <Paragraphs>134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Cambria Math</vt:lpstr>
      <vt:lpstr>Office 佈景主題</vt:lpstr>
      <vt:lpstr>Hw2 Stencil buffer, Depth buffer, Blending</vt:lpstr>
      <vt:lpstr>Overview</vt:lpstr>
      <vt:lpstr>Parameters of scene</vt:lpstr>
      <vt:lpstr>Parameters of scene</vt:lpstr>
      <vt:lpstr>Mirror</vt:lpstr>
      <vt:lpstr>Control(lower case)</vt:lpstr>
      <vt:lpstr>RESULT</vt:lpstr>
      <vt:lpstr>Recommend Algorithm</vt:lpstr>
      <vt:lpstr>Some error you may encounter</vt:lpstr>
      <vt:lpstr>Depth buffer error</vt:lpstr>
      <vt:lpstr>Depth buffer error1</vt:lpstr>
      <vt:lpstr>Depth buffer error2(Actually, this is blending error)</vt:lpstr>
      <vt:lpstr>Stencil buffer error</vt:lpstr>
      <vt:lpstr>Stencil buffer error1</vt:lpstr>
      <vt:lpstr>Stencil buffer error2</vt:lpstr>
      <vt:lpstr>Blending error</vt:lpstr>
      <vt:lpstr>Coordinate axis of mirror scene error</vt:lpstr>
      <vt:lpstr>Coordinate axis of mirror scene error1</vt:lpstr>
      <vt:lpstr>Coordinate axis of mirror scene error2</vt:lpstr>
      <vt:lpstr>Upload homework</vt:lpstr>
      <vt:lpstr>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pika</dc:creator>
  <cp:lastModifiedBy>pika</cp:lastModifiedBy>
  <cp:revision>24</cp:revision>
  <dcterms:created xsi:type="dcterms:W3CDTF">2016-11-06T07:00:08Z</dcterms:created>
  <dcterms:modified xsi:type="dcterms:W3CDTF">2016-11-07T02:36:53Z</dcterms:modified>
</cp:coreProperties>
</file>