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9" r:id="rId16"/>
    <p:sldId id="270" r:id="rId17"/>
    <p:sldId id="272" r:id="rId18"/>
    <p:sldId id="273" r:id="rId19"/>
    <p:sldId id="268" r:id="rId20"/>
    <p:sldId id="274" r:id="rId21"/>
    <p:sldId id="275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5E06-33BE-4FA8-B83F-5A9B0F8B9EF6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39D9-DDBC-4F6D-AA23-1A1BCE500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4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5E06-33BE-4FA8-B83F-5A9B0F8B9EF6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39D9-DDBC-4F6D-AA23-1A1BCE500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19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5E06-33BE-4FA8-B83F-5A9B0F8B9EF6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39D9-DDBC-4F6D-AA23-1A1BCE500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1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4EE5-BE76-42DF-837B-EE85B0D85ADF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DF27-0318-46A9-AC91-286614CB9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787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4EE5-BE76-42DF-837B-EE85B0D85ADF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DF27-0318-46A9-AC91-286614CB9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88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4EE5-BE76-42DF-837B-EE85B0D85ADF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DF27-0318-46A9-AC91-286614CB9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76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4EE5-BE76-42DF-837B-EE85B0D85ADF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DF27-0318-46A9-AC91-286614CB9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18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4EE5-BE76-42DF-837B-EE85B0D85ADF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DF27-0318-46A9-AC91-286614CB9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89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4EE5-BE76-42DF-837B-EE85B0D85ADF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DF27-0318-46A9-AC91-286614CB9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973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4EE5-BE76-42DF-837B-EE85B0D85ADF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DF27-0318-46A9-AC91-286614CB9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756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4EE5-BE76-42DF-837B-EE85B0D85ADF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DF27-0318-46A9-AC91-286614CB9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54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5E06-33BE-4FA8-B83F-5A9B0F8B9EF6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39D9-DDBC-4F6D-AA23-1A1BCE500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813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4EE5-BE76-42DF-837B-EE85B0D85ADF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DF27-0318-46A9-AC91-286614CB9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693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4EE5-BE76-42DF-837B-EE85B0D85ADF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DF27-0318-46A9-AC91-286614CB9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961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4EE5-BE76-42DF-837B-EE85B0D85ADF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DF27-0318-46A9-AC91-286614CB9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7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5E06-33BE-4FA8-B83F-5A9B0F8B9EF6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39D9-DDBC-4F6D-AA23-1A1BCE500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76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5E06-33BE-4FA8-B83F-5A9B0F8B9EF6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39D9-DDBC-4F6D-AA23-1A1BCE500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11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5E06-33BE-4FA8-B83F-5A9B0F8B9EF6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39D9-DDBC-4F6D-AA23-1A1BCE500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7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5E06-33BE-4FA8-B83F-5A9B0F8B9EF6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39D9-DDBC-4F6D-AA23-1A1BCE500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36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5E06-33BE-4FA8-B83F-5A9B0F8B9EF6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39D9-DDBC-4F6D-AA23-1A1BCE500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33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5E06-33BE-4FA8-B83F-5A9B0F8B9EF6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39D9-DDBC-4F6D-AA23-1A1BCE500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09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5E06-33BE-4FA8-B83F-5A9B0F8B9EF6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39D9-DDBC-4F6D-AA23-1A1BCE500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08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D5E06-33BE-4FA8-B83F-5A9B0F8B9EF6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9D9-DDBC-4F6D-AA23-1A1BCE500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81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4EE5-BE76-42DF-837B-EE85B0D85ADF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DF27-0318-46A9-AC91-286614CB9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97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buffer" TargetMode="External"/><Relationship Id="rId2" Type="http://schemas.openxmlformats.org/officeDocument/2006/relationships/hyperlink" Target="https://en.wikipedia.org/wiki/Stenci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raphics_hardware" TargetMode="External"/><Relationship Id="rId4" Type="http://schemas.openxmlformats.org/officeDocument/2006/relationships/hyperlink" Target="https://en.wikipedia.org/wiki/Z-buffer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OpenGL2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8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Stencil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 </a:t>
            </a:r>
            <a:r>
              <a:rPr lang="en-US" altLang="zh-TW" b="1" dirty="0">
                <a:hlinkClick r:id="rId2" tooltip="Stencil"/>
              </a:rPr>
              <a:t>stencil</a:t>
            </a:r>
            <a:r>
              <a:rPr lang="en-US" altLang="zh-TW" b="1" dirty="0"/>
              <a:t> buffer</a:t>
            </a:r>
            <a:r>
              <a:rPr lang="en-US" altLang="zh-TW" dirty="0"/>
              <a:t> is an extra </a:t>
            </a:r>
            <a:r>
              <a:rPr lang="en-US" altLang="zh-TW" dirty="0">
                <a:hlinkClick r:id="rId3" tooltip="Data buffer"/>
              </a:rPr>
              <a:t>buffer</a:t>
            </a:r>
            <a:r>
              <a:rPr lang="en-US" altLang="zh-TW" dirty="0"/>
              <a:t>, in addition to the </a:t>
            </a:r>
            <a:r>
              <a:rPr lang="en-US" altLang="zh-TW" i="1" dirty="0"/>
              <a:t>color buffer</a:t>
            </a:r>
            <a:r>
              <a:rPr lang="en-US" altLang="zh-TW" dirty="0"/>
              <a:t> and </a:t>
            </a:r>
            <a:r>
              <a:rPr lang="en-US" altLang="zh-TW" i="1" dirty="0"/>
              <a:t>depth buffer</a:t>
            </a:r>
            <a:r>
              <a:rPr lang="en-US" altLang="zh-TW" dirty="0"/>
              <a:t> (</a:t>
            </a:r>
            <a:r>
              <a:rPr lang="en-US" altLang="zh-TW" dirty="0">
                <a:hlinkClick r:id="rId4" tooltip="Z-buffering"/>
              </a:rPr>
              <a:t>z-buffering</a:t>
            </a:r>
            <a:r>
              <a:rPr lang="en-US" altLang="zh-TW" dirty="0"/>
              <a:t>) found on modern </a:t>
            </a:r>
            <a:r>
              <a:rPr lang="en-US" altLang="zh-TW" dirty="0">
                <a:hlinkClick r:id="rId5" tooltip="Graphics hardware"/>
              </a:rPr>
              <a:t>graphics hardware</a:t>
            </a:r>
            <a:r>
              <a:rPr lang="en-US" altLang="zh-TW" dirty="0" smtClean="0"/>
              <a:t>.(from wiki)</a:t>
            </a:r>
          </a:p>
          <a:p>
            <a:r>
              <a:rPr lang="en-US" altLang="zh-TW" dirty="0" smtClean="0"/>
              <a:t>The buffer is per pixel.</a:t>
            </a:r>
          </a:p>
          <a:p>
            <a:r>
              <a:rPr lang="en-US" altLang="zh-TW" dirty="0" smtClean="0"/>
              <a:t>Stencil value is integer.</a:t>
            </a:r>
          </a:p>
          <a:p>
            <a:r>
              <a:rPr lang="en-US" altLang="zh-TW" dirty="0" smtClean="0"/>
              <a:t>Stencil value is zero initially.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1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Stencil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 smtClean="0"/>
              <a:t>glStencilFunc</a:t>
            </a:r>
            <a:r>
              <a:rPr lang="en-US" altLang="zh-TW" sz="2400" dirty="0" smtClean="0"/>
              <a:t>(</a:t>
            </a:r>
            <a:r>
              <a:rPr lang="en-US" altLang="zh-TW" sz="2400" dirty="0" err="1"/>
              <a:t>f</a:t>
            </a:r>
            <a:r>
              <a:rPr lang="en-US" altLang="zh-TW" sz="2400" dirty="0" err="1" smtClean="0"/>
              <a:t>unc,ref,mask</a:t>
            </a:r>
            <a:r>
              <a:rPr lang="en-US" altLang="zh-TW" sz="2400" dirty="0" smtClean="0"/>
              <a:t>)</a:t>
            </a:r>
          </a:p>
          <a:p>
            <a:pPr lvl="0"/>
            <a:r>
              <a:rPr kumimoji="0" lang="en-US" altLang="zh-TW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</a:rPr>
              <a:t>Func</a:t>
            </a: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</a:rPr>
              <a:t>: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</a:rPr>
              <a:t>GL_NEVER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</a:rPr>
              <a:t>GL_LESS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</a:rPr>
              <a:t>GL_LEQUAL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</a:rPr>
              <a:t>GL_GREATER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</a:rPr>
              <a:t>GL_GEQUAL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</a:rPr>
              <a:t>GL_EQUAL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</a:rPr>
              <a:t>GL_NOTEQUAL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</a:rPr>
              <a:t>GL_ALWAYS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 initial value is 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</a:rPr>
              <a:t>GL_ALWAYS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TW" altLang="zh-TW" sz="40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zh-TW" sz="400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 if </a:t>
            </a:r>
            <a:r>
              <a:rPr kumimoji="0" lang="zh-TW" altLang="zh-TW" sz="400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 </a:t>
            </a:r>
            <a:r>
              <a:rPr lang="en-US" altLang="zh-TW" sz="4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kumimoji="0" lang="zh-TW" altLang="zh-TW" sz="400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&amp; </a:t>
            </a:r>
            <a:r>
              <a:rPr lang="en-US" altLang="zh-TW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mask </a:t>
            </a:r>
            <a:r>
              <a:rPr kumimoji="0" lang="zh-TW" altLang="zh-TW" sz="400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) </a:t>
            </a:r>
            <a:r>
              <a:rPr lang="en-US" altLang="zh-TW" sz="4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kumimoji="0" lang="zh-TW" altLang="zh-TW" sz="400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TW" altLang="zh-TW" sz="400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 stencil </a:t>
            </a:r>
            <a:r>
              <a:rPr kumimoji="0" lang="zh-TW" altLang="zh-TW" sz="400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kumimoji="0" lang="en-US" altLang="zh-TW" sz="400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mask</a:t>
            </a:r>
            <a:r>
              <a:rPr kumimoji="0" lang="zh-TW" altLang="zh-TW" sz="400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)</a:t>
            </a:r>
            <a:endParaRPr kumimoji="0" lang="en-US" altLang="zh-TW" sz="400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Example:</a:t>
            </a:r>
          </a:p>
          <a:p>
            <a:pPr lvl="1"/>
            <a:r>
              <a:rPr lang="en-US" altLang="zh-TW" sz="2000" dirty="0" err="1" smtClean="0"/>
              <a:t>glStencilFunc</a:t>
            </a:r>
            <a:r>
              <a:rPr lang="en-US" altLang="zh-TW" sz="2000" dirty="0" smtClean="0"/>
              <a:t>(GL_EQUAL, 0x00000001, 0x00000001)</a:t>
            </a:r>
          </a:p>
          <a:p>
            <a:pPr lvl="1"/>
            <a:r>
              <a:rPr lang="en-US" altLang="zh-TW" sz="2000" dirty="0" smtClean="0"/>
              <a:t>If stencil value in this pixel is 1</a:t>
            </a:r>
            <a:br>
              <a:rPr lang="en-US" altLang="zh-TW" sz="2000" dirty="0" smtClean="0"/>
            </a:br>
            <a:r>
              <a:rPr lang="en-US" altLang="zh-TW" sz="2000" dirty="0" smtClean="0"/>
              <a:t>(1&amp;1) == (1&amp;1), pass</a:t>
            </a:r>
          </a:p>
          <a:p>
            <a:pPr lvl="1"/>
            <a:r>
              <a:rPr lang="en-US" altLang="zh-TW" sz="2000" dirty="0" smtClean="0"/>
              <a:t> </a:t>
            </a:r>
            <a:endParaRPr lang="en-US" altLang="zh-TW" sz="2000" dirty="0"/>
          </a:p>
          <a:p>
            <a:pPr lvl="1"/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256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Stencil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glStencilOp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sfail,dpfail,dppass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Sfail:stencil</a:t>
            </a:r>
            <a:r>
              <a:rPr lang="en-US" altLang="zh-TW" dirty="0" smtClean="0"/>
              <a:t> test fail</a:t>
            </a:r>
          </a:p>
          <a:p>
            <a:r>
              <a:rPr lang="en-US" altLang="zh-TW" dirty="0" err="1" smtClean="0"/>
              <a:t>Dpfail:stencil</a:t>
            </a:r>
            <a:r>
              <a:rPr lang="en-US" altLang="zh-TW" dirty="0" smtClean="0"/>
              <a:t> test pass but depth test fail</a:t>
            </a:r>
          </a:p>
          <a:p>
            <a:r>
              <a:rPr lang="en-US" altLang="zh-TW" dirty="0" err="1" smtClean="0"/>
              <a:t>Dppass:stencil</a:t>
            </a:r>
            <a:r>
              <a:rPr lang="en-US" altLang="zh-TW" dirty="0" smtClean="0"/>
              <a:t> test pass and depth test pass</a:t>
            </a:r>
          </a:p>
          <a:p>
            <a:r>
              <a:rPr lang="en-US" altLang="zh-TW" dirty="0" smtClean="0"/>
              <a:t>GL_KEEP,</a:t>
            </a:r>
            <a:r>
              <a:rPr lang="en-US" altLang="zh-TW" dirty="0"/>
              <a:t> </a:t>
            </a:r>
            <a:r>
              <a:rPr lang="en-US" altLang="zh-TW" dirty="0" smtClean="0"/>
              <a:t>GL_DECR,</a:t>
            </a:r>
            <a:r>
              <a:rPr lang="en-US" altLang="zh-TW" dirty="0"/>
              <a:t> GL_INCR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9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Stencil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013960" cy="4351338"/>
          </a:xfrm>
        </p:spPr>
        <p:txBody>
          <a:bodyPr/>
          <a:lstStyle/>
          <a:p>
            <a:r>
              <a:rPr lang="en-US" altLang="zh-TW" dirty="0" smtClean="0"/>
              <a:t>Example: shadow volume</a:t>
            </a:r>
          </a:p>
          <a:p>
            <a:r>
              <a:rPr lang="en-US" altLang="zh-TW" dirty="0" smtClean="0"/>
              <a:t>PASS1:increase stencil value if front face and pass depth test</a:t>
            </a:r>
          </a:p>
          <a:p>
            <a:r>
              <a:rPr lang="en-US" altLang="zh-TW" dirty="0" smtClean="0"/>
              <a:t>PASS2:decrease stencil value if back face and pass depth test</a:t>
            </a:r>
          </a:p>
          <a:p>
            <a:r>
              <a:rPr lang="en-US" altLang="zh-TW" dirty="0" smtClean="0"/>
              <a:t>PASS3:draw shadow if stencil value not equal to 0</a:t>
            </a:r>
          </a:p>
          <a:p>
            <a:endParaRPr lang="zh-TW" altLang="en-US" dirty="0"/>
          </a:p>
        </p:txBody>
      </p:sp>
      <p:pic>
        <p:nvPicPr>
          <p:cNvPr id="4" name="Picture 2" descr="http://www.gamasutra.com/features/20021011/fig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96" y="1825625"/>
            <a:ext cx="4647304" cy="41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邊形 11"/>
          <p:cNvSpPr/>
          <p:nvPr/>
        </p:nvSpPr>
        <p:spPr>
          <a:xfrm>
            <a:off x="6456040" y="3212976"/>
            <a:ext cx="3888432" cy="1656184"/>
          </a:xfrm>
          <a:prstGeom prst="parallelogram">
            <a:avLst>
              <a:gd name="adj" fmla="val 68935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 1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Mask color buffer and depth buffer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 err="1"/>
              <a:t>glColorMask</a:t>
            </a:r>
            <a:r>
              <a:rPr lang="en-US" altLang="zh-TW" dirty="0"/>
              <a:t> and </a:t>
            </a:r>
            <a:r>
              <a:rPr lang="en-US" altLang="zh-TW" dirty="0" err="1"/>
              <a:t>glDepthMask</a:t>
            </a:r>
            <a:endParaRPr lang="en-US" altLang="zh-TW" dirty="0"/>
          </a:p>
          <a:p>
            <a:r>
              <a:rPr lang="en-US" altLang="zh-TW" dirty="0"/>
              <a:t>Enable </a:t>
            </a:r>
            <a:r>
              <a:rPr lang="en-US" altLang="zh-TW" b="1" dirty="0">
                <a:solidFill>
                  <a:srgbClr val="FF0000"/>
                </a:solidFill>
              </a:rPr>
              <a:t>back</a:t>
            </a:r>
            <a:r>
              <a:rPr lang="en-US" altLang="zh-TW" dirty="0"/>
              <a:t> face culling</a:t>
            </a:r>
          </a:p>
          <a:p>
            <a:pPr lvl="1"/>
            <a:r>
              <a:rPr lang="en-US" altLang="zh-TW" sz="1600" dirty="0" err="1"/>
              <a:t>glCullFace</a:t>
            </a:r>
            <a:r>
              <a:rPr lang="en-US" altLang="zh-TW" sz="1600" dirty="0"/>
              <a:t>(GL_BACK);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Increase</a:t>
            </a:r>
            <a:r>
              <a:rPr lang="en-US" altLang="zh-TW" dirty="0"/>
              <a:t> stencil value if depth test is passed</a:t>
            </a:r>
          </a:p>
          <a:p>
            <a:r>
              <a:rPr lang="en-US" altLang="zh-TW" dirty="0"/>
              <a:t>Draw shadow polygons</a:t>
            </a:r>
            <a:endParaRPr lang="zh-TW" altLang="en-US" dirty="0"/>
          </a:p>
        </p:txBody>
      </p:sp>
      <p:sp>
        <p:nvSpPr>
          <p:cNvPr id="5" name="等腰三角形 4"/>
          <p:cNvSpPr/>
          <p:nvPr/>
        </p:nvSpPr>
        <p:spPr>
          <a:xfrm>
            <a:off x="7968208" y="2924944"/>
            <a:ext cx="936104" cy="576064"/>
          </a:xfrm>
          <a:prstGeom prst="triangle">
            <a:avLst>
              <a:gd name="adj" fmla="val 671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7624877" y="3496666"/>
            <a:ext cx="1426464" cy="907084"/>
          </a:xfrm>
          <a:custGeom>
            <a:avLst/>
            <a:gdLst>
              <a:gd name="connsiteX0" fmla="*/ 329184 w 1426464"/>
              <a:gd name="connsiteY0" fmla="*/ 7315 h 907084"/>
              <a:gd name="connsiteX1" fmla="*/ 0 w 1426464"/>
              <a:gd name="connsiteY1" fmla="*/ 907084 h 907084"/>
              <a:gd name="connsiteX2" fmla="*/ 1426464 w 1426464"/>
              <a:gd name="connsiteY2" fmla="*/ 907084 h 907084"/>
              <a:gd name="connsiteX3" fmla="*/ 1280160 w 1426464"/>
              <a:gd name="connsiteY3" fmla="*/ 0 h 907084"/>
              <a:gd name="connsiteX4" fmla="*/ 329184 w 1426464"/>
              <a:gd name="connsiteY4" fmla="*/ 7315 h 90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464" h="907084">
                <a:moveTo>
                  <a:pt x="329184" y="7315"/>
                </a:moveTo>
                <a:lnTo>
                  <a:pt x="0" y="907084"/>
                </a:lnTo>
                <a:lnTo>
                  <a:pt x="1426464" y="907084"/>
                </a:lnTo>
                <a:lnTo>
                  <a:pt x="1280160" y="0"/>
                </a:lnTo>
                <a:lnTo>
                  <a:pt x="329184" y="7315"/>
                </a:lnTo>
                <a:close/>
              </a:path>
            </a:pathLst>
          </a:custGeom>
          <a:solidFill>
            <a:srgbClr val="33CCFF">
              <a:alpha val="50196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7105498" y="4871923"/>
            <a:ext cx="2157984" cy="950976"/>
          </a:xfrm>
          <a:custGeom>
            <a:avLst/>
            <a:gdLst>
              <a:gd name="connsiteX0" fmla="*/ 343814 w 2157984"/>
              <a:gd name="connsiteY0" fmla="*/ 0 h 950976"/>
              <a:gd name="connsiteX1" fmla="*/ 0 w 2157984"/>
              <a:gd name="connsiteY1" fmla="*/ 950976 h 950976"/>
              <a:gd name="connsiteX2" fmla="*/ 2157984 w 2157984"/>
              <a:gd name="connsiteY2" fmla="*/ 950976 h 950976"/>
              <a:gd name="connsiteX3" fmla="*/ 2011680 w 2157984"/>
              <a:gd name="connsiteY3" fmla="*/ 7315 h 950976"/>
              <a:gd name="connsiteX4" fmla="*/ 343814 w 2157984"/>
              <a:gd name="connsiteY4" fmla="*/ 0 h 95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984" h="950976">
                <a:moveTo>
                  <a:pt x="343814" y="0"/>
                </a:moveTo>
                <a:lnTo>
                  <a:pt x="0" y="950976"/>
                </a:lnTo>
                <a:lnTo>
                  <a:pt x="2157984" y="950976"/>
                </a:lnTo>
                <a:lnTo>
                  <a:pt x="2011680" y="7315"/>
                </a:lnTo>
                <a:lnTo>
                  <a:pt x="343814" y="0"/>
                </a:lnTo>
                <a:close/>
              </a:path>
            </a:pathLst>
          </a:custGeom>
          <a:solidFill>
            <a:srgbClr val="33CCFF">
              <a:alpha val="50196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4007768" y="4581128"/>
            <a:ext cx="2088232" cy="504056"/>
          </a:xfrm>
          <a:prstGeom prst="wedgeRectCallout">
            <a:avLst>
              <a:gd name="adj1" fmla="val 141689"/>
              <a:gd name="adj2" fmla="val -13632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Stencil value = 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4007768" y="5517232"/>
            <a:ext cx="2088232" cy="504056"/>
          </a:xfrm>
          <a:prstGeom prst="wedgeRectCallout">
            <a:avLst>
              <a:gd name="adj1" fmla="val 131530"/>
              <a:gd name="adj2" fmla="val -22630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Stencil value = 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4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邊形 11"/>
          <p:cNvSpPr/>
          <p:nvPr/>
        </p:nvSpPr>
        <p:spPr>
          <a:xfrm>
            <a:off x="6456040" y="3212976"/>
            <a:ext cx="3888432" cy="1656184"/>
          </a:xfrm>
          <a:prstGeom prst="parallelogram">
            <a:avLst>
              <a:gd name="adj" fmla="val 68935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 2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Mask color buffer and depth buffer</a:t>
            </a:r>
          </a:p>
          <a:p>
            <a:r>
              <a:rPr lang="en-US" altLang="zh-TW" dirty="0"/>
              <a:t>Enable </a:t>
            </a:r>
            <a:r>
              <a:rPr lang="en-US" altLang="zh-TW" b="1" dirty="0">
                <a:solidFill>
                  <a:srgbClr val="FF0000"/>
                </a:solidFill>
              </a:rPr>
              <a:t>front</a:t>
            </a:r>
            <a:r>
              <a:rPr lang="en-US" altLang="zh-TW" dirty="0"/>
              <a:t> face culling</a:t>
            </a:r>
          </a:p>
          <a:p>
            <a:pPr lvl="1"/>
            <a:r>
              <a:rPr lang="en-US" altLang="zh-TW" dirty="0" err="1"/>
              <a:t>glCullFace</a:t>
            </a:r>
            <a:r>
              <a:rPr lang="en-US" altLang="zh-TW" dirty="0"/>
              <a:t>(GL_FRONT);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Decrease</a:t>
            </a:r>
            <a:r>
              <a:rPr lang="en-US" altLang="zh-TW" dirty="0"/>
              <a:t> stencil value if depth test is passed</a:t>
            </a:r>
          </a:p>
          <a:p>
            <a:r>
              <a:rPr lang="en-US" altLang="zh-TW" dirty="0"/>
              <a:t>Draw shadow polygons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7104112" y="5805264"/>
            <a:ext cx="216024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7104112" y="5085184"/>
            <a:ext cx="1440160" cy="72008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544272" y="5085184"/>
            <a:ext cx="720080" cy="72008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手繪多邊形 17"/>
          <p:cNvSpPr/>
          <p:nvPr/>
        </p:nvSpPr>
        <p:spPr>
          <a:xfrm>
            <a:off x="7112813" y="4864608"/>
            <a:ext cx="1441094" cy="950976"/>
          </a:xfrm>
          <a:custGeom>
            <a:avLst/>
            <a:gdLst>
              <a:gd name="connsiteX0" fmla="*/ 336499 w 1441094"/>
              <a:gd name="connsiteY0" fmla="*/ 0 h 950976"/>
              <a:gd name="connsiteX1" fmla="*/ 0 w 1441094"/>
              <a:gd name="connsiteY1" fmla="*/ 950976 h 950976"/>
              <a:gd name="connsiteX2" fmla="*/ 1441094 w 1441094"/>
              <a:gd name="connsiteY2" fmla="*/ 219456 h 950976"/>
              <a:gd name="connsiteX3" fmla="*/ 1441094 w 1441094"/>
              <a:gd name="connsiteY3" fmla="*/ 7315 h 950976"/>
              <a:gd name="connsiteX4" fmla="*/ 336499 w 1441094"/>
              <a:gd name="connsiteY4" fmla="*/ 0 h 95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094" h="950976">
                <a:moveTo>
                  <a:pt x="336499" y="0"/>
                </a:moveTo>
                <a:lnTo>
                  <a:pt x="0" y="950976"/>
                </a:lnTo>
                <a:lnTo>
                  <a:pt x="1441094" y="219456"/>
                </a:lnTo>
                <a:lnTo>
                  <a:pt x="1441094" y="7315"/>
                </a:lnTo>
                <a:lnTo>
                  <a:pt x="336499" y="0"/>
                </a:lnTo>
                <a:close/>
              </a:path>
            </a:pathLst>
          </a:custGeom>
          <a:solidFill>
            <a:srgbClr val="99FF66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手繪多邊形 18"/>
          <p:cNvSpPr/>
          <p:nvPr/>
        </p:nvSpPr>
        <p:spPr>
          <a:xfrm>
            <a:off x="8546592" y="4871924"/>
            <a:ext cx="709574" cy="929031"/>
          </a:xfrm>
          <a:custGeom>
            <a:avLst/>
            <a:gdLst>
              <a:gd name="connsiteX0" fmla="*/ 0 w 709574"/>
              <a:gd name="connsiteY0" fmla="*/ 0 h 929031"/>
              <a:gd name="connsiteX1" fmla="*/ 0 w 709574"/>
              <a:gd name="connsiteY1" fmla="*/ 226771 h 929031"/>
              <a:gd name="connsiteX2" fmla="*/ 709574 w 709574"/>
              <a:gd name="connsiteY2" fmla="*/ 929031 h 929031"/>
              <a:gd name="connsiteX3" fmla="*/ 570586 w 709574"/>
              <a:gd name="connsiteY3" fmla="*/ 0 h 929031"/>
              <a:gd name="connsiteX4" fmla="*/ 0 w 709574"/>
              <a:gd name="connsiteY4" fmla="*/ 0 h 92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574" h="929031">
                <a:moveTo>
                  <a:pt x="0" y="0"/>
                </a:moveTo>
                <a:lnTo>
                  <a:pt x="0" y="226771"/>
                </a:lnTo>
                <a:lnTo>
                  <a:pt x="709574" y="929031"/>
                </a:lnTo>
                <a:lnTo>
                  <a:pt x="57058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手繪多邊形 20"/>
          <p:cNvSpPr/>
          <p:nvPr/>
        </p:nvSpPr>
        <p:spPr>
          <a:xfrm>
            <a:off x="8583168" y="3503982"/>
            <a:ext cx="475488" cy="899769"/>
          </a:xfrm>
          <a:custGeom>
            <a:avLst/>
            <a:gdLst>
              <a:gd name="connsiteX0" fmla="*/ 7315 w 475488"/>
              <a:gd name="connsiteY0" fmla="*/ 0 h 899769"/>
              <a:gd name="connsiteX1" fmla="*/ 0 w 475488"/>
              <a:gd name="connsiteY1" fmla="*/ 453542 h 899769"/>
              <a:gd name="connsiteX2" fmla="*/ 475488 w 475488"/>
              <a:gd name="connsiteY2" fmla="*/ 899769 h 899769"/>
              <a:gd name="connsiteX3" fmla="*/ 321869 w 475488"/>
              <a:gd name="connsiteY3" fmla="*/ 0 h 899769"/>
              <a:gd name="connsiteX4" fmla="*/ 7315 w 475488"/>
              <a:gd name="connsiteY4" fmla="*/ 0 h 89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488" h="899769">
                <a:moveTo>
                  <a:pt x="7315" y="0"/>
                </a:moveTo>
                <a:lnTo>
                  <a:pt x="0" y="453542"/>
                </a:lnTo>
                <a:lnTo>
                  <a:pt x="475488" y="899769"/>
                </a:lnTo>
                <a:lnTo>
                  <a:pt x="321869" y="0"/>
                </a:lnTo>
                <a:lnTo>
                  <a:pt x="7315" y="0"/>
                </a:lnTo>
                <a:close/>
              </a:path>
            </a:pathLst>
          </a:custGeom>
          <a:solidFill>
            <a:srgbClr val="99FF66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7105498" y="4864303"/>
            <a:ext cx="2157984" cy="950976"/>
          </a:xfrm>
          <a:custGeom>
            <a:avLst/>
            <a:gdLst>
              <a:gd name="connsiteX0" fmla="*/ 343814 w 2157984"/>
              <a:gd name="connsiteY0" fmla="*/ 0 h 950976"/>
              <a:gd name="connsiteX1" fmla="*/ 0 w 2157984"/>
              <a:gd name="connsiteY1" fmla="*/ 950976 h 950976"/>
              <a:gd name="connsiteX2" fmla="*/ 2157984 w 2157984"/>
              <a:gd name="connsiteY2" fmla="*/ 950976 h 950976"/>
              <a:gd name="connsiteX3" fmla="*/ 2011680 w 2157984"/>
              <a:gd name="connsiteY3" fmla="*/ 7315 h 950976"/>
              <a:gd name="connsiteX4" fmla="*/ 343814 w 2157984"/>
              <a:gd name="connsiteY4" fmla="*/ 0 h 95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984" h="950976">
                <a:moveTo>
                  <a:pt x="343814" y="0"/>
                </a:moveTo>
                <a:lnTo>
                  <a:pt x="0" y="950976"/>
                </a:lnTo>
                <a:lnTo>
                  <a:pt x="2157984" y="950976"/>
                </a:lnTo>
                <a:lnTo>
                  <a:pt x="2011680" y="7315"/>
                </a:lnTo>
                <a:lnTo>
                  <a:pt x="343814" y="0"/>
                </a:lnTo>
                <a:close/>
              </a:path>
            </a:pathLst>
          </a:custGeom>
          <a:solidFill>
            <a:srgbClr val="33CCFF">
              <a:alpha val="50196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手繪多邊形 21"/>
          <p:cNvSpPr/>
          <p:nvPr/>
        </p:nvSpPr>
        <p:spPr>
          <a:xfrm>
            <a:off x="7632193" y="3496667"/>
            <a:ext cx="958291" cy="899769"/>
          </a:xfrm>
          <a:custGeom>
            <a:avLst/>
            <a:gdLst>
              <a:gd name="connsiteX0" fmla="*/ 329184 w 958291"/>
              <a:gd name="connsiteY0" fmla="*/ 7315 h 899769"/>
              <a:gd name="connsiteX1" fmla="*/ 0 w 958291"/>
              <a:gd name="connsiteY1" fmla="*/ 899769 h 899769"/>
              <a:gd name="connsiteX2" fmla="*/ 943661 w 958291"/>
              <a:gd name="connsiteY2" fmla="*/ 453542 h 899769"/>
              <a:gd name="connsiteX3" fmla="*/ 958291 w 958291"/>
              <a:gd name="connsiteY3" fmla="*/ 0 h 899769"/>
              <a:gd name="connsiteX4" fmla="*/ 329184 w 958291"/>
              <a:gd name="connsiteY4" fmla="*/ 7315 h 89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291" h="899769">
                <a:moveTo>
                  <a:pt x="329184" y="7315"/>
                </a:moveTo>
                <a:lnTo>
                  <a:pt x="0" y="899769"/>
                </a:lnTo>
                <a:lnTo>
                  <a:pt x="943661" y="453542"/>
                </a:lnTo>
                <a:lnTo>
                  <a:pt x="958291" y="0"/>
                </a:lnTo>
                <a:lnTo>
                  <a:pt x="329184" y="7315"/>
                </a:lnTo>
                <a:close/>
              </a:path>
            </a:pathLst>
          </a:custGeom>
          <a:solidFill>
            <a:srgbClr val="99FF66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7637104" y="3496361"/>
            <a:ext cx="1426464" cy="907084"/>
          </a:xfrm>
          <a:custGeom>
            <a:avLst/>
            <a:gdLst>
              <a:gd name="connsiteX0" fmla="*/ 329184 w 1426464"/>
              <a:gd name="connsiteY0" fmla="*/ 7315 h 907084"/>
              <a:gd name="connsiteX1" fmla="*/ 0 w 1426464"/>
              <a:gd name="connsiteY1" fmla="*/ 907084 h 907084"/>
              <a:gd name="connsiteX2" fmla="*/ 1426464 w 1426464"/>
              <a:gd name="connsiteY2" fmla="*/ 907084 h 907084"/>
              <a:gd name="connsiteX3" fmla="*/ 1280160 w 1426464"/>
              <a:gd name="connsiteY3" fmla="*/ 0 h 907084"/>
              <a:gd name="connsiteX4" fmla="*/ 329184 w 1426464"/>
              <a:gd name="connsiteY4" fmla="*/ 7315 h 90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464" h="907084">
                <a:moveTo>
                  <a:pt x="329184" y="7315"/>
                </a:moveTo>
                <a:lnTo>
                  <a:pt x="0" y="907084"/>
                </a:lnTo>
                <a:lnTo>
                  <a:pt x="1426464" y="907084"/>
                </a:lnTo>
                <a:lnTo>
                  <a:pt x="1280160" y="0"/>
                </a:lnTo>
                <a:lnTo>
                  <a:pt x="329184" y="7315"/>
                </a:lnTo>
                <a:close/>
              </a:path>
            </a:pathLst>
          </a:custGeom>
          <a:solidFill>
            <a:srgbClr val="33CCFF">
              <a:alpha val="50196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圖說文字 22"/>
          <p:cNvSpPr/>
          <p:nvPr/>
        </p:nvSpPr>
        <p:spPr>
          <a:xfrm>
            <a:off x="3071664" y="3645024"/>
            <a:ext cx="3168352" cy="504056"/>
          </a:xfrm>
          <a:prstGeom prst="wedgeRectCallout">
            <a:avLst>
              <a:gd name="adj1" fmla="val 112550"/>
              <a:gd name="adj2" fmla="val -12965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Stencil value = +1 -1 = 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矩形圖說文字 23"/>
          <p:cNvSpPr/>
          <p:nvPr/>
        </p:nvSpPr>
        <p:spPr>
          <a:xfrm>
            <a:off x="2962959" y="4658965"/>
            <a:ext cx="3168352" cy="504056"/>
          </a:xfrm>
          <a:prstGeom prst="wedgeRectCallout">
            <a:avLst>
              <a:gd name="adj1" fmla="val 120934"/>
              <a:gd name="adj2" fmla="val -14357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Stencil value = +1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7968208" y="2924944"/>
            <a:ext cx="936104" cy="576064"/>
          </a:xfrm>
          <a:prstGeom prst="triangle">
            <a:avLst>
              <a:gd name="adj" fmla="val 671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 3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Set </a:t>
            </a:r>
            <a:r>
              <a:rPr lang="en-US" altLang="zh-TW" dirty="0"/>
              <a:t>stencil pass condition</a:t>
            </a:r>
          </a:p>
          <a:p>
            <a:pPr lvl="1"/>
            <a:r>
              <a:rPr lang="en-US" altLang="zh-TW" dirty="0" err="1" smtClean="0"/>
              <a:t>NotEqual</a:t>
            </a:r>
            <a:r>
              <a:rPr lang="en-US" altLang="zh-TW" dirty="0" smtClean="0"/>
              <a:t> </a:t>
            </a:r>
            <a:r>
              <a:rPr lang="en-US" altLang="zh-TW" dirty="0"/>
              <a:t>to zero</a:t>
            </a:r>
          </a:p>
          <a:p>
            <a:r>
              <a:rPr lang="en-US" altLang="zh-TW" dirty="0"/>
              <a:t>Render </a:t>
            </a:r>
            <a:r>
              <a:rPr lang="en-US" altLang="zh-TW" dirty="0" smtClean="0"/>
              <a:t>shadow</a:t>
            </a:r>
            <a:endParaRPr lang="en-US" altLang="zh-TW" dirty="0"/>
          </a:p>
          <a:p>
            <a:pPr marL="109728" indent="0">
              <a:buNone/>
            </a:pPr>
            <a:r>
              <a:rPr lang="en-US" altLang="zh-TW" dirty="0"/>
              <a:t>(There are many ways to combine color.)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平行四邊形 3"/>
          <p:cNvSpPr/>
          <p:nvPr/>
        </p:nvSpPr>
        <p:spPr>
          <a:xfrm>
            <a:off x="6456040" y="3212976"/>
            <a:ext cx="3888432" cy="1656184"/>
          </a:xfrm>
          <a:prstGeom prst="parallelogram">
            <a:avLst>
              <a:gd name="adj" fmla="val 689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7968208" y="2924944"/>
            <a:ext cx="936104" cy="576064"/>
          </a:xfrm>
          <a:prstGeom prst="triangle">
            <a:avLst>
              <a:gd name="adj" fmla="val 67192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7624877" y="3950208"/>
            <a:ext cx="1426464" cy="453542"/>
          </a:xfrm>
          <a:custGeom>
            <a:avLst/>
            <a:gdLst>
              <a:gd name="connsiteX0" fmla="*/ 950976 w 1426464"/>
              <a:gd name="connsiteY0" fmla="*/ 0 h 453542"/>
              <a:gd name="connsiteX1" fmla="*/ 0 w 1426464"/>
              <a:gd name="connsiteY1" fmla="*/ 453542 h 453542"/>
              <a:gd name="connsiteX2" fmla="*/ 1426464 w 1426464"/>
              <a:gd name="connsiteY2" fmla="*/ 453542 h 453542"/>
              <a:gd name="connsiteX3" fmla="*/ 950976 w 1426464"/>
              <a:gd name="connsiteY3" fmla="*/ 0 h 45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6464" h="453542">
                <a:moveTo>
                  <a:pt x="950976" y="0"/>
                </a:moveTo>
                <a:lnTo>
                  <a:pt x="0" y="453542"/>
                </a:lnTo>
                <a:lnTo>
                  <a:pt x="1426464" y="453542"/>
                </a:lnTo>
                <a:lnTo>
                  <a:pt x="95097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圖說文字 7"/>
          <p:cNvSpPr/>
          <p:nvPr/>
        </p:nvSpPr>
        <p:spPr>
          <a:xfrm>
            <a:off x="7975084" y="5248273"/>
            <a:ext cx="2369388" cy="504056"/>
          </a:xfrm>
          <a:prstGeom prst="wedgeRectCallout">
            <a:avLst>
              <a:gd name="adj1" fmla="val -21989"/>
              <a:gd name="adj2" fmla="val -2508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Blended with shadow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803197" y="3600246"/>
            <a:ext cx="74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Camera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283543" y="3886200"/>
            <a:ext cx="1238864" cy="1909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 rot="10800000" flipV="1">
            <a:off x="4016477" y="4682611"/>
            <a:ext cx="346588" cy="73744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rot="17189868" flipV="1">
            <a:off x="3279728" y="5231515"/>
            <a:ext cx="1177457" cy="57602"/>
          </a:xfrm>
          <a:prstGeom prst="rect">
            <a:avLst/>
          </a:prstGeom>
          <a:solidFill>
            <a:srgbClr val="33CCFF">
              <a:alpha val="5019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 rot="4528580" flipH="1" flipV="1">
            <a:off x="3906541" y="5227271"/>
            <a:ext cx="1154141" cy="54901"/>
          </a:xfrm>
          <a:prstGeom prst="rect">
            <a:avLst/>
          </a:prstGeom>
          <a:solidFill>
            <a:srgbClr val="99FF66">
              <a:alpha val="5019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3365500" y="5340350"/>
            <a:ext cx="2051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4026614" y="4181670"/>
            <a:ext cx="169858" cy="55925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196473" y="4196417"/>
            <a:ext cx="144774" cy="51992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4117090" y="4118769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283543" y="3878826"/>
            <a:ext cx="2676832" cy="162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2605550" y="3765550"/>
            <a:ext cx="603317" cy="1069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148460" y="4793227"/>
            <a:ext cx="676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Screen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296384" y="3892032"/>
            <a:ext cx="1500917" cy="142291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311400" y="3892550"/>
            <a:ext cx="2965450" cy="145415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2298700" y="3886200"/>
            <a:ext cx="2038350" cy="80645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 rot="17861959" flipV="1">
            <a:off x="2823469" y="4287630"/>
            <a:ext cx="251537" cy="109686"/>
          </a:xfrm>
          <a:prstGeom prst="rect">
            <a:avLst/>
          </a:prstGeom>
          <a:solidFill>
            <a:srgbClr val="33CCFF">
              <a:alpha val="5019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2295525" y="3888581"/>
            <a:ext cx="2255044" cy="146685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 rot="17861959" flipV="1">
            <a:off x="3034517" y="4277168"/>
            <a:ext cx="95228" cy="112656"/>
          </a:xfrm>
          <a:prstGeom prst="rect">
            <a:avLst/>
          </a:prstGeom>
          <a:solidFill>
            <a:srgbClr val="99FF66">
              <a:alpha val="5019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 rot="17861959" flipV="1">
            <a:off x="2998254" y="4156440"/>
            <a:ext cx="59597" cy="97863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444240" y="51358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030980" y="51358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648200" y="51358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721100" y="44564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8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Stencil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Example: mirror scene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35" y="1825625"/>
            <a:ext cx="4199965" cy="43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Mask color buffer and depth buffer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 err="1"/>
              <a:t>glColorMask</a:t>
            </a:r>
            <a:r>
              <a:rPr lang="en-US" altLang="zh-TW" dirty="0"/>
              <a:t> and </a:t>
            </a:r>
            <a:r>
              <a:rPr lang="en-US" altLang="zh-TW" dirty="0" err="1" smtClean="0"/>
              <a:t>glDepthMask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Increase</a:t>
            </a:r>
            <a:r>
              <a:rPr lang="en-US" altLang="zh-TW" dirty="0"/>
              <a:t> stencil value if depth test is passed</a:t>
            </a:r>
          </a:p>
          <a:p>
            <a:r>
              <a:rPr lang="en-US" altLang="zh-TW" dirty="0"/>
              <a:t>Draw </a:t>
            </a:r>
            <a:r>
              <a:rPr lang="en-US" altLang="zh-TW" dirty="0" smtClean="0"/>
              <a:t>mirror </a:t>
            </a:r>
            <a:r>
              <a:rPr lang="en-US" altLang="zh-TW" dirty="0"/>
              <a:t>polygons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平行四邊形 3"/>
          <p:cNvSpPr/>
          <p:nvPr/>
        </p:nvSpPr>
        <p:spPr>
          <a:xfrm>
            <a:off x="6519134" y="3700631"/>
            <a:ext cx="4008218" cy="1405198"/>
          </a:xfrm>
          <a:prstGeom prst="parallelogram">
            <a:avLst>
              <a:gd name="adj" fmla="val 68935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8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stencil pass condition</a:t>
            </a:r>
          </a:p>
          <a:p>
            <a:pPr lvl="1"/>
            <a:r>
              <a:rPr lang="en-US" altLang="zh-TW" dirty="0" err="1"/>
              <a:t>NotEqual</a:t>
            </a:r>
            <a:r>
              <a:rPr lang="en-US" altLang="zh-TW" dirty="0"/>
              <a:t> to </a:t>
            </a:r>
            <a:r>
              <a:rPr lang="en-US" altLang="zh-TW" dirty="0" smtClean="0"/>
              <a:t>zero</a:t>
            </a:r>
          </a:p>
          <a:p>
            <a:r>
              <a:rPr lang="en-US" altLang="zh-TW" dirty="0" smtClean="0"/>
              <a:t>Render mirror Scene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176" y="1825625"/>
            <a:ext cx="4425624" cy="46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err="1" smtClean="0"/>
              <a:t>ColorMask</a:t>
            </a:r>
            <a:endParaRPr lang="en-US" altLang="zh-TW" dirty="0" smtClean="0"/>
          </a:p>
          <a:p>
            <a:r>
              <a:rPr lang="en-US" altLang="zh-TW" dirty="0" err="1" smtClean="0"/>
              <a:t>DepthTest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DepthMask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Depthfunc</a:t>
            </a:r>
            <a:endParaRPr lang="en-US" altLang="zh-TW" dirty="0" smtClean="0"/>
          </a:p>
          <a:p>
            <a:r>
              <a:rPr lang="en-US" altLang="zh-TW" dirty="0" err="1" smtClean="0"/>
              <a:t>StencilTest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StencilMask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StencilFunc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StencilOp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61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Draw mirror and blending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774" y="1690688"/>
            <a:ext cx="4286026" cy="44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Color, Depth and Stencil buffers are pixel-based. You can think of buffers as texture.</a:t>
            </a:r>
          </a:p>
          <a:p>
            <a:r>
              <a:rPr lang="en-US" altLang="zh-TW" dirty="0" smtClean="0"/>
              <a:t>All functions (blending, </a:t>
            </a:r>
            <a:r>
              <a:rPr lang="en-US" altLang="zh-TW" dirty="0" err="1" smtClean="0"/>
              <a:t>depthfunc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stencilfunc</a:t>
            </a:r>
            <a:r>
              <a:rPr lang="en-US" altLang="zh-TW" dirty="0" smtClean="0"/>
              <a:t>…) define how or what to write in buffers.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0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ColorMask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9480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glColorMask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Glboolean</a:t>
            </a:r>
            <a:r>
              <a:rPr lang="en-US" altLang="zh-TW" dirty="0" smtClean="0"/>
              <a:t> red, </a:t>
            </a:r>
            <a:r>
              <a:rPr lang="en-US" altLang="zh-TW" dirty="0" err="1" smtClean="0"/>
              <a:t>Glboolean</a:t>
            </a:r>
            <a:r>
              <a:rPr lang="en-US" altLang="zh-TW" dirty="0" smtClean="0"/>
              <a:t> green </a:t>
            </a:r>
            <a:r>
              <a:rPr lang="en-US" altLang="zh-TW" dirty="0" err="1" smtClean="0"/>
              <a:t>Glboolean</a:t>
            </a:r>
            <a:r>
              <a:rPr lang="en-US" altLang="zh-TW" dirty="0" smtClean="0"/>
              <a:t> blue, GL Boolean alpha)</a:t>
            </a:r>
          </a:p>
          <a:p>
            <a:r>
              <a:rPr lang="en-US" altLang="zh-TW" dirty="0"/>
              <a:t>Specify whether red, green, blue, and alpha can or cannot be written into the frame buffer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Example1:</a:t>
            </a:r>
          </a:p>
          <a:p>
            <a:pPr lvl="1"/>
            <a:r>
              <a:rPr lang="en-US" altLang="zh-TW" dirty="0" err="1" smtClean="0"/>
              <a:t>glColorMask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ture,true,true,true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Draw blue triangle</a:t>
            </a:r>
          </a:p>
          <a:p>
            <a:r>
              <a:rPr lang="en-US" altLang="zh-TW" dirty="0" smtClean="0"/>
              <a:t>Example2:</a:t>
            </a:r>
          </a:p>
          <a:p>
            <a:pPr lvl="1"/>
            <a:r>
              <a:rPr lang="en-US" altLang="zh-TW" dirty="0" err="1" smtClean="0"/>
              <a:t>glColorMask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false,false,false,false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Draw blue triangle</a:t>
            </a:r>
          </a:p>
          <a:p>
            <a:r>
              <a:rPr lang="en-US" altLang="zh-TW" dirty="0" smtClean="0"/>
              <a:t>Both Ex1 and Ex2 will write value in </a:t>
            </a:r>
          </a:p>
          <a:p>
            <a:pPr marL="0" indent="0">
              <a:buNone/>
            </a:pPr>
            <a:r>
              <a:rPr lang="en-US" altLang="zh-TW" dirty="0" err="1" smtClean="0"/>
              <a:t>Detph</a:t>
            </a:r>
            <a:r>
              <a:rPr lang="en-US" altLang="zh-TW" dirty="0" smtClean="0"/>
              <a:t> buffer and Stencil buffer.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78202" y="3595955"/>
            <a:ext cx="4407614" cy="237333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179701" y="3226623"/>
            <a:ext cx="140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Frame Buffer</a:t>
            </a:r>
            <a:endParaRPr lang="zh-TW" alt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8179701" y="4078841"/>
            <a:ext cx="1643865" cy="11301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334903" y="3595955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333418" y="3595955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23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Depth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294786" cy="4351338"/>
          </a:xfrm>
        </p:spPr>
        <p:txBody>
          <a:bodyPr/>
          <a:lstStyle/>
          <a:p>
            <a:r>
              <a:rPr lang="en-US" altLang="zh-TW" dirty="0" err="1" smtClean="0"/>
              <a:t>DepthMask</a:t>
            </a:r>
            <a:r>
              <a:rPr lang="en-US" altLang="zh-TW" dirty="0" smtClean="0"/>
              <a:t>(true);//initial value</a:t>
            </a:r>
          </a:p>
          <a:p>
            <a:r>
              <a:rPr lang="en-US" altLang="zh-TW" dirty="0" err="1" smtClean="0"/>
              <a:t>Depthfunc</a:t>
            </a:r>
            <a:r>
              <a:rPr lang="en-US" altLang="zh-TW" dirty="0" smtClean="0"/>
              <a:t>(GL_LESS);//initial value</a:t>
            </a:r>
          </a:p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dirty="0" smtClean="0"/>
              <a:t>Red is more close to camera( red is less value)</a:t>
            </a:r>
          </a:p>
          <a:p>
            <a:pPr lvl="1"/>
            <a:r>
              <a:rPr lang="en-US" altLang="zh-TW" dirty="0" smtClean="0"/>
              <a:t>If you draw green then draw red, it works.(example1 next page)</a:t>
            </a:r>
          </a:p>
          <a:p>
            <a:pPr lvl="1"/>
            <a:r>
              <a:rPr lang="en-US" altLang="zh-TW" dirty="0" smtClean="0"/>
              <a:t>If you draw red then draw green, depth test failed. Green is not drawn.(example2 next page)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986" y="1825625"/>
            <a:ext cx="4220814" cy="330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Depth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Define red’s depth is 1 , green’s depth is 2. </a:t>
            </a:r>
            <a:r>
              <a:rPr lang="en-US" altLang="zh-TW" dirty="0" err="1" smtClean="0"/>
              <a:t>DepthFunc</a:t>
            </a:r>
            <a:r>
              <a:rPr lang="en-US" altLang="zh-TW" dirty="0" smtClean="0"/>
              <a:t>(GL_LESS)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84225" y="2896708"/>
            <a:ext cx="4407614" cy="237333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85724" y="2527376"/>
            <a:ext cx="13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Depth Buffer</a:t>
            </a:r>
            <a:endParaRPr lang="zh-TW" altLang="en-US" dirty="0"/>
          </a:p>
        </p:txBody>
      </p:sp>
      <p:sp>
        <p:nvSpPr>
          <p:cNvPr id="6" name="等腰三角形 5"/>
          <p:cNvSpPr/>
          <p:nvPr/>
        </p:nvSpPr>
        <p:spPr>
          <a:xfrm>
            <a:off x="2585724" y="3368836"/>
            <a:ext cx="1643865" cy="1130157"/>
          </a:xfrm>
          <a:prstGeom prst="triangl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740926" y="2896708"/>
            <a:ext cx="268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Example1(Depth test pass)</a:t>
            </a:r>
            <a:endParaRPr lang="zh-TW" alt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2585724" y="3772044"/>
            <a:ext cx="1643865" cy="1130157"/>
          </a:xfrm>
          <a:prstGeom prst="triangle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2899340" y="3772044"/>
            <a:ext cx="1016632" cy="683602"/>
          </a:xfrm>
          <a:prstGeom prst="triangle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056051" y="2896708"/>
            <a:ext cx="4407614" cy="237333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557550" y="2527376"/>
            <a:ext cx="13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Depth Buffer</a:t>
            </a:r>
            <a:endParaRPr lang="zh-TW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7557550" y="3368836"/>
            <a:ext cx="1643865" cy="1130157"/>
          </a:xfrm>
          <a:prstGeom prst="triangl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712752" y="2896708"/>
            <a:ext cx="255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Example2(Depth test fail)</a:t>
            </a:r>
            <a:endParaRPr lang="zh-TW" altLang="en-US" dirty="0"/>
          </a:p>
        </p:txBody>
      </p:sp>
      <p:sp>
        <p:nvSpPr>
          <p:cNvPr id="16" name="等腰三角形 15"/>
          <p:cNvSpPr/>
          <p:nvPr/>
        </p:nvSpPr>
        <p:spPr>
          <a:xfrm>
            <a:off x="7557550" y="3772044"/>
            <a:ext cx="1643865" cy="1130157"/>
          </a:xfrm>
          <a:prstGeom prst="triangle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37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Depth Test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b="1" dirty="0" err="1" smtClean="0"/>
                  <a:t>glDepthMask</a:t>
                </a:r>
                <a:r>
                  <a:rPr lang="en-US" altLang="zh-TW" b="1" dirty="0" smtClean="0"/>
                  <a:t> 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GLboolean</a:t>
                </a:r>
                <a:r>
                  <a:rPr lang="en-US" altLang="zh-TW" dirty="0"/>
                  <a:t> </a:t>
                </a:r>
                <a:r>
                  <a:rPr lang="en-US" altLang="zh-TW" i="1" dirty="0"/>
                  <a:t>flag</a:t>
                </a:r>
                <a:r>
                  <a:rPr lang="en-US" altLang="zh-TW" dirty="0" smtClean="0"/>
                  <a:t>);//initial value is true</a:t>
                </a:r>
              </a:p>
              <a:p>
                <a:r>
                  <a:rPr lang="en-US" altLang="zh-TW" dirty="0"/>
                  <a:t>Specifies whether the depth buffer is enabled for writing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Important</a:t>
                </a:r>
                <a:r>
                  <a:rPr lang="en-US" altLang="zh-TW" dirty="0" smtClean="0"/>
                  <a:t>: when </a:t>
                </a:r>
                <a:r>
                  <a:rPr lang="en-US" altLang="zh-TW" dirty="0" err="1" smtClean="0"/>
                  <a:t>glDepthMask</a:t>
                </a:r>
                <a:r>
                  <a:rPr lang="en-US" altLang="zh-TW" dirty="0" smtClean="0"/>
                  <a:t>(false); </a:t>
                </a:r>
                <a:r>
                  <a:rPr lang="en-US" altLang="zh-TW" dirty="0" err="1" smtClean="0"/>
                  <a:t>glclear</a:t>
                </a:r>
                <a:r>
                  <a:rPr lang="en-US" altLang="zh-TW" dirty="0" smtClean="0"/>
                  <a:t>(GL_DEPTH_BUFFER_BIT) is not working.</a:t>
                </a:r>
              </a:p>
              <a:p>
                <a:r>
                  <a:rPr lang="en-US" altLang="zh-TW" dirty="0" smtClean="0"/>
                  <a:t>Example1:</a:t>
                </a:r>
              </a:p>
              <a:p>
                <a:pPr lvl="1"/>
                <a:r>
                  <a:rPr lang="en-US" altLang="zh-TW" dirty="0" err="1" smtClean="0"/>
                  <a:t>glDepthMask</a:t>
                </a:r>
                <a:r>
                  <a:rPr lang="en-US" altLang="zh-TW" dirty="0" smtClean="0"/>
                  <a:t>(false)</a:t>
                </a:r>
              </a:p>
              <a:p>
                <a:pPr lvl="1"/>
                <a:r>
                  <a:rPr lang="en-US" altLang="zh-TW" dirty="0" smtClean="0"/>
                  <a:t>Draw red(1)</a:t>
                </a:r>
              </a:p>
              <a:p>
                <a:pPr lvl="1"/>
                <a:r>
                  <a:rPr lang="en-US" altLang="zh-TW" dirty="0" smtClean="0"/>
                  <a:t>Draw green(2)</a:t>
                </a:r>
              </a:p>
              <a:p>
                <a:pPr lvl="1"/>
                <a:r>
                  <a:rPr lang="en-US" altLang="zh-TW" dirty="0" smtClean="0"/>
                  <a:t>Pass but depth value is -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dirty="0" smtClean="0"/>
                  <a:t> at all pixels.</a:t>
                </a:r>
              </a:p>
              <a:p>
                <a:r>
                  <a:rPr lang="en-US" altLang="zh-TW" dirty="0" smtClean="0"/>
                  <a:t>Example2:</a:t>
                </a:r>
              </a:p>
              <a:p>
                <a:pPr lvl="1"/>
                <a:r>
                  <a:rPr lang="en-US" altLang="zh-TW" dirty="0" err="1" smtClean="0"/>
                  <a:t>glDepthMask</a:t>
                </a:r>
                <a:r>
                  <a:rPr lang="en-US" altLang="zh-TW" dirty="0" smtClean="0"/>
                  <a:t>(true)</a:t>
                </a:r>
              </a:p>
              <a:p>
                <a:pPr lvl="1"/>
                <a:r>
                  <a:rPr lang="en-US" altLang="zh-TW" dirty="0" smtClean="0"/>
                  <a:t>Draw red(1)</a:t>
                </a:r>
              </a:p>
              <a:p>
                <a:pPr lvl="1"/>
                <a:r>
                  <a:rPr lang="en-US" altLang="zh-TW" dirty="0" smtClean="0"/>
                  <a:t>Draw green(2)</a:t>
                </a:r>
              </a:p>
              <a:p>
                <a:pPr lvl="1"/>
                <a:r>
                  <a:rPr lang="en-US" altLang="zh-TW" dirty="0" smtClean="0"/>
                  <a:t>Failed. 2&gt;1.</a:t>
                </a:r>
              </a:p>
              <a:p>
                <a:pPr lvl="1"/>
                <a:r>
                  <a:rPr lang="en-US" altLang="zh-TW" dirty="0" smtClean="0"/>
                  <a:t>Depth value is written like right figure.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550903" y="3803633"/>
            <a:ext cx="4407614" cy="237333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052402" y="3434301"/>
            <a:ext cx="13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Depth Buffer</a:t>
            </a:r>
            <a:endParaRPr lang="zh-TW" altLang="en-US" dirty="0"/>
          </a:p>
        </p:txBody>
      </p:sp>
      <p:sp>
        <p:nvSpPr>
          <p:cNvPr id="12" name="等腰三角形 11"/>
          <p:cNvSpPr/>
          <p:nvPr/>
        </p:nvSpPr>
        <p:spPr>
          <a:xfrm>
            <a:off x="8052402" y="4275761"/>
            <a:ext cx="1643865" cy="1130157"/>
          </a:xfrm>
          <a:prstGeom prst="triangl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207604" y="3803633"/>
            <a:ext cx="255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Example2(Depth test fail)</a:t>
            </a:r>
            <a:endParaRPr lang="zh-TW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8052402" y="4678969"/>
            <a:ext cx="1643865" cy="1130157"/>
          </a:xfrm>
          <a:prstGeom prst="triangle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723491" y="4357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723491" y="5130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53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Depth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Example1:</a:t>
            </a:r>
          </a:p>
          <a:p>
            <a:pPr lvl="1"/>
            <a:r>
              <a:rPr lang="en-US" altLang="zh-TW" b="1" dirty="0" err="1" smtClean="0"/>
              <a:t>glDepthMask</a:t>
            </a:r>
            <a:r>
              <a:rPr lang="en-US" altLang="zh-TW" b="1" dirty="0" smtClean="0"/>
              <a:t>(true);</a:t>
            </a:r>
          </a:p>
          <a:p>
            <a:pPr lvl="1"/>
            <a:r>
              <a:rPr lang="en-US" altLang="zh-TW" b="1" dirty="0" err="1" smtClean="0"/>
              <a:t>Draw_PPAP</a:t>
            </a:r>
            <a:r>
              <a:rPr lang="en-US" altLang="zh-TW" b="1" dirty="0" smtClean="0"/>
              <a:t>();</a:t>
            </a:r>
          </a:p>
          <a:p>
            <a:pPr lvl="1"/>
            <a:r>
              <a:rPr lang="en-US" altLang="zh-TW" b="1" dirty="0" err="1" smtClean="0"/>
              <a:t>gldepthMask</a:t>
            </a:r>
            <a:r>
              <a:rPr lang="en-US" altLang="zh-TW" b="1" dirty="0" smtClean="0"/>
              <a:t>(false);</a:t>
            </a:r>
          </a:p>
          <a:p>
            <a:pPr lvl="1"/>
            <a:r>
              <a:rPr lang="en-US" altLang="zh-TW" b="1" dirty="0" smtClean="0"/>
              <a:t>Draw two </a:t>
            </a:r>
            <a:r>
              <a:rPr lang="en-US" altLang="zh-TW" b="1" dirty="0" err="1" smtClean="0"/>
              <a:t>traingles</a:t>
            </a:r>
            <a:r>
              <a:rPr lang="en-US" altLang="zh-TW" b="1" dirty="0" smtClean="0"/>
              <a:t>();</a:t>
            </a:r>
          </a:p>
          <a:p>
            <a:r>
              <a:rPr lang="en-US" altLang="zh-TW" dirty="0" smtClean="0"/>
              <a:t>Example2:</a:t>
            </a:r>
          </a:p>
          <a:p>
            <a:pPr lvl="1"/>
            <a:r>
              <a:rPr lang="en-US" altLang="zh-TW" b="1" dirty="0" err="1" smtClean="0"/>
              <a:t>glEnable</a:t>
            </a:r>
            <a:r>
              <a:rPr lang="en-US" altLang="zh-TW" b="1" dirty="0" smtClean="0"/>
              <a:t>(GL_DEPTH_TEST);</a:t>
            </a:r>
          </a:p>
          <a:p>
            <a:pPr lvl="1"/>
            <a:r>
              <a:rPr lang="en-US" altLang="zh-TW" b="1" dirty="0" err="1" smtClean="0"/>
              <a:t>Draw_PPAP</a:t>
            </a:r>
            <a:r>
              <a:rPr lang="en-US" altLang="zh-TW" b="1" dirty="0" smtClean="0"/>
              <a:t>();</a:t>
            </a:r>
          </a:p>
          <a:p>
            <a:pPr lvl="1"/>
            <a:r>
              <a:rPr lang="en-US" altLang="zh-TW" b="1" dirty="0" err="1" smtClean="0"/>
              <a:t>glDisable</a:t>
            </a:r>
            <a:r>
              <a:rPr lang="en-US" altLang="zh-TW" b="1" dirty="0" smtClean="0"/>
              <a:t>(GL_DEPTH_TEST);</a:t>
            </a:r>
          </a:p>
          <a:p>
            <a:pPr lvl="1"/>
            <a:r>
              <a:rPr lang="en-US" altLang="zh-TW" b="1" dirty="0" smtClean="0"/>
              <a:t>Draw two </a:t>
            </a:r>
            <a:r>
              <a:rPr lang="en-US" altLang="zh-TW" b="1" dirty="0" err="1" smtClean="0"/>
              <a:t>traingles</a:t>
            </a:r>
            <a:r>
              <a:rPr lang="en-US" altLang="zh-TW" b="1" dirty="0" smtClean="0"/>
              <a:t>();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5" y="1825624"/>
            <a:ext cx="4199965" cy="43749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870" y="1825623"/>
            <a:ext cx="4217894" cy="439364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706712" y="1432665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Example1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706712" y="1434482"/>
            <a:ext cx="1094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Example2</a:t>
            </a:r>
          </a:p>
          <a:p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9628094" y="3528508"/>
            <a:ext cx="1065007" cy="117258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4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Depth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DepthFunc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Specifies the depth comparison </a:t>
            </a:r>
            <a:r>
              <a:rPr lang="en-US" altLang="zh-TW" dirty="0" smtClean="0"/>
              <a:t>function.</a:t>
            </a:r>
          </a:p>
          <a:p>
            <a:r>
              <a:rPr lang="en-US" altLang="zh-TW" dirty="0" err="1" smtClean="0"/>
              <a:t>Func</a:t>
            </a:r>
            <a:r>
              <a:rPr lang="en-US" altLang="zh-TW" dirty="0" smtClean="0"/>
              <a:t>: GL_NEVER, GL_LESS, GL_EQUAL, GL_LEQUAL, GL_GREATER, GL_NOTEQUAL, GL_GEQUAL, and GL_ALWAYS</a:t>
            </a:r>
          </a:p>
          <a:p>
            <a:r>
              <a:rPr lang="en-US" altLang="zh-TW" dirty="0" smtClean="0"/>
              <a:t>GL_LESS: Pass if incoming value is LESS than stored value.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8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505</Words>
  <Application>Microsoft Office PowerPoint</Application>
  <PresentationFormat>寬螢幕</PresentationFormat>
  <Paragraphs>141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Arial Unicode MS</vt:lpstr>
      <vt:lpstr>新細明體</vt:lpstr>
      <vt:lpstr>Arial</vt:lpstr>
      <vt:lpstr>Calibri</vt:lpstr>
      <vt:lpstr>Calibri Light</vt:lpstr>
      <vt:lpstr>Cambria Math</vt:lpstr>
      <vt:lpstr>Office 佈景主題</vt:lpstr>
      <vt:lpstr>1_Office 佈景主題</vt:lpstr>
      <vt:lpstr>OpenGL2</vt:lpstr>
      <vt:lpstr>Overview</vt:lpstr>
      <vt:lpstr>Introduction</vt:lpstr>
      <vt:lpstr>ColorMask</vt:lpstr>
      <vt:lpstr>Depth Test</vt:lpstr>
      <vt:lpstr>Depth Test</vt:lpstr>
      <vt:lpstr>Depth Test</vt:lpstr>
      <vt:lpstr>Depth Test</vt:lpstr>
      <vt:lpstr>Depth Test</vt:lpstr>
      <vt:lpstr>Stencil Test</vt:lpstr>
      <vt:lpstr>Stencil Test</vt:lpstr>
      <vt:lpstr>Stencil Test</vt:lpstr>
      <vt:lpstr>Stencil Test</vt:lpstr>
      <vt:lpstr>Pass 1</vt:lpstr>
      <vt:lpstr>Pass 2</vt:lpstr>
      <vt:lpstr>Pass 3</vt:lpstr>
      <vt:lpstr>Stencil Test</vt:lpstr>
      <vt:lpstr>PASS1</vt:lpstr>
      <vt:lpstr>PASS2</vt:lpstr>
      <vt:lpstr>PASS3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OpenGL2</dc:title>
  <dc:creator>pika</dc:creator>
  <cp:lastModifiedBy>pika</cp:lastModifiedBy>
  <cp:revision>22</cp:revision>
  <dcterms:created xsi:type="dcterms:W3CDTF">2016-11-07T16:54:53Z</dcterms:created>
  <dcterms:modified xsi:type="dcterms:W3CDTF">2016-11-07T21:35:05Z</dcterms:modified>
</cp:coreProperties>
</file>