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5183-81E2-4EFF-88DD-56D009D93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97E656-355A-4586-B35A-F827D7A3E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2A5B-368A-4597-9D9F-663D3801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05E3-0B2E-4C15-AE55-25F337264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C31C0-3D32-4B74-8046-0861CC16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872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4274-CC1E-48CB-8873-2167C21E4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C983C-93B0-4A7E-BF0F-7D9DDE075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A5DAC-1BF9-410A-8248-23DABA40D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B8C94-471E-41AE-B0AD-53862C31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F16C0-348F-4B7E-AE91-4A202A870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865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CF8BA-C9DD-472A-8DC9-F0D73B4BF2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BF29F-CAF0-4A26-972F-56E1DCC7D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C5768-B886-4B2D-8947-0648A1FB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2F801-C759-4B45-8B64-40E38D728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CB85A-4B63-4680-BF67-D4CEB42E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261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09BE-2916-4520-8577-09DFF101A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484D-077A-4A48-8C77-3E299B71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C1513-824D-44CC-9C69-7C37503B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47946-1325-4670-94A2-BB3BB73E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6272-9E96-4EFA-A480-AE1EBE07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6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7865-2210-47AC-8F70-549D0645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48B26-6A70-4999-B6B3-A6A994C0F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49021-E2FB-4A5C-A645-D57E640E9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EA88-C0D8-4845-90D6-828AB5D8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C9733-7D64-41A2-A171-4DC9FA35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425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79FE-5FCD-4387-A445-B449AD664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9015B-8DD9-4E62-A6B9-86F28067A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F3A24-8BBE-4792-A9AB-F2B67A53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4ADFE-581E-4A03-BA4E-853C7E9B6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3972A-0DFC-4EC3-9BA6-A8BF781E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38CB1-75FD-40D1-AB3D-B5A10060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052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24FD-7947-4C93-B395-E3F3E36B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3E75-E0B3-4EDC-B2BF-D74CBACEC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C8607-6483-4B13-8143-97A242EC0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3B2A2-9316-496D-9CBB-236707EBB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4239C-9E89-44CC-B17E-E88E20B7A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854CB-43D4-458F-9EBC-4EC82900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3C3975-305A-40C5-A10E-65587CB9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9DCBB4-C8C7-4602-ADEE-06B645B5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560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7EFC-AB28-42DD-9220-66521D88B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5E579-3F6B-4CFA-BBED-F2E070F5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B1456-8425-48E5-ABF4-1894DA4E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16A82-FAFB-4D05-9E87-C6A26722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749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61D7F5-8E30-4DF6-A45F-299B85A6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AB9F0-FEC8-413E-8396-39CDB76CF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B1437-9927-424A-A021-8D281044C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491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FB2A-63E5-44F1-B089-0ABA42FC8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93FF-0CE7-4BE9-89FE-1FC9BA4F2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CC5E8-C64B-40E9-866F-B5FD01291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83D65-65DF-4F35-88A2-CA50FB23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FB3DF-282E-451B-B214-7ADE7DBC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CDC9F-F0E9-44AE-911D-A515243A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6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C0E9-016D-4096-8E5F-05406C4F7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6C6F4-2125-4620-9B83-8B9F98319A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7F986-CD42-4D30-B2CF-0F3CAECC5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8931D-365E-4D50-9D7E-1492A0CC8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8B20A-3B24-4172-B4C1-521AD7D2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DA739-0C8A-4F45-994E-060CEB67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36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EE7AC-CCDA-45EE-BCA5-22630E58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1A2D6-21A7-4529-8ACC-9A684D72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019B6-A874-408B-8294-03B5BD57E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FF9B-E8CD-4AAA-973D-B0D8C7E5E2C6}" type="datetimeFigureOut">
              <a:rPr lang="en-CA" smtClean="0"/>
              <a:t>2021-01-06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5A13F-C074-467B-8049-030E4B6B7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B0EC-9F21-48A8-A0F7-F96A2ACCB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BB983-60FC-4C5C-8975-A43EF2877AD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63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2AAEF-0216-47BE-AB51-85ECFB17EF55}"/>
              </a:ext>
            </a:extLst>
          </p:cNvPr>
          <p:cNvSpPr/>
          <p:nvPr/>
        </p:nvSpPr>
        <p:spPr>
          <a:xfrm>
            <a:off x="862149" y="397868"/>
            <a:ext cx="3100251" cy="2673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metadata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metadata associated with the source or reference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931F-9A9D-440A-88B6-13144C3C5765}"/>
              </a:ext>
            </a:extLst>
          </p:cNvPr>
          <p:cNvSpPr/>
          <p:nvPr/>
        </p:nvSpPr>
        <p:spPr>
          <a:xfrm>
            <a:off x="862149" y="3428996"/>
            <a:ext cx="3427255" cy="2673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data_meta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DATAMETA ID (KEY)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MODELGROUP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metadata associated with the dataset. 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Each row is specific to dataset, model functional group, and param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2729E-BB93-4967-A0FC-65B3775D0B38}"/>
              </a:ext>
            </a:extLst>
          </p:cNvPr>
          <p:cNvSpPr/>
          <p:nvPr/>
        </p:nvSpPr>
        <p:spPr>
          <a:xfrm>
            <a:off x="8479723" y="3685523"/>
            <a:ext cx="3261427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data_single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DATASINGLE ID(KEY)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 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data associated with single groups (e.g., B, P/B, Q/B)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1B7B-2C54-4845-BA07-26554F7DE4F1}"/>
              </a:ext>
            </a:extLst>
          </p:cNvPr>
          <p:cNvSpPr txBox="1"/>
          <p:nvPr/>
        </p:nvSpPr>
        <p:spPr>
          <a:xfrm>
            <a:off x="718955" y="6358919"/>
            <a:ext cx="90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Note only key fields are listed; 1:M indicates “one-to-many” table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A02BF-3D57-4BBD-9E3A-3F11BEDB74E5}"/>
              </a:ext>
            </a:extLst>
          </p:cNvPr>
          <p:cNvSpPr/>
          <p:nvPr/>
        </p:nvSpPr>
        <p:spPr>
          <a:xfrm>
            <a:off x="8479723" y="392639"/>
            <a:ext cx="3427255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data_intergroup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DATAINTERGROUP ID (KEY)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data associated with pairs of groups (e.g., diet, mediation effects)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669EC-F851-4698-818A-9943010ABEF9}"/>
              </a:ext>
            </a:extLst>
          </p:cNvPr>
          <p:cNvSpPr txBox="1"/>
          <p:nvPr/>
        </p:nvSpPr>
        <p:spPr>
          <a:xfrm>
            <a:off x="360712" y="1014483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34D28-6F35-4AFA-BD16-67DD677733B2}"/>
              </a:ext>
            </a:extLst>
          </p:cNvPr>
          <p:cNvSpPr/>
          <p:nvPr/>
        </p:nvSpPr>
        <p:spPr>
          <a:xfrm>
            <a:off x="4440540" y="392636"/>
            <a:ext cx="3427255" cy="2720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modelgroups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functional groups for the ECOSPACE model groups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366EF2-8AD7-4597-98C1-5C117A0353D8}"/>
              </a:ext>
            </a:extLst>
          </p:cNvPr>
          <p:cNvSpPr txBox="1"/>
          <p:nvPr/>
        </p:nvSpPr>
        <p:spPr>
          <a:xfrm>
            <a:off x="4159109" y="1064237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CA323-CB75-429F-95F4-6D76B6B9283B}"/>
              </a:ext>
            </a:extLst>
          </p:cNvPr>
          <p:cNvCxnSpPr>
            <a:cxnSpLocks/>
          </p:cNvCxnSpPr>
          <p:nvPr/>
        </p:nvCxnSpPr>
        <p:spPr>
          <a:xfrm>
            <a:off x="369948" y="4411457"/>
            <a:ext cx="8585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BF5C16-569E-46AB-9069-781B14BACC72}"/>
              </a:ext>
            </a:extLst>
          </p:cNvPr>
          <p:cNvCxnSpPr>
            <a:cxnSpLocks/>
          </p:cNvCxnSpPr>
          <p:nvPr/>
        </p:nvCxnSpPr>
        <p:spPr>
          <a:xfrm>
            <a:off x="369948" y="1333209"/>
            <a:ext cx="1077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D41D3-7457-4F8B-A82B-AA5BC54D38F5}"/>
              </a:ext>
            </a:extLst>
          </p:cNvPr>
          <p:cNvCxnSpPr>
            <a:cxnSpLocks/>
          </p:cNvCxnSpPr>
          <p:nvPr/>
        </p:nvCxnSpPr>
        <p:spPr>
          <a:xfrm flipV="1">
            <a:off x="369948" y="1327411"/>
            <a:ext cx="0" cy="3084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402B16F-0B9E-4BBD-802E-345374150CB9}"/>
              </a:ext>
            </a:extLst>
          </p:cNvPr>
          <p:cNvCxnSpPr>
            <a:cxnSpLocks/>
          </p:cNvCxnSpPr>
          <p:nvPr/>
        </p:nvCxnSpPr>
        <p:spPr>
          <a:xfrm>
            <a:off x="665440" y="4131089"/>
            <a:ext cx="3804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E566576-DED3-40D8-9015-BA6585FBABE5}"/>
              </a:ext>
            </a:extLst>
          </p:cNvPr>
          <p:cNvCxnSpPr>
            <a:cxnSpLocks/>
          </p:cNvCxnSpPr>
          <p:nvPr/>
        </p:nvCxnSpPr>
        <p:spPr>
          <a:xfrm flipV="1">
            <a:off x="665440" y="3266711"/>
            <a:ext cx="0" cy="86437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DF64B15-6A7C-457D-83E8-5D066A655C5C}"/>
              </a:ext>
            </a:extLst>
          </p:cNvPr>
          <p:cNvCxnSpPr>
            <a:cxnSpLocks/>
          </p:cNvCxnSpPr>
          <p:nvPr/>
        </p:nvCxnSpPr>
        <p:spPr>
          <a:xfrm flipH="1">
            <a:off x="665440" y="3266711"/>
            <a:ext cx="3529632" cy="8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9CA000-F769-43F2-ACF2-DEBFE3568BDC}"/>
              </a:ext>
            </a:extLst>
          </p:cNvPr>
          <p:cNvCxnSpPr>
            <a:cxnSpLocks/>
          </p:cNvCxnSpPr>
          <p:nvPr/>
        </p:nvCxnSpPr>
        <p:spPr>
          <a:xfrm flipH="1" flipV="1">
            <a:off x="4175838" y="1412966"/>
            <a:ext cx="13417" cy="1853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DB24E43-629D-4F20-8100-48E532AFE714}"/>
              </a:ext>
            </a:extLst>
          </p:cNvPr>
          <p:cNvCxnSpPr>
            <a:cxnSpLocks/>
          </p:cNvCxnSpPr>
          <p:nvPr/>
        </p:nvCxnSpPr>
        <p:spPr>
          <a:xfrm>
            <a:off x="4169275" y="1411172"/>
            <a:ext cx="8435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7DE9EE-C656-496B-9957-16D0165BAA2E}"/>
              </a:ext>
            </a:extLst>
          </p:cNvPr>
          <p:cNvCxnSpPr>
            <a:cxnSpLocks/>
          </p:cNvCxnSpPr>
          <p:nvPr/>
        </p:nvCxnSpPr>
        <p:spPr>
          <a:xfrm flipH="1">
            <a:off x="3537673" y="3928664"/>
            <a:ext cx="314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4DC0AE-95F0-47BE-9761-2EE79291FFB0}"/>
              </a:ext>
            </a:extLst>
          </p:cNvPr>
          <p:cNvCxnSpPr>
            <a:cxnSpLocks/>
          </p:cNvCxnSpPr>
          <p:nvPr/>
        </p:nvCxnSpPr>
        <p:spPr>
          <a:xfrm flipH="1" flipV="1">
            <a:off x="6679956" y="3928665"/>
            <a:ext cx="7030" cy="9481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3F163-5690-4D5F-A705-84F5CF292EE8}"/>
              </a:ext>
            </a:extLst>
          </p:cNvPr>
          <p:cNvCxnSpPr>
            <a:cxnSpLocks/>
          </p:cNvCxnSpPr>
          <p:nvPr/>
        </p:nvCxnSpPr>
        <p:spPr>
          <a:xfrm>
            <a:off x="6686986" y="4876800"/>
            <a:ext cx="1996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E732CF-C800-472C-90EB-90F841EC6BF5}"/>
              </a:ext>
            </a:extLst>
          </p:cNvPr>
          <p:cNvCxnSpPr>
            <a:cxnSpLocks/>
          </p:cNvCxnSpPr>
          <p:nvPr/>
        </p:nvCxnSpPr>
        <p:spPr>
          <a:xfrm flipH="1">
            <a:off x="3544704" y="3773937"/>
            <a:ext cx="4608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3EAEB9-61BD-457A-B297-86FD6B2F10E9}"/>
              </a:ext>
            </a:extLst>
          </p:cNvPr>
          <p:cNvCxnSpPr>
            <a:cxnSpLocks/>
          </p:cNvCxnSpPr>
          <p:nvPr/>
        </p:nvCxnSpPr>
        <p:spPr>
          <a:xfrm flipH="1">
            <a:off x="7255795" y="1411172"/>
            <a:ext cx="733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5B0D17-9E73-4A82-84C0-6D876F508EE9}"/>
              </a:ext>
            </a:extLst>
          </p:cNvPr>
          <p:cNvCxnSpPr>
            <a:cxnSpLocks/>
          </p:cNvCxnSpPr>
          <p:nvPr/>
        </p:nvCxnSpPr>
        <p:spPr>
          <a:xfrm flipH="1" flipV="1">
            <a:off x="8119081" y="1591476"/>
            <a:ext cx="11635" cy="21627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84C6C-DDB2-4FDE-99FC-4E0E6C5F78DC}"/>
              </a:ext>
            </a:extLst>
          </p:cNvPr>
          <p:cNvCxnSpPr>
            <a:cxnSpLocks/>
          </p:cNvCxnSpPr>
          <p:nvPr/>
        </p:nvCxnSpPr>
        <p:spPr>
          <a:xfrm>
            <a:off x="8130717" y="1591476"/>
            <a:ext cx="636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894821-AFB6-4D50-B3E3-14A3F64EA1CE}"/>
              </a:ext>
            </a:extLst>
          </p:cNvPr>
          <p:cNvCxnSpPr>
            <a:cxnSpLocks/>
          </p:cNvCxnSpPr>
          <p:nvPr/>
        </p:nvCxnSpPr>
        <p:spPr>
          <a:xfrm flipV="1">
            <a:off x="7975990" y="1411172"/>
            <a:ext cx="0" cy="3195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D89C6D-77D5-4593-9703-6072589D82F5}"/>
              </a:ext>
            </a:extLst>
          </p:cNvPr>
          <p:cNvCxnSpPr>
            <a:cxnSpLocks/>
          </p:cNvCxnSpPr>
          <p:nvPr/>
        </p:nvCxnSpPr>
        <p:spPr>
          <a:xfrm>
            <a:off x="7975990" y="4606901"/>
            <a:ext cx="614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87F909-2415-4633-9CD1-4656C013E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413" y="1295566"/>
            <a:ext cx="1440389" cy="100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13E82-CE53-4B7E-A781-1367101F7D29}"/>
              </a:ext>
            </a:extLst>
          </p:cNvPr>
          <p:cNvSpPr txBox="1"/>
          <p:nvPr/>
        </p:nvSpPr>
        <p:spPr>
          <a:xfrm>
            <a:off x="4343425" y="3901470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1D2AC4-96C3-42C9-9CCF-DCC65B1D7989}"/>
              </a:ext>
            </a:extLst>
          </p:cNvPr>
          <p:cNvSpPr txBox="1"/>
          <p:nvPr/>
        </p:nvSpPr>
        <p:spPr>
          <a:xfrm>
            <a:off x="4343425" y="3423221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080C3-26F7-44E2-AE36-E2A9DA09974F}"/>
              </a:ext>
            </a:extLst>
          </p:cNvPr>
          <p:cNvSpPr txBox="1"/>
          <p:nvPr/>
        </p:nvSpPr>
        <p:spPr>
          <a:xfrm>
            <a:off x="7957374" y="425731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669869-513A-4495-8CD6-D70833DA9BB7}"/>
              </a:ext>
            </a:extLst>
          </p:cNvPr>
          <p:cNvSpPr txBox="1"/>
          <p:nvPr/>
        </p:nvSpPr>
        <p:spPr>
          <a:xfrm>
            <a:off x="7793341" y="96110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F385CB-EB07-4E32-A46C-70E0CB71811B}"/>
              </a:ext>
            </a:extLst>
          </p:cNvPr>
          <p:cNvSpPr/>
          <p:nvPr/>
        </p:nvSpPr>
        <p:spPr>
          <a:xfrm>
            <a:off x="5133831" y="2661766"/>
            <a:ext cx="2062684" cy="984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ss_species</a:t>
            </a:r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(KEY)</a:t>
            </a:r>
          </a:p>
          <a:p>
            <a:pPr algn="ctr"/>
            <a:endParaRPr lang="en-CA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05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species list for Salish Sea (should include verified TSN codes)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0B23E-91C6-4025-A591-C03133F73111}"/>
              </a:ext>
            </a:extLst>
          </p:cNvPr>
          <p:cNvCxnSpPr>
            <a:cxnSpLocks/>
          </p:cNvCxnSpPr>
          <p:nvPr/>
        </p:nvCxnSpPr>
        <p:spPr>
          <a:xfrm>
            <a:off x="4564993" y="2952871"/>
            <a:ext cx="10785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810549-E89C-48DE-A909-CCC08728C160}"/>
              </a:ext>
            </a:extLst>
          </p:cNvPr>
          <p:cNvCxnSpPr>
            <a:cxnSpLocks/>
          </p:cNvCxnSpPr>
          <p:nvPr/>
        </p:nvCxnSpPr>
        <p:spPr>
          <a:xfrm flipH="1" flipV="1">
            <a:off x="4565627" y="1591477"/>
            <a:ext cx="8319" cy="13561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0BA564-167E-4548-8A2A-73ED918ADDE6}"/>
              </a:ext>
            </a:extLst>
          </p:cNvPr>
          <p:cNvCxnSpPr>
            <a:cxnSpLocks/>
          </p:cNvCxnSpPr>
          <p:nvPr/>
        </p:nvCxnSpPr>
        <p:spPr>
          <a:xfrm>
            <a:off x="4564993" y="1594968"/>
            <a:ext cx="3252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B876E-238F-4FD4-BE13-258006248A71}"/>
              </a:ext>
            </a:extLst>
          </p:cNvPr>
          <p:cNvSpPr txBox="1"/>
          <p:nvPr/>
        </p:nvSpPr>
        <p:spPr>
          <a:xfrm>
            <a:off x="4632394" y="2698547"/>
            <a:ext cx="545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M:1</a:t>
            </a:r>
          </a:p>
        </p:txBody>
      </p:sp>
    </p:spTree>
    <p:extLst>
      <p:ext uri="{BB962C8B-B14F-4D97-AF65-F5344CB8AC3E}">
        <p14:creationId xmlns:p14="http://schemas.microsoft.com/office/powerpoint/2010/main" val="912422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13B1-7EF0-4682-A230-A6BDC61A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OLD VERSIONS</a:t>
            </a:r>
          </a:p>
        </p:txBody>
      </p:sp>
    </p:spTree>
    <p:extLst>
      <p:ext uri="{BB962C8B-B14F-4D97-AF65-F5344CB8AC3E}">
        <p14:creationId xmlns:p14="http://schemas.microsoft.com/office/powerpoint/2010/main" val="199001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2AAEF-0216-47BE-AB51-85ECFB17EF55}"/>
              </a:ext>
            </a:extLst>
          </p:cNvPr>
          <p:cNvSpPr/>
          <p:nvPr/>
        </p:nvSpPr>
        <p:spPr>
          <a:xfrm>
            <a:off x="862149" y="397868"/>
            <a:ext cx="3100251" cy="2673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metadata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source or reference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D6931F-9A9D-440A-88B6-13144C3C5765}"/>
              </a:ext>
            </a:extLst>
          </p:cNvPr>
          <p:cNvSpPr/>
          <p:nvPr/>
        </p:nvSpPr>
        <p:spPr>
          <a:xfrm>
            <a:off x="862149" y="3428996"/>
            <a:ext cx="3427255" cy="26733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data_meta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DATAMETA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SOURCE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dataset. 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Each row is specific to dataset, model functional group, and param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52729E-BB93-4967-A0FC-65B3775D0B38}"/>
              </a:ext>
            </a:extLst>
          </p:cNvPr>
          <p:cNvSpPr/>
          <p:nvPr/>
        </p:nvSpPr>
        <p:spPr>
          <a:xfrm>
            <a:off x="8479723" y="3685523"/>
            <a:ext cx="3261427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data_single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DATASINGLE ID(KEY)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 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C1B7B-2C54-4845-BA07-26554F7DE4F1}"/>
              </a:ext>
            </a:extLst>
          </p:cNvPr>
          <p:cNvSpPr txBox="1"/>
          <p:nvPr/>
        </p:nvSpPr>
        <p:spPr>
          <a:xfrm>
            <a:off x="718955" y="6358919"/>
            <a:ext cx="9095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* Note only key fields are listed; 1:M indicates “one-to-many” table relationship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A02BF-3D57-4BBD-9E3A-3F11BEDB74E5}"/>
              </a:ext>
            </a:extLst>
          </p:cNvPr>
          <p:cNvSpPr/>
          <p:nvPr/>
        </p:nvSpPr>
        <p:spPr>
          <a:xfrm>
            <a:off x="8479723" y="392639"/>
            <a:ext cx="3427255" cy="26733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data_intergroup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DATAINTERGROUP ID (KEY)</a:t>
            </a:r>
            <a:endParaRPr lang="en-CA" sz="16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(FOREIGN KEY)</a:t>
            </a: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</a:rPr>
              <a:t>DATAMETA ID (FOREIGN KEY)</a:t>
            </a:r>
            <a:endParaRPr lang="en-CA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dirty="0">
                <a:solidFill>
                  <a:srgbClr val="000000"/>
                </a:solidFill>
                <a:latin typeface="Calibri" panose="020F0502020204030204" pitchFamily="34" charset="0"/>
              </a:rPr>
              <a:t>Contains metadata associated with the dataset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669EC-F851-4698-818A-9943010ABEF9}"/>
              </a:ext>
            </a:extLst>
          </p:cNvPr>
          <p:cNvSpPr txBox="1"/>
          <p:nvPr/>
        </p:nvSpPr>
        <p:spPr>
          <a:xfrm>
            <a:off x="360712" y="1014483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M:1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234D28-6F35-4AFA-BD16-67DD677733B2}"/>
              </a:ext>
            </a:extLst>
          </p:cNvPr>
          <p:cNvSpPr/>
          <p:nvPr/>
        </p:nvSpPr>
        <p:spPr>
          <a:xfrm>
            <a:off x="4440540" y="392636"/>
            <a:ext cx="3427255" cy="272051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CA" b="1" dirty="0" err="1">
                <a:latin typeface="Arial" panose="020B0604020202020204" pitchFamily="34" charset="0"/>
                <a:cs typeface="Arial" panose="020B0604020202020204" pitchFamily="34" charset="0"/>
              </a:rPr>
              <a:t>modelgroups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MODELGROUP ID (KEY)</a:t>
            </a:r>
          </a:p>
          <a:p>
            <a:pPr algn="ctr"/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(FOREIGN KEY)</a:t>
            </a:r>
          </a:p>
          <a:p>
            <a:pPr algn="ctr"/>
            <a:endParaRPr lang="en-CA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6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Description of functional groups for the ECOSPACE model groups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42CA323-CB75-429F-95F4-6D76B6B9283B}"/>
              </a:ext>
            </a:extLst>
          </p:cNvPr>
          <p:cNvCxnSpPr>
            <a:cxnSpLocks/>
          </p:cNvCxnSpPr>
          <p:nvPr/>
        </p:nvCxnSpPr>
        <p:spPr>
          <a:xfrm>
            <a:off x="360712" y="4250332"/>
            <a:ext cx="10121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0BF5C16-569E-46AB-9069-781B14BACC72}"/>
              </a:ext>
            </a:extLst>
          </p:cNvPr>
          <p:cNvCxnSpPr>
            <a:cxnSpLocks/>
          </p:cNvCxnSpPr>
          <p:nvPr/>
        </p:nvCxnSpPr>
        <p:spPr>
          <a:xfrm>
            <a:off x="369948" y="1333209"/>
            <a:ext cx="107737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68D41D3-7457-4F8B-A82B-AA5BC54D38F5}"/>
              </a:ext>
            </a:extLst>
          </p:cNvPr>
          <p:cNvCxnSpPr>
            <a:cxnSpLocks/>
          </p:cNvCxnSpPr>
          <p:nvPr/>
        </p:nvCxnSpPr>
        <p:spPr>
          <a:xfrm flipV="1">
            <a:off x="360712" y="1327411"/>
            <a:ext cx="9236" cy="2922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D7DE9EE-C656-496B-9957-16D0165BAA2E}"/>
              </a:ext>
            </a:extLst>
          </p:cNvPr>
          <p:cNvCxnSpPr>
            <a:cxnSpLocks/>
          </p:cNvCxnSpPr>
          <p:nvPr/>
        </p:nvCxnSpPr>
        <p:spPr>
          <a:xfrm flipH="1">
            <a:off x="3537674" y="4069447"/>
            <a:ext cx="31422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04DC0AE-95F0-47BE-9761-2EE79291FFB0}"/>
              </a:ext>
            </a:extLst>
          </p:cNvPr>
          <p:cNvCxnSpPr>
            <a:cxnSpLocks/>
          </p:cNvCxnSpPr>
          <p:nvPr/>
        </p:nvCxnSpPr>
        <p:spPr>
          <a:xfrm flipH="1" flipV="1">
            <a:off x="6679956" y="4049078"/>
            <a:ext cx="7030" cy="8277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CF3F163-5690-4D5F-A705-84F5CF292EE8}"/>
              </a:ext>
            </a:extLst>
          </p:cNvPr>
          <p:cNvCxnSpPr>
            <a:cxnSpLocks/>
          </p:cNvCxnSpPr>
          <p:nvPr/>
        </p:nvCxnSpPr>
        <p:spPr>
          <a:xfrm>
            <a:off x="6686986" y="4876800"/>
            <a:ext cx="19963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6E732CF-C800-472C-90EB-90F841EC6BF5}"/>
              </a:ext>
            </a:extLst>
          </p:cNvPr>
          <p:cNvCxnSpPr>
            <a:cxnSpLocks/>
          </p:cNvCxnSpPr>
          <p:nvPr/>
        </p:nvCxnSpPr>
        <p:spPr>
          <a:xfrm flipH="1">
            <a:off x="3537674" y="3974626"/>
            <a:ext cx="460811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43EAEB9-61BD-457A-B297-86FD6B2F10E9}"/>
              </a:ext>
            </a:extLst>
          </p:cNvPr>
          <p:cNvCxnSpPr>
            <a:cxnSpLocks/>
          </p:cNvCxnSpPr>
          <p:nvPr/>
        </p:nvCxnSpPr>
        <p:spPr>
          <a:xfrm flipH="1">
            <a:off x="7255795" y="1411172"/>
            <a:ext cx="7330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85B0D17-9E73-4A82-84C0-6D876F508EE9}"/>
              </a:ext>
            </a:extLst>
          </p:cNvPr>
          <p:cNvCxnSpPr>
            <a:cxnSpLocks/>
          </p:cNvCxnSpPr>
          <p:nvPr/>
        </p:nvCxnSpPr>
        <p:spPr>
          <a:xfrm flipH="1" flipV="1">
            <a:off x="8119082" y="1591476"/>
            <a:ext cx="11634" cy="23799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5D84C6C-DDB2-4FDE-99FC-4E0E6C5F78DC}"/>
              </a:ext>
            </a:extLst>
          </p:cNvPr>
          <p:cNvCxnSpPr>
            <a:cxnSpLocks/>
          </p:cNvCxnSpPr>
          <p:nvPr/>
        </p:nvCxnSpPr>
        <p:spPr>
          <a:xfrm>
            <a:off x="8130717" y="1591476"/>
            <a:ext cx="6363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39894821-AFB6-4D50-B3E3-14A3F64EA1CE}"/>
              </a:ext>
            </a:extLst>
          </p:cNvPr>
          <p:cNvCxnSpPr>
            <a:cxnSpLocks/>
          </p:cNvCxnSpPr>
          <p:nvPr/>
        </p:nvCxnSpPr>
        <p:spPr>
          <a:xfrm flipV="1">
            <a:off x="7975990" y="1411172"/>
            <a:ext cx="0" cy="3195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FD89C6D-77D5-4593-9703-6072589D82F5}"/>
              </a:ext>
            </a:extLst>
          </p:cNvPr>
          <p:cNvCxnSpPr>
            <a:cxnSpLocks/>
          </p:cNvCxnSpPr>
          <p:nvPr/>
        </p:nvCxnSpPr>
        <p:spPr>
          <a:xfrm>
            <a:off x="7975990" y="4606901"/>
            <a:ext cx="6142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F87F909-2415-4633-9CD1-4656C013E94A}"/>
              </a:ext>
            </a:extLst>
          </p:cNvPr>
          <p:cNvCxnSpPr>
            <a:cxnSpLocks/>
          </p:cNvCxnSpPr>
          <p:nvPr/>
        </p:nvCxnSpPr>
        <p:spPr>
          <a:xfrm flipH="1" flipV="1">
            <a:off x="7250413" y="1295566"/>
            <a:ext cx="1440389" cy="10016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FE13E82-CE53-4B7E-A781-1367101F7D29}"/>
              </a:ext>
            </a:extLst>
          </p:cNvPr>
          <p:cNvSpPr txBox="1"/>
          <p:nvPr/>
        </p:nvSpPr>
        <p:spPr>
          <a:xfrm>
            <a:off x="4343425" y="4049078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B1D2AC4-96C3-42C9-9CCF-DCC65B1D7989}"/>
              </a:ext>
            </a:extLst>
          </p:cNvPr>
          <p:cNvSpPr txBox="1"/>
          <p:nvPr/>
        </p:nvSpPr>
        <p:spPr>
          <a:xfrm>
            <a:off x="4343425" y="3605294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DA080C3-26F7-44E2-AE36-E2A9DA09974F}"/>
              </a:ext>
            </a:extLst>
          </p:cNvPr>
          <p:cNvSpPr txBox="1"/>
          <p:nvPr/>
        </p:nvSpPr>
        <p:spPr>
          <a:xfrm>
            <a:off x="7957374" y="425731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7669869-513A-4495-8CD6-D70833DA9BB7}"/>
              </a:ext>
            </a:extLst>
          </p:cNvPr>
          <p:cNvSpPr txBox="1"/>
          <p:nvPr/>
        </p:nvSpPr>
        <p:spPr>
          <a:xfrm>
            <a:off x="7793341" y="961102"/>
            <a:ext cx="76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1:M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0F385CB-EB07-4E32-A46C-70E0CB71811B}"/>
              </a:ext>
            </a:extLst>
          </p:cNvPr>
          <p:cNvSpPr/>
          <p:nvPr/>
        </p:nvSpPr>
        <p:spPr>
          <a:xfrm>
            <a:off x="5133831" y="2661766"/>
            <a:ext cx="2062684" cy="9846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ss_species</a:t>
            </a:r>
            <a:r>
              <a:rPr lang="en-CA" sz="1100" b="1" dirty="0">
                <a:latin typeface="Arial" panose="020B0604020202020204" pitchFamily="34" charset="0"/>
                <a:cs typeface="Arial" panose="020B0604020202020204" pitchFamily="34" charset="0"/>
              </a:rPr>
              <a:t> table</a:t>
            </a:r>
          </a:p>
          <a:p>
            <a:pPr algn="ctr"/>
            <a:r>
              <a:rPr lang="en-CA" sz="11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SPECIES ID (KEY)</a:t>
            </a:r>
          </a:p>
          <a:p>
            <a:pPr algn="ctr"/>
            <a:endParaRPr lang="en-CA" sz="11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CA" sz="105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species list for Salish Sea (should include verified TSN codes)</a:t>
            </a:r>
            <a:endParaRPr lang="en-CA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CA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6B0B23E-91C6-4025-A591-C03133F73111}"/>
              </a:ext>
            </a:extLst>
          </p:cNvPr>
          <p:cNvCxnSpPr>
            <a:cxnSpLocks/>
          </p:cNvCxnSpPr>
          <p:nvPr/>
        </p:nvCxnSpPr>
        <p:spPr>
          <a:xfrm>
            <a:off x="4565626" y="2922358"/>
            <a:ext cx="107853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E810549-E89C-48DE-A909-CCC08728C160}"/>
              </a:ext>
            </a:extLst>
          </p:cNvPr>
          <p:cNvCxnSpPr>
            <a:cxnSpLocks/>
          </p:cNvCxnSpPr>
          <p:nvPr/>
        </p:nvCxnSpPr>
        <p:spPr>
          <a:xfrm flipH="1" flipV="1">
            <a:off x="4565627" y="1596140"/>
            <a:ext cx="8701" cy="130760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D0BA564-167E-4548-8A2A-73ED918ADDE6}"/>
              </a:ext>
            </a:extLst>
          </p:cNvPr>
          <p:cNvCxnSpPr>
            <a:cxnSpLocks/>
          </p:cNvCxnSpPr>
          <p:nvPr/>
        </p:nvCxnSpPr>
        <p:spPr>
          <a:xfrm>
            <a:off x="4565626" y="1608927"/>
            <a:ext cx="32528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341B876E-238F-4FD4-BE13-258006248A71}"/>
              </a:ext>
            </a:extLst>
          </p:cNvPr>
          <p:cNvSpPr txBox="1"/>
          <p:nvPr/>
        </p:nvSpPr>
        <p:spPr>
          <a:xfrm>
            <a:off x="4632394" y="2682678"/>
            <a:ext cx="760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M:1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52D9F5-BE84-415B-939A-DAD8C8148984}"/>
              </a:ext>
            </a:extLst>
          </p:cNvPr>
          <p:cNvSpPr txBox="1"/>
          <p:nvPr/>
        </p:nvSpPr>
        <p:spPr>
          <a:xfrm>
            <a:off x="4725563" y="4955908"/>
            <a:ext cx="32614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i="1" dirty="0"/>
              <a:t>Debated whether </a:t>
            </a:r>
            <a:r>
              <a:rPr lang="en-CA" sz="1050" i="1" dirty="0" err="1"/>
              <a:t>data_meta</a:t>
            </a:r>
            <a:r>
              <a:rPr lang="en-CA" sz="1050" i="1" dirty="0"/>
              <a:t> table should have </a:t>
            </a:r>
            <a:r>
              <a:rPr lang="en-CA" sz="1050" i="1" dirty="0" err="1"/>
              <a:t>modelgroup</a:t>
            </a:r>
            <a:r>
              <a:rPr lang="en-CA" sz="1050" i="1" dirty="0"/>
              <a:t> ID… it means a lot of repeated data entries when same dataset holds data for many groups GO – Nov 2</a:t>
            </a:r>
          </a:p>
        </p:txBody>
      </p:sp>
    </p:spTree>
    <p:extLst>
      <p:ext uri="{BB962C8B-B14F-4D97-AF65-F5344CB8AC3E}">
        <p14:creationId xmlns:p14="http://schemas.microsoft.com/office/powerpoint/2010/main" val="2499935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426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OLD VERSIONS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greig oldford</dc:creator>
  <cp:lastModifiedBy>greig oldford</cp:lastModifiedBy>
  <cp:revision>17</cp:revision>
  <dcterms:created xsi:type="dcterms:W3CDTF">2020-10-31T22:02:44Z</dcterms:created>
  <dcterms:modified xsi:type="dcterms:W3CDTF">2021-01-06T22:36:44Z</dcterms:modified>
</cp:coreProperties>
</file>