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6" r:id="rId4"/>
    <p:sldId id="265" r:id="rId5"/>
    <p:sldId id="257" r:id="rId6"/>
    <p:sldId id="259" r:id="rId7"/>
    <p:sldId id="260" r:id="rId8"/>
    <p:sldId id="263" r:id="rId9"/>
    <p:sldId id="261" r:id="rId10"/>
    <p:sldId id="262"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3DA9-F2F8-B056-B8D1-2D21783FE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04BEB7-4A68-E1E3-EEEA-6CCB20E842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967F8F-B025-8B30-3FD1-E6EB8FEA8AF5}"/>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1F18CFD9-97B8-44F3-0750-92B403B5A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AE9D4-9E07-4822-D2AC-6F48D3197DF8}"/>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197677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CB6D-EA5C-73EB-3A9D-E0AE385566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1FDF9-3EAA-B3F8-47CB-F2BA1F502E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5FBBF-22C7-B264-B3D9-927AC31C3CB8}"/>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B211DE95-4BC9-4B7B-FC21-F243BCC89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6652F-3FD5-84FB-7FB5-224E2362C97C}"/>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2342614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00938-4C16-8476-5EE0-0D0F0F8F63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C7CE31-9EEC-DEFD-1D92-B51E7BFBEB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478810-746C-2F7A-4072-2D0A242E49FF}"/>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CD392DBB-7966-4357-CC50-B4E837D3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DF416-A357-D037-9887-7D8CC3D36DA5}"/>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93520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5B622-0845-1BB8-F93B-301C8CC8B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92755-34B6-6098-142C-C3D9436246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F5226-105C-7A16-1694-F5BA13243F21}"/>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4CFB5DED-BB97-0C51-79E7-D264F3592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B118A-C428-68CD-0B85-3E945037954F}"/>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418131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3D2D-FCE0-EF92-44FC-862CE11F76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1D9784-692A-2326-C2BF-53FC8876B6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FEF671-0B8E-0534-80FA-DFFB925058B8}"/>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BC175393-8D75-80E7-5AFF-C94470DE3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80D23-59F1-899B-1AE9-17AD4361433A}"/>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227683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0C00-A7B0-0592-CF9A-26363AC8C3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FDDEC7-2AAA-F355-4BDC-F48FAE5359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496FB6-96AF-DB3A-CABC-5CEFEB3C30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929D38-47C1-2F4A-BD9D-C95A57B5D43B}"/>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6" name="Footer Placeholder 5">
            <a:extLst>
              <a:ext uri="{FF2B5EF4-FFF2-40B4-BE49-F238E27FC236}">
                <a16:creationId xmlns:a16="http://schemas.microsoft.com/office/drawing/2014/main" id="{C3195562-3DCD-E78B-09CB-2290BAF808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F48AA-5068-144F-A3DD-5ED883A8ACCF}"/>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103830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767C-AF46-FA0B-8384-F19BE2B626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D8445D-3F9D-515D-121F-34070F3B10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9B38A9-2AD7-4A3B-DF99-36F4B97DB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4F07D3-8FF2-86D5-CF57-09F6E67D78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B7D7CA-31EE-3DA7-6D7D-633EA79502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BFA8C1-932A-50A1-9EB3-691086A22FB4}"/>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8" name="Footer Placeholder 7">
            <a:extLst>
              <a:ext uri="{FF2B5EF4-FFF2-40B4-BE49-F238E27FC236}">
                <a16:creationId xmlns:a16="http://schemas.microsoft.com/office/drawing/2014/main" id="{95EF3C14-A538-13E5-87CB-10119E5E8F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1E383B-4BB3-B2D7-39F6-310A827A7C77}"/>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1460303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774A-8500-BF97-C67B-0CAB3E0A32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F13E74-842F-230F-174D-058A6FA77BFD}"/>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4" name="Footer Placeholder 3">
            <a:extLst>
              <a:ext uri="{FF2B5EF4-FFF2-40B4-BE49-F238E27FC236}">
                <a16:creationId xmlns:a16="http://schemas.microsoft.com/office/drawing/2014/main" id="{8E2FC0C6-E45A-C047-A71B-0F78191D4E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BEB442-7624-E1DF-1831-D973C123C2D8}"/>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83715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8C13EB-107C-4E67-6509-1CAA8B98CAE6}"/>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3" name="Footer Placeholder 2">
            <a:extLst>
              <a:ext uri="{FF2B5EF4-FFF2-40B4-BE49-F238E27FC236}">
                <a16:creationId xmlns:a16="http://schemas.microsoft.com/office/drawing/2014/main" id="{81EDA8C7-B345-B375-BE2B-057ED02CA6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7CD387-ABE6-43C1-A84B-914F06DA9D47}"/>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241245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DF04-7E65-78B5-B8F1-3E8C4B37F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A48CBB-45ED-644F-0640-B77E4AAEA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CA1B25-0DC9-5FDC-FC8E-9EFF2E5DD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81C60-B218-C88C-FA6C-17F7712D8446}"/>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6" name="Footer Placeholder 5">
            <a:extLst>
              <a:ext uri="{FF2B5EF4-FFF2-40B4-BE49-F238E27FC236}">
                <a16:creationId xmlns:a16="http://schemas.microsoft.com/office/drawing/2014/main" id="{7BF0F309-2199-A504-DFAB-F8BDA3A722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36C46-EE2A-4202-2E11-C35679871092}"/>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3695721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DFC0-5432-F4E7-3F3A-7B662A9F7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0249E5-5A31-CFF3-1BCF-2A3E927323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EA9CFE-1D3D-060D-F9E8-433B2B50A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F1531-E580-6E1B-8CFE-5EF8339AF7E9}"/>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6" name="Footer Placeholder 5">
            <a:extLst>
              <a:ext uri="{FF2B5EF4-FFF2-40B4-BE49-F238E27FC236}">
                <a16:creationId xmlns:a16="http://schemas.microsoft.com/office/drawing/2014/main" id="{08E4E400-B3DB-941C-9087-3C589AE05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8D783-D502-C0CA-FDB9-4519B4AD8B97}"/>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3366124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3D0F9-C049-665F-E10A-9B51BBC76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6E328A-39F4-F314-8FB3-2A91D10F13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7AE05C-1424-CA21-AB5F-FCCB8CC65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45D3808B-05F7-E96A-03F2-B7F5FCC507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4366366-9063-A044-EB17-6047DCB83F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C19462-BF48-42D7-8388-7B560BBEFBFA}" type="slidenum">
              <a:rPr lang="en-US" smtClean="0"/>
              <a:t>‹#›</a:t>
            </a:fld>
            <a:endParaRPr lang="en-US"/>
          </a:p>
        </p:txBody>
      </p:sp>
    </p:spTree>
    <p:extLst>
      <p:ext uri="{BB962C8B-B14F-4D97-AF65-F5344CB8AC3E}">
        <p14:creationId xmlns:p14="http://schemas.microsoft.com/office/powerpoint/2010/main" val="3757992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dvising.columbian.gwu.edu/gpac-course-list" TargetMode="External"/><Relationship Id="rId2" Type="http://schemas.openxmlformats.org/officeDocument/2006/relationships/hyperlink" Target="https://bulletin.gwu.edu/cours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google.com/document/d/1HG64zkVcCull-EDrWxAEhfL-PjpJL3ZcnbLrcdxL4-M/ed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2C0E-C2D7-221F-B657-3C7427907A6B}"/>
              </a:ext>
            </a:extLst>
          </p:cNvPr>
          <p:cNvSpPr>
            <a:spLocks noGrp="1"/>
          </p:cNvSpPr>
          <p:nvPr>
            <p:ph type="ctrTitle"/>
          </p:nvPr>
        </p:nvSpPr>
        <p:spPr/>
        <p:txBody>
          <a:bodyPr/>
          <a:lstStyle/>
          <a:p>
            <a:r>
              <a:rPr lang="en-US" dirty="0" err="1"/>
              <a:t>DegreeMap</a:t>
            </a:r>
            <a:r>
              <a:rPr lang="en-US" dirty="0"/>
              <a:t> Replacement</a:t>
            </a:r>
          </a:p>
        </p:txBody>
      </p:sp>
      <p:sp>
        <p:nvSpPr>
          <p:cNvPr id="3" name="Subtitle 2">
            <a:extLst>
              <a:ext uri="{FF2B5EF4-FFF2-40B4-BE49-F238E27FC236}">
                <a16:creationId xmlns:a16="http://schemas.microsoft.com/office/drawing/2014/main" id="{079C6E25-F2C1-A35E-4A8C-56A49AB75A0A}"/>
              </a:ext>
            </a:extLst>
          </p:cNvPr>
          <p:cNvSpPr>
            <a:spLocks noGrp="1"/>
          </p:cNvSpPr>
          <p:nvPr>
            <p:ph type="subTitle" idx="1"/>
          </p:nvPr>
        </p:nvSpPr>
        <p:spPr/>
        <p:txBody>
          <a:bodyPr/>
          <a:lstStyle/>
          <a:p>
            <a:r>
              <a:rPr lang="en-US" dirty="0"/>
              <a:t>For advising undergraduate CS majors</a:t>
            </a:r>
          </a:p>
        </p:txBody>
      </p:sp>
    </p:spTree>
    <p:extLst>
      <p:ext uri="{BB962C8B-B14F-4D97-AF65-F5344CB8AC3E}">
        <p14:creationId xmlns:p14="http://schemas.microsoft.com/office/powerpoint/2010/main" val="4058573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9343-4CE9-AEA5-E138-B34CF390999A}"/>
              </a:ext>
            </a:extLst>
          </p:cNvPr>
          <p:cNvSpPr>
            <a:spLocks noGrp="1"/>
          </p:cNvSpPr>
          <p:nvPr>
            <p:ph type="title"/>
          </p:nvPr>
        </p:nvSpPr>
        <p:spPr/>
        <p:txBody>
          <a:bodyPr/>
          <a:lstStyle/>
          <a:p>
            <a:r>
              <a:rPr lang="en-US" dirty="0"/>
              <a:t>Other exceptions continued</a:t>
            </a:r>
          </a:p>
        </p:txBody>
      </p:sp>
      <p:sp>
        <p:nvSpPr>
          <p:cNvPr id="3" name="Content Placeholder 2">
            <a:extLst>
              <a:ext uri="{FF2B5EF4-FFF2-40B4-BE49-F238E27FC236}">
                <a16:creationId xmlns:a16="http://schemas.microsoft.com/office/drawing/2014/main" id="{6ACF7854-3AD4-19DF-87B8-642F9E55B94C}"/>
              </a:ext>
            </a:extLst>
          </p:cNvPr>
          <p:cNvSpPr>
            <a:spLocks noGrp="1"/>
          </p:cNvSpPr>
          <p:nvPr>
            <p:ph idx="1"/>
          </p:nvPr>
        </p:nvSpPr>
        <p:spPr/>
        <p:txBody>
          <a:bodyPr/>
          <a:lstStyle/>
          <a:p>
            <a:r>
              <a:rPr lang="en-US" dirty="0"/>
              <a:t>Can we get a copy of the </a:t>
            </a:r>
            <a:r>
              <a:rPr lang="en-US" dirty="0" err="1"/>
              <a:t>DegreeMap</a:t>
            </a:r>
            <a:r>
              <a:rPr lang="en-US" dirty="0"/>
              <a:t> rules so we can cross-check with ours?</a:t>
            </a:r>
          </a:p>
        </p:txBody>
      </p:sp>
    </p:spTree>
    <p:extLst>
      <p:ext uri="{BB962C8B-B14F-4D97-AF65-F5344CB8AC3E}">
        <p14:creationId xmlns:p14="http://schemas.microsoft.com/office/powerpoint/2010/main" val="3530823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0A8D-DD75-9D38-3981-DF327CCFCF2A}"/>
              </a:ext>
            </a:extLst>
          </p:cNvPr>
          <p:cNvSpPr>
            <a:spLocks noGrp="1"/>
          </p:cNvSpPr>
          <p:nvPr>
            <p:ph type="title"/>
          </p:nvPr>
        </p:nvSpPr>
        <p:spPr/>
        <p:txBody>
          <a:bodyPr/>
          <a:lstStyle/>
          <a:p>
            <a:r>
              <a:rPr lang="en-US" dirty="0"/>
              <a:t>Future options</a:t>
            </a:r>
          </a:p>
        </p:txBody>
      </p:sp>
      <p:sp>
        <p:nvSpPr>
          <p:cNvPr id="3" name="Content Placeholder 2">
            <a:extLst>
              <a:ext uri="{FF2B5EF4-FFF2-40B4-BE49-F238E27FC236}">
                <a16:creationId xmlns:a16="http://schemas.microsoft.com/office/drawing/2014/main" id="{E8D9664F-06F1-7470-F16F-EE92E283BFFE}"/>
              </a:ext>
            </a:extLst>
          </p:cNvPr>
          <p:cNvSpPr>
            <a:spLocks noGrp="1"/>
          </p:cNvSpPr>
          <p:nvPr>
            <p:ph idx="1"/>
          </p:nvPr>
        </p:nvSpPr>
        <p:spPr/>
        <p:txBody>
          <a:bodyPr/>
          <a:lstStyle/>
          <a:p>
            <a:r>
              <a:rPr lang="en-US" dirty="0"/>
              <a:t>Automatic </a:t>
            </a:r>
            <a:r>
              <a:rPr lang="en-US" dirty="0" err="1"/>
              <a:t>prereq</a:t>
            </a:r>
            <a:r>
              <a:rPr lang="en-US" dirty="0"/>
              <a:t> checking for all courses, via Bulletin</a:t>
            </a:r>
          </a:p>
          <a:p>
            <a:pPr lvl="1"/>
            <a:r>
              <a:rPr lang="en-US" dirty="0"/>
              <a:t>Major and non-major</a:t>
            </a:r>
          </a:p>
        </p:txBody>
      </p:sp>
    </p:spTree>
    <p:extLst>
      <p:ext uri="{BB962C8B-B14F-4D97-AF65-F5344CB8AC3E}">
        <p14:creationId xmlns:p14="http://schemas.microsoft.com/office/powerpoint/2010/main" val="217931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8FAA2-755D-E635-EE7B-D06F660CB1A3}"/>
              </a:ext>
            </a:extLst>
          </p:cNvPr>
          <p:cNvSpPr>
            <a:spLocks noGrp="1"/>
          </p:cNvSpPr>
          <p:nvPr>
            <p:ph type="title"/>
          </p:nvPr>
        </p:nvSpPr>
        <p:spPr/>
        <p:txBody>
          <a:bodyPr/>
          <a:lstStyle/>
          <a:p>
            <a:r>
              <a:rPr lang="en-US" dirty="0"/>
              <a:t>We have an html-based form for advising</a:t>
            </a:r>
          </a:p>
        </p:txBody>
      </p:sp>
      <p:sp>
        <p:nvSpPr>
          <p:cNvPr id="3" name="Content Placeholder 2">
            <a:extLst>
              <a:ext uri="{FF2B5EF4-FFF2-40B4-BE49-F238E27FC236}">
                <a16:creationId xmlns:a16="http://schemas.microsoft.com/office/drawing/2014/main" id="{C97B5C2C-D14C-AD4D-A9CF-03E57A63BA8A}"/>
              </a:ext>
            </a:extLst>
          </p:cNvPr>
          <p:cNvSpPr>
            <a:spLocks noGrp="1"/>
          </p:cNvSpPr>
          <p:nvPr>
            <p:ph idx="1"/>
          </p:nvPr>
        </p:nvSpPr>
        <p:spPr>
          <a:xfrm>
            <a:off x="838200" y="1825625"/>
            <a:ext cx="10515600" cy="4667250"/>
          </a:xfrm>
        </p:spPr>
        <p:txBody>
          <a:bodyPr>
            <a:normAutofit/>
          </a:bodyPr>
          <a:lstStyle/>
          <a:p>
            <a:r>
              <a:rPr lang="en-US" dirty="0"/>
              <a:t>Used by faculty advisors and their students to:</a:t>
            </a:r>
          </a:p>
          <a:p>
            <a:pPr lvl="1"/>
            <a:r>
              <a:rPr lang="en-US" dirty="0"/>
              <a:t>Plan courses</a:t>
            </a:r>
          </a:p>
          <a:p>
            <a:pPr lvl="1"/>
            <a:r>
              <a:rPr lang="en-US" dirty="0" err="1"/>
              <a:t>Genertae</a:t>
            </a:r>
            <a:r>
              <a:rPr lang="en-US" dirty="0"/>
              <a:t> curriculum sheets automatically</a:t>
            </a:r>
          </a:p>
          <a:p>
            <a:pPr lvl="1"/>
            <a:r>
              <a:rPr lang="en-US" dirty="0"/>
              <a:t>Prepare graduation checklists automatically</a:t>
            </a:r>
          </a:p>
          <a:p>
            <a:r>
              <a:rPr lang="en-US" dirty="0"/>
              <a:t>Currently, this form is not connected to any GW server</a:t>
            </a:r>
          </a:p>
          <a:p>
            <a:pPr lvl="1"/>
            <a:r>
              <a:rPr lang="en-US" dirty="0"/>
              <a:t>Users copy-and-paste their </a:t>
            </a:r>
            <a:r>
              <a:rPr lang="en-US" dirty="0" err="1"/>
              <a:t>DegreeMap</a:t>
            </a:r>
            <a:r>
              <a:rPr lang="en-US" dirty="0"/>
              <a:t> website text into a file and load that</a:t>
            </a:r>
          </a:p>
          <a:p>
            <a:pPr lvl="1"/>
            <a:r>
              <a:rPr lang="en-US" dirty="0"/>
              <a:t>Official degree and requirements checking is still done by </a:t>
            </a:r>
            <a:r>
              <a:rPr lang="en-US" dirty="0" err="1"/>
              <a:t>DegreeMap</a:t>
            </a:r>
            <a:endParaRPr lang="en-US" dirty="0"/>
          </a:p>
          <a:p>
            <a:pPr lvl="1"/>
            <a:r>
              <a:rPr lang="en-US" dirty="0"/>
              <a:t>Official UAFs must still be completed and signed</a:t>
            </a:r>
          </a:p>
          <a:p>
            <a:pPr lvl="1"/>
            <a:r>
              <a:rPr lang="en-US" dirty="0"/>
              <a:t>We hope, in the future, we can connect our web client to these services directly</a:t>
            </a:r>
          </a:p>
        </p:txBody>
      </p:sp>
    </p:spTree>
    <p:extLst>
      <p:ext uri="{BB962C8B-B14F-4D97-AF65-F5344CB8AC3E}">
        <p14:creationId xmlns:p14="http://schemas.microsoft.com/office/powerpoint/2010/main" val="3169675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EC8AA-FE24-CA7D-D739-973519105579}"/>
              </a:ext>
            </a:extLst>
          </p:cNvPr>
          <p:cNvSpPr>
            <a:spLocks noGrp="1"/>
          </p:cNvSpPr>
          <p:nvPr>
            <p:ph type="title"/>
          </p:nvPr>
        </p:nvSpPr>
        <p:spPr/>
        <p:txBody>
          <a:bodyPr/>
          <a:lstStyle/>
          <a:p>
            <a:r>
              <a:rPr lang="en-US" dirty="0"/>
              <a:t>We are seeking feedback on this prototype</a:t>
            </a:r>
          </a:p>
        </p:txBody>
      </p:sp>
      <p:sp>
        <p:nvSpPr>
          <p:cNvPr id="3" name="Content Placeholder 2">
            <a:extLst>
              <a:ext uri="{FF2B5EF4-FFF2-40B4-BE49-F238E27FC236}">
                <a16:creationId xmlns:a16="http://schemas.microsoft.com/office/drawing/2014/main" id="{13240C3F-99DA-9006-DEBB-72375C389820}"/>
              </a:ext>
            </a:extLst>
          </p:cNvPr>
          <p:cNvSpPr>
            <a:spLocks noGrp="1"/>
          </p:cNvSpPr>
          <p:nvPr>
            <p:ph idx="1"/>
          </p:nvPr>
        </p:nvSpPr>
        <p:spPr/>
        <p:txBody>
          <a:bodyPr/>
          <a:lstStyle/>
          <a:p>
            <a:r>
              <a:rPr lang="en-US" dirty="0"/>
              <a:t>Joe and I will be piloting it this semester</a:t>
            </a:r>
          </a:p>
          <a:p>
            <a:r>
              <a:rPr lang="en-US" dirty="0"/>
              <a:t>We can add you to our </a:t>
            </a:r>
            <a:r>
              <a:rPr lang="en-US" dirty="0" err="1"/>
              <a:t>github</a:t>
            </a:r>
            <a:r>
              <a:rPr lang="en-US" dirty="0"/>
              <a:t> repo if you like</a:t>
            </a:r>
          </a:p>
          <a:p>
            <a:r>
              <a:rPr lang="en-US" dirty="0"/>
              <a:t>This product is based off a command-line tool Kinga has been using with her advisees for over a year</a:t>
            </a:r>
          </a:p>
          <a:p>
            <a:pPr lvl="1"/>
            <a:r>
              <a:rPr lang="en-US" dirty="0"/>
              <a:t>The business logic (advising rules) is mature</a:t>
            </a:r>
          </a:p>
        </p:txBody>
      </p:sp>
    </p:spTree>
    <p:extLst>
      <p:ext uri="{BB962C8B-B14F-4D97-AF65-F5344CB8AC3E}">
        <p14:creationId xmlns:p14="http://schemas.microsoft.com/office/powerpoint/2010/main" val="87699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CE9D-7A2E-0969-5104-B223A95FD46E}"/>
              </a:ext>
            </a:extLst>
          </p:cNvPr>
          <p:cNvSpPr>
            <a:spLocks noGrp="1"/>
          </p:cNvSpPr>
          <p:nvPr>
            <p:ph type="title"/>
          </p:nvPr>
        </p:nvSpPr>
        <p:spPr/>
        <p:txBody>
          <a:bodyPr/>
          <a:lstStyle/>
          <a:p>
            <a:r>
              <a:rPr lang="en-US" dirty="0"/>
              <a:t>HTML Degree Planner demo</a:t>
            </a:r>
          </a:p>
        </p:txBody>
      </p:sp>
      <p:sp>
        <p:nvSpPr>
          <p:cNvPr id="3" name="Content Placeholder 2">
            <a:extLst>
              <a:ext uri="{FF2B5EF4-FFF2-40B4-BE49-F238E27FC236}">
                <a16:creationId xmlns:a16="http://schemas.microsoft.com/office/drawing/2014/main" id="{B686D6E9-3181-AFF5-C607-9A548D1B5C38}"/>
              </a:ext>
            </a:extLst>
          </p:cNvPr>
          <p:cNvSpPr>
            <a:spLocks noGrp="1"/>
          </p:cNvSpPr>
          <p:nvPr>
            <p:ph idx="1"/>
          </p:nvPr>
        </p:nvSpPr>
        <p:spPr/>
        <p:txBody>
          <a:bodyPr/>
          <a:lstStyle/>
          <a:p>
            <a:pPr marL="514350" indent="-514350">
              <a:buFont typeface="+mj-lt"/>
              <a:buAutoNum type="arabicPeriod"/>
            </a:pPr>
            <a:r>
              <a:rPr lang="en-US" dirty="0"/>
              <a:t>Load a student’s courses from </a:t>
            </a:r>
            <a:r>
              <a:rPr lang="en-US" dirty="0" err="1"/>
              <a:t>DegreeMap</a:t>
            </a:r>
            <a:r>
              <a:rPr lang="en-US" dirty="0"/>
              <a:t> website</a:t>
            </a:r>
          </a:p>
          <a:p>
            <a:pPr marL="514350" indent="-514350">
              <a:buFont typeface="+mj-lt"/>
              <a:buAutoNum type="arabicPeriod"/>
            </a:pPr>
            <a:r>
              <a:rPr lang="en-US" dirty="0"/>
              <a:t>View curriculum sheet</a:t>
            </a:r>
          </a:p>
          <a:p>
            <a:pPr marL="514350" indent="-514350">
              <a:buFont typeface="+mj-lt"/>
              <a:buAutoNum type="arabicPeriod"/>
            </a:pPr>
            <a:r>
              <a:rPr lang="en-US" dirty="0"/>
              <a:t>Plan next semester’s courses</a:t>
            </a:r>
          </a:p>
          <a:p>
            <a:pPr marL="514350" indent="-514350">
              <a:buFont typeface="+mj-lt"/>
              <a:buAutoNum type="arabicPeriod"/>
            </a:pPr>
            <a:r>
              <a:rPr lang="en-US" dirty="0"/>
              <a:t>Generate graduation checklist</a:t>
            </a:r>
          </a:p>
        </p:txBody>
      </p:sp>
    </p:spTree>
    <p:extLst>
      <p:ext uri="{BB962C8B-B14F-4D97-AF65-F5344CB8AC3E}">
        <p14:creationId xmlns:p14="http://schemas.microsoft.com/office/powerpoint/2010/main" val="386637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25DF-1C04-1447-6A7F-426D043D7112}"/>
              </a:ext>
            </a:extLst>
          </p:cNvPr>
          <p:cNvSpPr>
            <a:spLocks noGrp="1"/>
          </p:cNvSpPr>
          <p:nvPr>
            <p:ph type="title"/>
          </p:nvPr>
        </p:nvSpPr>
        <p:spPr/>
        <p:txBody>
          <a:bodyPr/>
          <a:lstStyle/>
          <a:p>
            <a:r>
              <a:rPr lang="en-US" dirty="0"/>
              <a:t>How are courses populated?</a:t>
            </a:r>
          </a:p>
        </p:txBody>
      </p:sp>
      <p:sp>
        <p:nvSpPr>
          <p:cNvPr id="3" name="Content Placeholder 2">
            <a:extLst>
              <a:ext uri="{FF2B5EF4-FFF2-40B4-BE49-F238E27FC236}">
                <a16:creationId xmlns:a16="http://schemas.microsoft.com/office/drawing/2014/main" id="{839C4BE1-40B6-5B49-7988-64F8FB414E2A}"/>
              </a:ext>
            </a:extLst>
          </p:cNvPr>
          <p:cNvSpPr>
            <a:spLocks noGrp="1"/>
          </p:cNvSpPr>
          <p:nvPr>
            <p:ph idx="1"/>
          </p:nvPr>
        </p:nvSpPr>
        <p:spPr/>
        <p:txBody>
          <a:bodyPr/>
          <a:lstStyle/>
          <a:p>
            <a:r>
              <a:rPr lang="en-US" dirty="0"/>
              <a:t>All elective courses scraped directly from the </a:t>
            </a:r>
            <a:r>
              <a:rPr lang="en-US" dirty="0">
                <a:hlinkClick r:id="rId2"/>
              </a:rPr>
              <a:t>Bulletin</a:t>
            </a:r>
            <a:endParaRPr lang="en-US" dirty="0"/>
          </a:p>
          <a:p>
            <a:pPr lvl="1"/>
            <a:r>
              <a:rPr lang="en-US" dirty="0"/>
              <a:t>Rerun this script every semester</a:t>
            </a:r>
          </a:p>
          <a:p>
            <a:r>
              <a:rPr lang="en-US" dirty="0"/>
              <a:t>All </a:t>
            </a:r>
            <a:r>
              <a:rPr lang="en-US" dirty="0" err="1"/>
              <a:t>GenEd</a:t>
            </a:r>
            <a:r>
              <a:rPr lang="en-US" dirty="0"/>
              <a:t> courses scraped directly from </a:t>
            </a:r>
            <a:r>
              <a:rPr lang="en-US" dirty="0">
                <a:hlinkClick r:id="rId3"/>
              </a:rPr>
              <a:t>GPAC course list</a:t>
            </a:r>
            <a:endParaRPr lang="en-US" dirty="0"/>
          </a:p>
          <a:p>
            <a:pPr lvl="1"/>
            <a:r>
              <a:rPr lang="en-US" dirty="0"/>
              <a:t>Rerun this script every semester</a:t>
            </a:r>
          </a:p>
        </p:txBody>
      </p:sp>
    </p:spTree>
    <p:extLst>
      <p:ext uri="{BB962C8B-B14F-4D97-AF65-F5344CB8AC3E}">
        <p14:creationId xmlns:p14="http://schemas.microsoft.com/office/powerpoint/2010/main" val="177474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2103-5F0E-4E5F-2F5C-D26F12CF7674}"/>
              </a:ext>
            </a:extLst>
          </p:cNvPr>
          <p:cNvSpPr>
            <a:spLocks noGrp="1"/>
          </p:cNvSpPr>
          <p:nvPr>
            <p:ph type="title"/>
          </p:nvPr>
        </p:nvSpPr>
        <p:spPr/>
        <p:txBody>
          <a:bodyPr/>
          <a:lstStyle/>
          <a:p>
            <a:r>
              <a:rPr lang="en-US" dirty="0"/>
              <a:t>How do you deal with exceptions for NTT/electives?</a:t>
            </a:r>
          </a:p>
        </p:txBody>
      </p:sp>
      <p:sp>
        <p:nvSpPr>
          <p:cNvPr id="3" name="Content Placeholder 2">
            <a:extLst>
              <a:ext uri="{FF2B5EF4-FFF2-40B4-BE49-F238E27FC236}">
                <a16:creationId xmlns:a16="http://schemas.microsoft.com/office/drawing/2014/main" id="{069351D6-3CB1-F406-ECD0-5A2D7EC32D18}"/>
              </a:ext>
            </a:extLst>
          </p:cNvPr>
          <p:cNvSpPr>
            <a:spLocks noGrp="1"/>
          </p:cNvSpPr>
          <p:nvPr>
            <p:ph idx="1"/>
          </p:nvPr>
        </p:nvSpPr>
        <p:spPr/>
        <p:txBody>
          <a:bodyPr>
            <a:normAutofit lnSpcReduction="10000"/>
          </a:bodyPr>
          <a:lstStyle/>
          <a:p>
            <a:r>
              <a:rPr lang="en-US" dirty="0"/>
              <a:t>All PSCS and PSIS forbidden</a:t>
            </a:r>
          </a:p>
          <a:p>
            <a:r>
              <a:rPr lang="en-US" dirty="0"/>
              <a:t>Specific courses mentioned in bulletin forbidden</a:t>
            </a:r>
          </a:p>
          <a:p>
            <a:pPr lvl="1"/>
            <a:r>
              <a:rPr lang="en-US" dirty="0"/>
              <a:t>["BADM 2301", "EMSE 4197", "ISTM 3119", "ISTM 4120", "ISTM 4121", "ISTM 4123", "STAT 1051", "STAT 1053", "STAT 1129"]</a:t>
            </a:r>
          </a:p>
          <a:p>
            <a:r>
              <a:rPr lang="en-US" dirty="0"/>
              <a:t>The bulletin scraper looks for the word “programming” in an undergraduate course title and generates a list of matching non-CS courses that cover introductory programming</a:t>
            </a:r>
          </a:p>
          <a:p>
            <a:pPr lvl="1"/>
            <a:r>
              <a:rPr lang="en-US" dirty="0"/>
              <a:t>We inspect these manually every semester to see if something needs to be added to this exclusions list</a:t>
            </a:r>
          </a:p>
          <a:p>
            <a:pPr lvl="1"/>
            <a:r>
              <a:rPr lang="en-US" dirty="0"/>
              <a:t>We found ["BME 2820", "BME 2825", "DNSC 4211", "ECE 1120", "EMSE 4571", "EMSE 4574", "GEOG 4308", "INFR 4103", "ISTM 3119"]</a:t>
            </a:r>
          </a:p>
          <a:p>
            <a:pPr lvl="1"/>
            <a:endParaRPr lang="en-US" dirty="0"/>
          </a:p>
          <a:p>
            <a:pPr marL="457200" lvl="1" indent="0">
              <a:buNone/>
            </a:pPr>
            <a:endParaRPr lang="en-US" dirty="0"/>
          </a:p>
        </p:txBody>
      </p:sp>
    </p:spTree>
    <p:extLst>
      <p:ext uri="{BB962C8B-B14F-4D97-AF65-F5344CB8AC3E}">
        <p14:creationId xmlns:p14="http://schemas.microsoft.com/office/powerpoint/2010/main" val="184851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9267-488E-B1CC-6528-479174E88E02}"/>
              </a:ext>
            </a:extLst>
          </p:cNvPr>
          <p:cNvSpPr>
            <a:spLocks noGrp="1"/>
          </p:cNvSpPr>
          <p:nvPr>
            <p:ph type="title"/>
          </p:nvPr>
        </p:nvSpPr>
        <p:spPr/>
        <p:txBody>
          <a:bodyPr/>
          <a:lstStyle/>
          <a:p>
            <a:r>
              <a:rPr lang="en-US" dirty="0"/>
              <a:t>Limitation</a:t>
            </a:r>
          </a:p>
        </p:txBody>
      </p:sp>
      <p:sp>
        <p:nvSpPr>
          <p:cNvPr id="3" name="Content Placeholder 2">
            <a:extLst>
              <a:ext uri="{FF2B5EF4-FFF2-40B4-BE49-F238E27FC236}">
                <a16:creationId xmlns:a16="http://schemas.microsoft.com/office/drawing/2014/main" id="{8A01FEBE-41E8-4F73-9D4E-1C0C8844EC18}"/>
              </a:ext>
            </a:extLst>
          </p:cNvPr>
          <p:cNvSpPr>
            <a:spLocks noGrp="1"/>
          </p:cNvSpPr>
          <p:nvPr>
            <p:ph idx="1"/>
          </p:nvPr>
        </p:nvSpPr>
        <p:spPr/>
        <p:txBody>
          <a:bodyPr>
            <a:normAutofit fontScale="92500" lnSpcReduction="20000"/>
          </a:bodyPr>
          <a:lstStyle/>
          <a:p>
            <a:r>
              <a:rPr lang="en-US" dirty="0"/>
              <a:t>No good way to automate “Finally, no courses, independent of which department they are from, will be allowed if they overlap significantly with any other course(s) used towards the computer science program”</a:t>
            </a:r>
          </a:p>
          <a:p>
            <a:pPr lvl="1"/>
            <a:r>
              <a:rPr lang="en-US" dirty="0"/>
              <a:t>Cannot just have an exclude list of related courses because this only depends on what courses the students actually took</a:t>
            </a:r>
          </a:p>
          <a:p>
            <a:pPr lvl="1"/>
            <a:r>
              <a:rPr lang="en-US" dirty="0"/>
              <a:t>For example, if they take a data science ML course, but never take a computer science ML course, the data science ML course is allowed to count</a:t>
            </a:r>
          </a:p>
          <a:p>
            <a:pPr lvl="1"/>
            <a:r>
              <a:rPr lang="en-US" dirty="0"/>
              <a:t>This has been a serious problem for BA students double majoring in two technical fields</a:t>
            </a:r>
          </a:p>
          <a:p>
            <a:r>
              <a:rPr lang="en-US" dirty="0"/>
              <a:t>No good way to limit two research courses from other departments</a:t>
            </a:r>
          </a:p>
          <a:p>
            <a:pPr lvl="1"/>
            <a:r>
              <a:rPr lang="en-US" dirty="0"/>
              <a:t>We do limit only two from CS dept as electives</a:t>
            </a:r>
          </a:p>
          <a:p>
            <a:r>
              <a:rPr lang="en-US" dirty="0"/>
              <a:t>You will still need to manually check UAFs when they try to take an overlap course like this</a:t>
            </a:r>
          </a:p>
          <a:p>
            <a:pPr lvl="1"/>
            <a:r>
              <a:rPr lang="en-US" dirty="0"/>
              <a:t>It depends on what other courses the student has taken</a:t>
            </a:r>
          </a:p>
          <a:p>
            <a:pPr marL="457200" lvl="1" indent="0">
              <a:buNone/>
            </a:pPr>
            <a:endParaRPr lang="en-US" dirty="0"/>
          </a:p>
        </p:txBody>
      </p:sp>
    </p:spTree>
    <p:extLst>
      <p:ext uri="{BB962C8B-B14F-4D97-AF65-F5344CB8AC3E}">
        <p14:creationId xmlns:p14="http://schemas.microsoft.com/office/powerpoint/2010/main" val="147981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07D6-FE30-ECAF-AD4E-26C2CB8DAA9A}"/>
              </a:ext>
            </a:extLst>
          </p:cNvPr>
          <p:cNvSpPr>
            <a:spLocks noGrp="1"/>
          </p:cNvSpPr>
          <p:nvPr>
            <p:ph type="title"/>
          </p:nvPr>
        </p:nvSpPr>
        <p:spPr/>
        <p:txBody>
          <a:bodyPr/>
          <a:lstStyle/>
          <a:p>
            <a:r>
              <a:rPr lang="en-US" dirty="0"/>
              <a:t>Limitation continued</a:t>
            </a:r>
          </a:p>
        </p:txBody>
      </p:sp>
      <p:sp>
        <p:nvSpPr>
          <p:cNvPr id="3" name="Content Placeholder 2">
            <a:extLst>
              <a:ext uri="{FF2B5EF4-FFF2-40B4-BE49-F238E27FC236}">
                <a16:creationId xmlns:a16="http://schemas.microsoft.com/office/drawing/2014/main" id="{737A86D7-5B25-0378-EDF8-5E76948DB8EE}"/>
              </a:ext>
            </a:extLst>
          </p:cNvPr>
          <p:cNvSpPr>
            <a:spLocks noGrp="1"/>
          </p:cNvSpPr>
          <p:nvPr>
            <p:ph idx="1"/>
          </p:nvPr>
        </p:nvSpPr>
        <p:spPr/>
        <p:txBody>
          <a:bodyPr/>
          <a:lstStyle/>
          <a:p>
            <a:r>
              <a:rPr lang="en-US" dirty="0"/>
              <a:t>Does not currently deal with electives that are 3 credits</a:t>
            </a:r>
          </a:p>
          <a:p>
            <a:pPr lvl="1"/>
            <a:r>
              <a:rPr lang="en-US" dirty="0"/>
              <a:t>still expects 8 electives</a:t>
            </a:r>
          </a:p>
        </p:txBody>
      </p:sp>
    </p:spTree>
    <p:extLst>
      <p:ext uri="{BB962C8B-B14F-4D97-AF65-F5344CB8AC3E}">
        <p14:creationId xmlns:p14="http://schemas.microsoft.com/office/powerpoint/2010/main" val="3501197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ABC9-D588-2DAD-69F7-F288B833CECE}"/>
              </a:ext>
            </a:extLst>
          </p:cNvPr>
          <p:cNvSpPr>
            <a:spLocks noGrp="1"/>
          </p:cNvSpPr>
          <p:nvPr>
            <p:ph type="title"/>
          </p:nvPr>
        </p:nvSpPr>
        <p:spPr/>
        <p:txBody>
          <a:bodyPr/>
          <a:lstStyle/>
          <a:p>
            <a:r>
              <a:rPr lang="en-US" dirty="0"/>
              <a:t>Other exceptions</a:t>
            </a:r>
          </a:p>
        </p:txBody>
      </p:sp>
      <p:sp>
        <p:nvSpPr>
          <p:cNvPr id="3" name="Content Placeholder 2">
            <a:extLst>
              <a:ext uri="{FF2B5EF4-FFF2-40B4-BE49-F238E27FC236}">
                <a16:creationId xmlns:a16="http://schemas.microsoft.com/office/drawing/2014/main" id="{7DD5836A-1B37-BBE9-2BBA-98D5FECF2A9C}"/>
              </a:ext>
            </a:extLst>
          </p:cNvPr>
          <p:cNvSpPr>
            <a:spLocks noGrp="1"/>
          </p:cNvSpPr>
          <p:nvPr>
            <p:ph idx="1"/>
          </p:nvPr>
        </p:nvSpPr>
        <p:spPr>
          <a:xfrm>
            <a:off x="838200" y="1825624"/>
            <a:ext cx="10515600" cy="4879975"/>
          </a:xfrm>
        </p:spPr>
        <p:txBody>
          <a:bodyPr>
            <a:normAutofit fontScale="85000" lnSpcReduction="10000"/>
          </a:bodyPr>
          <a:lstStyle/>
          <a:p>
            <a:r>
              <a:rPr lang="en-US" dirty="0"/>
              <a:t>There is an </a:t>
            </a:r>
            <a:r>
              <a:rPr lang="en-US" dirty="0">
                <a:hlinkClick r:id="rId2"/>
              </a:rPr>
              <a:t>eight page document </a:t>
            </a:r>
            <a:r>
              <a:rPr lang="en-US" dirty="0"/>
              <a:t>that lists internal exceptions that do not appear on the bulletin</a:t>
            </a:r>
          </a:p>
          <a:p>
            <a:pPr lvl="1"/>
            <a:r>
              <a:rPr lang="en-US" dirty="0"/>
              <a:t>Other exceptions are buried in email chains from years ago</a:t>
            </a:r>
          </a:p>
          <a:p>
            <a:pPr lvl="1"/>
            <a:r>
              <a:rPr lang="en-US" dirty="0"/>
              <a:t>Is it appropriate to encode these items?</a:t>
            </a:r>
          </a:p>
          <a:p>
            <a:r>
              <a:rPr lang="en-US" dirty="0"/>
              <a:t>Transfer students often have UW1099 and this course has previously been internally denied as an unrestricted elective because of overlap with UW1020</a:t>
            </a:r>
          </a:p>
          <a:p>
            <a:pPr lvl="1"/>
            <a:r>
              <a:rPr lang="en-US" dirty="0"/>
              <a:t>Do we really want to continue to micro-manage overlap of non-CS courses like this? Are we qualified to determine such overlaps?</a:t>
            </a:r>
          </a:p>
          <a:p>
            <a:pPr lvl="1"/>
            <a:r>
              <a:rPr lang="en-US" dirty="0"/>
              <a:t>UW1099 is not explicitly stated as not counting in the bulletin</a:t>
            </a:r>
          </a:p>
          <a:p>
            <a:r>
              <a:rPr lang="en-US" dirty="0"/>
              <a:t>ECON 1001 was also internally denied because it’s too easy of a math course</a:t>
            </a:r>
          </a:p>
          <a:p>
            <a:r>
              <a:rPr lang="en-US" dirty="0"/>
              <a:t>Currently the script excludes UW1099 and ECON1001</a:t>
            </a:r>
          </a:p>
          <a:p>
            <a:pPr lvl="1"/>
            <a:r>
              <a:rPr lang="en-US" dirty="0"/>
              <a:t>If we want to maintain a list of exclusions, that we update every semester, that’s fine, but it should be on the bulletin too</a:t>
            </a:r>
          </a:p>
          <a:p>
            <a:pPr lvl="1"/>
            <a:r>
              <a:rPr lang="en-US" dirty="0"/>
              <a:t>For equity and fairness it is not reasonable for individual advisors to navigate these exceptions related to courses not in our major</a:t>
            </a:r>
          </a:p>
          <a:p>
            <a:pPr marL="457200" lvl="1" indent="0">
              <a:buNone/>
            </a:pPr>
            <a:endParaRPr lang="en-US" dirty="0"/>
          </a:p>
        </p:txBody>
      </p:sp>
    </p:spTree>
    <p:extLst>
      <p:ext uri="{BB962C8B-B14F-4D97-AF65-F5344CB8AC3E}">
        <p14:creationId xmlns:p14="http://schemas.microsoft.com/office/powerpoint/2010/main" val="61014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2730</TotalTime>
  <Words>707</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DegreeMap Replacement</vt:lpstr>
      <vt:lpstr>We have an html-based form for advising</vt:lpstr>
      <vt:lpstr>We are seeking feedback on this prototype</vt:lpstr>
      <vt:lpstr>HTML Degree Planner demo</vt:lpstr>
      <vt:lpstr>How are courses populated?</vt:lpstr>
      <vt:lpstr>How do you deal with exceptions for NTT/electives?</vt:lpstr>
      <vt:lpstr>Limitation</vt:lpstr>
      <vt:lpstr>Limitation continued</vt:lpstr>
      <vt:lpstr>Other exceptions</vt:lpstr>
      <vt:lpstr>Other exceptions continued</vt:lpstr>
      <vt:lpstr>Future 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Dr_Kinga</dc:creator>
  <cp:lastModifiedBy>Dr_Kinga</cp:lastModifiedBy>
  <cp:revision>7</cp:revision>
  <dcterms:created xsi:type="dcterms:W3CDTF">2024-09-04T18:31:42Z</dcterms:created>
  <dcterms:modified xsi:type="dcterms:W3CDTF">2024-09-06T16:02:18Z</dcterms:modified>
</cp:coreProperties>
</file>