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659" r:id="rId2"/>
    <p:sldId id="661" r:id="rId3"/>
    <p:sldId id="283" r:id="rId4"/>
    <p:sldId id="284" r:id="rId5"/>
    <p:sldId id="259" r:id="rId6"/>
    <p:sldId id="292" r:id="rId7"/>
    <p:sldId id="295" r:id="rId8"/>
    <p:sldId id="290" r:id="rId9"/>
    <p:sldId id="291" r:id="rId10"/>
    <p:sldId id="650" r:id="rId11"/>
    <p:sldId id="297" r:id="rId12"/>
    <p:sldId id="658" r:id="rId13"/>
    <p:sldId id="652" r:id="rId14"/>
    <p:sldId id="663" r:id="rId15"/>
    <p:sldId id="664" r:id="rId16"/>
    <p:sldId id="647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FF"/>
    <a:srgbClr val="DDF5F8"/>
    <a:srgbClr val="34A5DA"/>
    <a:srgbClr val="833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0174" autoAdjust="0"/>
    <p:restoredTop sz="67342" autoAdjust="0"/>
  </p:normalViewPr>
  <p:slideViewPr>
    <p:cSldViewPr snapToGrid="0" snapToObjects="1">
      <p:cViewPr varScale="1">
        <p:scale>
          <a:sx n="53" d="100"/>
          <a:sy n="53" d="100"/>
        </p:scale>
        <p:origin x="1848" y="17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184" y="30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40640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Ruth Bader Ginsburg</a:t>
            </a:r>
          </a:p>
        </p:txBody>
      </p:sp>
    </p:spTree>
    <p:extLst>
      <p:ext uri="{BB962C8B-B14F-4D97-AF65-F5344CB8AC3E}">
        <p14:creationId xmlns:p14="http://schemas.microsoft.com/office/powerpoint/2010/main" val="4059324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Arial" pitchFamily="-84" charset="0"/>
            </a:endParaRPr>
          </a:p>
          <a:p>
            <a:pPr marL="342900" indent="-342900" algn="l" eaLnBrk="1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endParaRPr lang="en-GB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05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84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6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76726" y="5029201"/>
            <a:ext cx="6304548" cy="721894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85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30442" y="4343400"/>
            <a:ext cx="5029200" cy="4114800"/>
          </a:xfrm>
        </p:spPr>
        <p:txBody>
          <a:bodyPr/>
          <a:lstStyle/>
          <a:p>
            <a:endParaRPr lang="en-US" dirty="0"/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74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8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9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endParaRPr lang="en-US" dirty="0"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9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63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endParaRPr lang="en-GB" dirty="0">
              <a:latin typeface="Arial" pitchFamily="-8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7D99-A364-4547-BF2E-DFABA3D379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46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293688"/>
            <a:ext cx="497205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88640" y="4253557"/>
            <a:ext cx="6480720" cy="532859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3366FF"/>
              </a:buClr>
            </a:pPr>
            <a:endParaRPr lang="en-US" sz="14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7D99-A364-4547-BF2E-DFABA3D379C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18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293688"/>
            <a:ext cx="497205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88640" y="4253557"/>
            <a:ext cx="6480720" cy="5328592"/>
          </a:xfrm>
        </p:spPr>
        <p:txBody>
          <a:bodyPr/>
          <a:lstStyle/>
          <a:p>
            <a:pPr algn="just" eaLnBrk="1" hangingPunct="1"/>
            <a:endParaRPr lang="en-US" sz="1400" b="1" dirty="0">
              <a:latin typeface="Verdana" pitchFamily="-8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B7D99-A364-4547-BF2E-DFABA3D379CF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640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5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1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60708" y="431800"/>
            <a:ext cx="432811" cy="398058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54648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  <a:solidFill>
            <a:srgbClr val="FFFF00"/>
          </a:solidFill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37A2-82F1-4EB7-983F-E4ECBC4A401C}" type="datetimeFigureOut">
              <a:rPr lang="en-GB" smtClean="0"/>
              <a:pPr/>
              <a:t>03/10/2021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160708" y="431800"/>
            <a:ext cx="432811" cy="398058"/>
          </a:xfrm>
        </p:spPr>
        <p:txBody>
          <a:bodyPr/>
          <a:lstStyle/>
          <a:p>
            <a:fld id="{AC1C3D00-6921-44B4-B5DE-D980E5A0357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2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9" r:id="rId4"/>
    <p:sldLayoutId id="2147483660" r:id="rId5"/>
    <p:sldLayoutId id="2147483661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pendent.co.uk/voices/boris-johnson-brexit-no-deal-leadership-charisma-ego-a9090086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nversation.com/are-you-a-bully-without-even-knowing-it-heres-how-to-tell-10587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4C870-E861-EE41-9AEC-B90888E6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859" y="43670"/>
            <a:ext cx="5602941" cy="31376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DD6ACF-951E-6048-80B9-39E198A92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28" y="4038600"/>
            <a:ext cx="4164820" cy="571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E05BB-A1D7-544A-8EE4-79ACB7500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715" y="3773916"/>
            <a:ext cx="5068287" cy="2838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4D056-88B7-A542-AF1F-B4F56A6263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790" y="3137647"/>
            <a:ext cx="3976010" cy="389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CFB4D-E188-6F45-B7A5-7DE30991D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0" y="43670"/>
            <a:ext cx="3932723" cy="4915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B2790-508F-5346-B107-41E90208640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646"/>
          <a:stretch/>
        </p:blipFill>
        <p:spPr>
          <a:xfrm>
            <a:off x="3976012" y="6004850"/>
            <a:ext cx="5086022" cy="3748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084B034-5C07-4A40-A63B-5F051AD62869}"/>
              </a:ext>
            </a:extLst>
          </p:cNvPr>
          <p:cNvSpPr txBox="1">
            <a:spLocks/>
          </p:cNvSpPr>
          <p:nvPr/>
        </p:nvSpPr>
        <p:spPr>
          <a:xfrm>
            <a:off x="4610738" y="430028"/>
            <a:ext cx="2403058" cy="2779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9pPr>
          </a:lstStyle>
          <a:p>
            <a:pPr hangingPunct="1"/>
            <a:r>
              <a:rPr lang="en-US" sz="72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Let’ Talk about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7773AB-E9EB-5A4A-AF23-E869676940A1}"/>
              </a:ext>
            </a:extLst>
          </p:cNvPr>
          <p:cNvSpPr txBox="1">
            <a:spLocks/>
          </p:cNvSpPr>
          <p:nvPr/>
        </p:nvSpPr>
        <p:spPr>
          <a:xfrm>
            <a:off x="9351970" y="7879225"/>
            <a:ext cx="4112846" cy="1524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9pPr>
          </a:lstStyle>
          <a:p>
            <a:pPr hangingPunct="1"/>
            <a:r>
              <a:rPr lang="en-US" sz="660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leadership</a:t>
            </a:r>
          </a:p>
        </p:txBody>
      </p:sp>
    </p:spTree>
    <p:extLst>
      <p:ext uri="{BB962C8B-B14F-4D97-AF65-F5344CB8AC3E}">
        <p14:creationId xmlns:p14="http://schemas.microsoft.com/office/powerpoint/2010/main" val="84646182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"/>
          <p:cNvSpPr txBox="1"/>
          <p:nvPr/>
        </p:nvSpPr>
        <p:spPr>
          <a:xfrm>
            <a:off x="595850" y="974360"/>
            <a:ext cx="6250898" cy="114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5023" rIns="65023">
            <a:spAutoFit/>
          </a:bodyPr>
          <a:lstStyle>
            <a:lvl1pPr>
              <a:spcBef>
                <a:spcPts val="1100"/>
              </a:spcBef>
              <a:defRPr sz="4800" b="1">
                <a:solidFill>
                  <a:srgbClr val="808080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6827" dirty="0">
                <a:solidFill>
                  <a:schemeClr val="bg1"/>
                </a:solidFill>
                <a:highlight>
                  <a:srgbClr val="FFFF00"/>
                </a:highlight>
              </a:rPr>
              <a:t>MANAGEMENT</a:t>
            </a:r>
          </a:p>
        </p:txBody>
      </p:sp>
      <p:sp>
        <p:nvSpPr>
          <p:cNvPr id="207" name="Rectangle 5"/>
          <p:cNvSpPr txBox="1"/>
          <p:nvPr/>
        </p:nvSpPr>
        <p:spPr>
          <a:xfrm>
            <a:off x="7105337" y="974360"/>
            <a:ext cx="4913868" cy="1142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5023" rIns="65023">
            <a:spAutoFit/>
          </a:bodyPr>
          <a:lstStyle/>
          <a:p>
            <a:pPr marL="487672" indent="-487672">
              <a:spcBef>
                <a:spcPts val="1564"/>
              </a:spcBef>
              <a:defRPr>
                <a:latin typeface="Tw Cen MT"/>
                <a:ea typeface="Tw Cen MT"/>
                <a:cs typeface="Tw Cen MT"/>
                <a:sym typeface="Tw Cen MT"/>
              </a:defRPr>
            </a:pPr>
            <a:r>
              <a:rPr sz="2844" dirty="0">
                <a:highlight>
                  <a:srgbClr val="000000"/>
                </a:highlight>
              </a:rPr>
              <a:t> </a:t>
            </a:r>
            <a:r>
              <a:rPr sz="6827" b="1" dirty="0">
                <a:solidFill>
                  <a:srgbClr val="FFFF00"/>
                </a:solidFill>
                <a:highlight>
                  <a:srgbClr val="000000"/>
                </a:highlight>
              </a:rPr>
              <a:t>LEADERSHIP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F7726-B7B1-114D-9808-09081C2387DA}"/>
              </a:ext>
            </a:extLst>
          </p:cNvPr>
          <p:cNvSpPr/>
          <p:nvPr/>
        </p:nvSpPr>
        <p:spPr>
          <a:xfrm>
            <a:off x="470099" y="2439065"/>
            <a:ext cx="6502400" cy="29731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cs typeface="Tw Cen MT"/>
              </a:rPr>
              <a:t>Perform, rational, analytical, intellectual function</a:t>
            </a:r>
          </a:p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cs typeface="Tw Cen MT"/>
              </a:rPr>
              <a:t>Handling complexity (Kotter, 1987) </a:t>
            </a:r>
          </a:p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cs typeface="Tw Cen MT"/>
              </a:rPr>
              <a:t>Insist on harmony- pseudo-agreement</a:t>
            </a:r>
          </a:p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cs typeface="Tw Cen MT"/>
              </a:rPr>
              <a:t>Emphasis is on managing rather than pioneering</a:t>
            </a:r>
          </a:p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cs typeface="Tw Cen MT"/>
              </a:rPr>
              <a:t>Often *top-down) driven by bottom line</a:t>
            </a:r>
            <a:endParaRPr lang="en-GB" sz="2400" dirty="0">
              <a:latin typeface="Avenir Next" panose="020B0503020202020204" pitchFamily="34" charset="0"/>
              <a:cs typeface="Tw Cen M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4A95B4-0B07-0840-8CAD-F13B5B580AC0}"/>
              </a:ext>
            </a:extLst>
          </p:cNvPr>
          <p:cNvSpPr/>
          <p:nvPr/>
        </p:nvSpPr>
        <p:spPr>
          <a:xfrm>
            <a:off x="7105337" y="2439065"/>
            <a:ext cx="6502400" cy="34901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cs typeface="Tw Cen MT"/>
              </a:rPr>
              <a:t>Perform inspire vision, values, </a:t>
            </a:r>
          </a:p>
          <a:p>
            <a:pPr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cs typeface="Tw Cen MT"/>
              </a:rPr>
              <a:t>     confidence and determination</a:t>
            </a:r>
          </a:p>
          <a:p>
            <a:pPr marL="342900" indent="-34290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cs typeface="Tw Cen MT"/>
              </a:rPr>
              <a:t>Coping with change (Kotter, 1987)</a:t>
            </a:r>
          </a:p>
          <a:p>
            <a:pPr marL="342900" indent="-34290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cs typeface="Tw Cen MT"/>
              </a:rPr>
              <a:t>Challenge status quo (Bennis,1999)</a:t>
            </a:r>
          </a:p>
          <a:p>
            <a:pPr marL="342900" indent="-34290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cs typeface="Tw Cen MT"/>
              </a:rPr>
              <a:t>Communicate new vision, direction &amp; strategy</a:t>
            </a:r>
          </a:p>
          <a:p>
            <a:pPr marL="342900" indent="-34290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cs typeface="Tw Cen MT"/>
              </a:rPr>
              <a:t>Empowering, bottom up</a:t>
            </a:r>
          </a:p>
          <a:p>
            <a:pPr marL="342900" indent="-34290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Avenir Next" panose="020B0503020202020204" pitchFamily="34" charset="0"/>
                <a:cs typeface="Tw Cen MT"/>
              </a:rPr>
              <a:t>Collaboration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B7473-D752-0445-8A70-9A0E303F986E}"/>
              </a:ext>
            </a:extLst>
          </p:cNvPr>
          <p:cNvSpPr/>
          <p:nvPr/>
        </p:nvSpPr>
        <p:spPr>
          <a:xfrm>
            <a:off x="595850" y="6393014"/>
            <a:ext cx="129964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latin typeface="+mj-lt"/>
              </a:rPr>
              <a:t>“Managers do things right, leaders do the right thing” (Bennis, 1997)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813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018" y="5598772"/>
            <a:ext cx="130048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9600" b="1" dirty="0">
              <a:solidFill>
                <a:srgbClr val="222222"/>
              </a:solidFill>
              <a:latin typeface="+mj-lt"/>
            </a:endParaRPr>
          </a:p>
          <a:p>
            <a:r>
              <a:rPr lang="en-GB" sz="9600" b="1" dirty="0">
                <a:solidFill>
                  <a:srgbClr val="222222"/>
                </a:solidFill>
                <a:latin typeface="+mj-lt"/>
              </a:rPr>
              <a:t>Why do followers follow…?</a:t>
            </a:r>
            <a:endParaRPr lang="en-US" sz="9600" b="1" dirty="0">
              <a:solidFill>
                <a:srgbClr val="222222"/>
              </a:solidFill>
              <a:latin typeface="+mj-lt"/>
            </a:endParaRPr>
          </a:p>
          <a:p>
            <a:pPr algn="just"/>
            <a:endParaRPr lang="en-US" sz="6600" dirty="0">
              <a:solidFill>
                <a:srgbClr val="222222"/>
              </a:solidFill>
            </a:endParaRPr>
          </a:p>
          <a:p>
            <a:pPr algn="just"/>
            <a:endParaRPr lang="en-US" sz="6600" dirty="0">
              <a:solidFill>
                <a:srgbClr val="222222"/>
              </a:solidFill>
            </a:endParaRPr>
          </a:p>
          <a:p>
            <a:pPr algn="just"/>
            <a:endParaRPr lang="en-US" dirty="0">
              <a:solidFill>
                <a:srgbClr val="222222"/>
              </a:solidFill>
            </a:endParaRPr>
          </a:p>
        </p:txBody>
      </p:sp>
      <p:pic>
        <p:nvPicPr>
          <p:cNvPr id="4" name="Picture 1" descr="Picture 1">
            <a:extLst>
              <a:ext uri="{FF2B5EF4-FFF2-40B4-BE49-F238E27FC236}">
                <a16:creationId xmlns:a16="http://schemas.microsoft.com/office/drawing/2014/main" id="{F8DE7695-C686-4443-ADC0-836801FE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455" b="9266"/>
          <a:stretch>
            <a:fillRect/>
          </a:stretch>
        </p:blipFill>
        <p:spPr>
          <a:xfrm>
            <a:off x="0" y="0"/>
            <a:ext cx="13004800" cy="64907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8123153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7"/>
          <p:cNvSpPr/>
          <p:nvPr/>
        </p:nvSpPr>
        <p:spPr>
          <a:xfrm>
            <a:off x="-2" y="0"/>
            <a:ext cx="13001552" cy="9753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rIns="65023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844"/>
          </a:p>
        </p:txBody>
      </p:sp>
      <p:sp>
        <p:nvSpPr>
          <p:cNvPr id="241" name="Rectangle 9"/>
          <p:cNvSpPr/>
          <p:nvPr/>
        </p:nvSpPr>
        <p:spPr>
          <a:xfrm>
            <a:off x="262388" y="639579"/>
            <a:ext cx="12651698" cy="911402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65023" rIns="65023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2844" dirty="0"/>
          </a:p>
        </p:txBody>
      </p:sp>
      <p:sp>
        <p:nvSpPr>
          <p:cNvPr id="242" name="Title 1"/>
          <p:cNvSpPr txBox="1">
            <a:spLocks noGrp="1"/>
          </p:cNvSpPr>
          <p:nvPr>
            <p:ph type="title"/>
          </p:nvPr>
        </p:nvSpPr>
        <p:spPr>
          <a:xfrm>
            <a:off x="237536" y="639580"/>
            <a:ext cx="5102292" cy="9114020"/>
          </a:xfrm>
          <a:prstGeom prst="rect">
            <a:avLst/>
          </a:prstGeom>
          <a:solidFill>
            <a:srgbClr val="DDF5F8"/>
          </a:solidFill>
        </p:spPr>
        <p:txBody>
          <a:bodyPr anchor="ctr">
            <a:normAutofit/>
          </a:bodyPr>
          <a:lstStyle>
            <a:lvl1pPr algn="r">
              <a:defRPr sz="3800" spc="-100"/>
            </a:lvl1pPr>
          </a:lstStyle>
          <a:p>
            <a:pPr algn="l"/>
            <a:r>
              <a:rPr sz="8800" dirty="0">
                <a:solidFill>
                  <a:schemeClr val="bg1"/>
                </a:solidFill>
              </a:rPr>
              <a:t>Leadership Challenges</a:t>
            </a:r>
          </a:p>
        </p:txBody>
      </p:sp>
      <p:sp>
        <p:nvSpPr>
          <p:cNvPr id="243" name="Straight Connector 11"/>
          <p:cNvSpPr/>
          <p:nvPr/>
        </p:nvSpPr>
        <p:spPr>
          <a:xfrm flipH="1">
            <a:off x="4960267" y="2926080"/>
            <a:ext cx="1" cy="3901441"/>
          </a:xfrm>
          <a:prstGeom prst="line">
            <a:avLst/>
          </a:prstGeom>
          <a:ln w="19050">
            <a:solidFill>
              <a:srgbClr val="637052"/>
            </a:solidFill>
          </a:ln>
        </p:spPr>
        <p:txBody>
          <a:bodyPr lIns="65023" rIns="65023"/>
          <a:lstStyle/>
          <a:p>
            <a:endParaRPr sz="2844"/>
          </a:p>
        </p:txBody>
      </p:sp>
      <p:sp>
        <p:nvSpPr>
          <p:cNvPr id="24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71023" y="1364727"/>
            <a:ext cx="7443063" cy="7024146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72000"/>
              </a:lnSpc>
              <a:buClr>
                <a:schemeClr val="bg1"/>
              </a:buClr>
              <a:defRPr sz="2200"/>
            </a:pPr>
            <a:endParaRPr sz="2400" dirty="0">
              <a:solidFill>
                <a:schemeClr val="bg1"/>
              </a:solidFill>
              <a:latin typeface="Avenir Next" panose="020B050302020202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Wingdings" pitchFamily="2" charset="2"/>
              <a:buChar char="ü"/>
              <a:defRPr sz="2200"/>
            </a:pPr>
            <a:r>
              <a:rPr lang="en-GB" sz="3600" b="1" dirty="0">
                <a:solidFill>
                  <a:schemeClr val="bg1"/>
                </a:solidFill>
                <a:latin typeface="Avenir Next" panose="020B0503020202020204" pitchFamily="34" charset="0"/>
              </a:rPr>
              <a:t>How do we cultivate Theory Y?</a:t>
            </a:r>
          </a:p>
          <a:p>
            <a:pPr>
              <a:lnSpc>
                <a:spcPct val="72000"/>
              </a:lnSpc>
              <a:buClr>
                <a:schemeClr val="bg1"/>
              </a:buClr>
              <a:defRPr sz="2200"/>
            </a:pPr>
            <a:endParaRPr sz="2400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688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1870-C486-B84F-8D47-70C59592D8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797116"/>
            <a:ext cx="11201400" cy="2564805"/>
          </a:xfrm>
        </p:spPr>
        <p:txBody>
          <a:bodyPr/>
          <a:lstStyle/>
          <a:p>
            <a:pPr marL="444500" lvl="1" indent="0">
              <a:buClr>
                <a:schemeClr val="bg1"/>
              </a:buClr>
              <a:buNone/>
            </a:pPr>
            <a:r>
              <a:rPr lang="en-GB" sz="4000" b="1" dirty="0">
                <a:solidFill>
                  <a:schemeClr val="bg1"/>
                </a:solidFill>
              </a:rPr>
              <a:t>Adaptive Leadership</a:t>
            </a:r>
            <a:r>
              <a:rPr lang="en-GB" sz="4000" dirty="0">
                <a:solidFill>
                  <a:schemeClr val="bg1"/>
                </a:solidFill>
              </a:rPr>
              <a:t> is a practical leadership</a:t>
            </a:r>
            <a:r>
              <a:rPr lang="en-GB" sz="4000" b="1" dirty="0">
                <a:solidFill>
                  <a:schemeClr val="bg1"/>
                </a:solidFill>
              </a:rPr>
              <a:t> </a:t>
            </a:r>
            <a:r>
              <a:rPr lang="en-GB" sz="4000" dirty="0">
                <a:solidFill>
                  <a:schemeClr val="bg1"/>
                </a:solidFill>
              </a:rPr>
              <a:t>framework that helps individuals and organizations adapt and thrive in challenging environments.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7EC45-17FB-1F40-8850-72D5A5803E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9FFFF"/>
                </a:solidFill>
              </a:rPr>
              <a:t>Uhl-Bien &amp; Arena (2017)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224C58-92BD-3342-ABC1-AE75B23117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6400" y="422349"/>
            <a:ext cx="12192000" cy="7239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A new way of leading </a:t>
            </a:r>
          </a:p>
        </p:txBody>
      </p:sp>
    </p:spTree>
    <p:extLst>
      <p:ext uri="{BB962C8B-B14F-4D97-AF65-F5344CB8AC3E}">
        <p14:creationId xmlns:p14="http://schemas.microsoft.com/office/powerpoint/2010/main" val="24123130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94327B-3FE5-874D-8E46-4CFCBA55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1908"/>
            <a:ext cx="13004800" cy="38185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1F6AC9-765C-A64C-BCBE-C0B2AC31495E}"/>
              </a:ext>
            </a:extLst>
          </p:cNvPr>
          <p:cNvSpPr txBox="1"/>
          <p:nvPr/>
        </p:nvSpPr>
        <p:spPr>
          <a:xfrm>
            <a:off x="1552331" y="7291753"/>
            <a:ext cx="967837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Independent Article by Chantal Gautier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068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EC601-EAD5-4242-AA35-76A0865B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4" y="1079902"/>
            <a:ext cx="12853431" cy="6398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25CA46-74F2-854E-AA48-6FEBD2928B95}"/>
              </a:ext>
            </a:extLst>
          </p:cNvPr>
          <p:cNvSpPr txBox="1"/>
          <p:nvPr/>
        </p:nvSpPr>
        <p:spPr>
          <a:xfrm>
            <a:off x="3048000" y="8088923"/>
            <a:ext cx="783101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Conversation by Chantal Gautier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890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8DA8A827-600E-B44F-BBDB-82E84B30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86" y="2220312"/>
            <a:ext cx="2857500" cy="866515"/>
          </a:xfrm>
        </p:spPr>
        <p:txBody>
          <a:bodyPr>
            <a:normAutofit fontScale="90000"/>
          </a:bodyPr>
          <a:lstStyle/>
          <a:p>
            <a:r>
              <a:rPr lang="en-US" sz="10700" dirty="0">
                <a:solidFill>
                  <a:schemeClr val="bg1"/>
                </a:solidFill>
              </a:rPr>
              <a:t>Do </a:t>
            </a:r>
            <a:br>
              <a:rPr lang="en-US" dirty="0"/>
            </a:br>
            <a:br>
              <a:rPr lang="en-US" dirty="0"/>
            </a:br>
            <a:br>
              <a:rPr lang="en-US" sz="10700" dirty="0">
                <a:solidFill>
                  <a:schemeClr val="bg1"/>
                </a:solidFill>
              </a:rPr>
            </a:br>
            <a:r>
              <a:rPr lang="en-US" sz="107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C037C0-6777-2143-91C1-B959CB3A3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59" y="1634250"/>
            <a:ext cx="5456108" cy="545610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CCC6B76-9D7A-0749-B3C0-6CDF945E0308}"/>
              </a:ext>
            </a:extLst>
          </p:cNvPr>
          <p:cNvSpPr/>
          <p:nvPr/>
        </p:nvSpPr>
        <p:spPr>
          <a:xfrm>
            <a:off x="8094688" y="1950489"/>
            <a:ext cx="4676931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+mj-lt"/>
              </a:rPr>
              <a:t>Have </a:t>
            </a:r>
          </a:p>
          <a:p>
            <a:r>
              <a:rPr lang="en-US" sz="9600" dirty="0">
                <a:solidFill>
                  <a:schemeClr val="bg1"/>
                </a:solidFill>
                <a:latin typeface="+mj-lt"/>
              </a:rPr>
              <a:t>Leadership</a:t>
            </a:r>
            <a:r>
              <a:rPr lang="en-US" sz="9600" dirty="0">
                <a:solidFill>
                  <a:srgbClr val="F9FFFF"/>
                </a:solidFill>
                <a:latin typeface="+mj-lt"/>
              </a:rPr>
              <a:t> </a:t>
            </a:r>
          </a:p>
          <a:p>
            <a:r>
              <a:rPr lang="en-US" sz="9600" dirty="0">
                <a:solidFill>
                  <a:schemeClr val="bg1"/>
                </a:solidFill>
                <a:latin typeface="+mj-lt"/>
              </a:rPr>
              <a:t>Potential ?</a:t>
            </a:r>
            <a:endParaRPr lang="en-US" sz="96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56DFA9-4A86-BA4B-AF6D-9FC2DB61DB15}"/>
              </a:ext>
            </a:extLst>
          </p:cNvPr>
          <p:cNvSpPr/>
          <p:nvPr/>
        </p:nvSpPr>
        <p:spPr>
          <a:xfrm>
            <a:off x="479686" y="7803111"/>
            <a:ext cx="1003511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Arial" pitchFamily="34" charset="0"/>
              </a:rPr>
              <a:t>Leader Behavior Description Questionnaires </a:t>
            </a:r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(LDBQ)</a:t>
            </a:r>
          </a:p>
          <a:p>
            <a:r>
              <a:rPr lang="en-US" sz="3200" dirty="0">
                <a:solidFill>
                  <a:schemeClr val="bg1"/>
                </a:solidFill>
                <a:cs typeface="Arial" pitchFamily="34" charset="0"/>
              </a:rPr>
              <a:t>Go to BB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7CD1C-F014-6F49-9F4D-04C28C17E11E}"/>
              </a:ext>
            </a:extLst>
          </p:cNvPr>
          <p:cNvSpPr txBox="1"/>
          <p:nvPr/>
        </p:nvSpPr>
        <p:spPr>
          <a:xfrm>
            <a:off x="8280400" y="-28872"/>
            <a:ext cx="1026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073032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AD20A9-493B-5441-9F5A-7461EB9B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57" y="2171700"/>
            <a:ext cx="3618587" cy="428337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Leading by 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example</a:t>
            </a:r>
            <a:br>
              <a:rPr lang="en-US" sz="6000" dirty="0">
                <a:solidFill>
                  <a:schemeClr val="bg1"/>
                </a:solidFill>
              </a:rPr>
            </a:b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What does 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this mean?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D16B4-53AD-F644-BBF4-67307E3A6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870" y="55387"/>
            <a:ext cx="7996490" cy="96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669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Content Placeholder 3" descr="Content Placeholder 3"/>
          <p:cNvPicPr>
            <a:picLocks noChangeAspect="1"/>
          </p:cNvPicPr>
          <p:nvPr/>
        </p:nvPicPr>
        <p:blipFill>
          <a:blip r:embed="rId3"/>
          <a:srcRect l="42014" t="9533" b="5884"/>
          <a:stretch>
            <a:fillRect/>
          </a:stretch>
        </p:blipFill>
        <p:spPr>
          <a:xfrm>
            <a:off x="250355" y="286107"/>
            <a:ext cx="9688124" cy="923264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itle 5"/>
          <p:cNvSpPr txBox="1">
            <a:spLocks noGrp="1"/>
          </p:cNvSpPr>
          <p:nvPr>
            <p:ph type="title"/>
          </p:nvPr>
        </p:nvSpPr>
        <p:spPr>
          <a:xfrm>
            <a:off x="533643" y="1238489"/>
            <a:ext cx="6765727" cy="189539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4700" spc="-99">
                <a:solidFill>
                  <a:srgbClr val="FFFFFF"/>
                </a:solidFill>
              </a:defRPr>
            </a:pPr>
            <a:r>
              <a:rPr sz="9600" dirty="0">
                <a:solidFill>
                  <a:srgbClr val="FFFF00"/>
                </a:solidFill>
              </a:rPr>
              <a:t>Great Man T</a:t>
            </a:r>
            <a:r>
              <a:rPr lang="en-GB" sz="9600" dirty="0">
                <a:solidFill>
                  <a:srgbClr val="FFFF00"/>
                </a:solidFill>
              </a:rPr>
              <a:t>h</a:t>
            </a:r>
            <a:r>
              <a:rPr sz="9600" dirty="0" err="1">
                <a:solidFill>
                  <a:srgbClr val="FFFF00"/>
                </a:solidFill>
              </a:rPr>
              <a:t>eory</a:t>
            </a:r>
            <a:br>
              <a:rPr dirty="0"/>
            </a:b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8635C9-4492-754A-9716-9D0A29089657}"/>
              </a:ext>
            </a:extLst>
          </p:cNvPr>
          <p:cNvSpPr/>
          <p:nvPr/>
        </p:nvSpPr>
        <p:spPr>
          <a:xfrm>
            <a:off x="10201639" y="4083003"/>
            <a:ext cx="25932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 sz="2400"/>
            </a:pPr>
            <a:r>
              <a:rPr lang="en-GB" dirty="0"/>
              <a:t>“</a:t>
            </a:r>
            <a:r>
              <a:rPr lang="en-GB" sz="2800" i="1" dirty="0">
                <a:solidFill>
                  <a:schemeClr val="bg1"/>
                </a:solidFill>
              </a:rPr>
              <a:t>Leader’s are </a:t>
            </a:r>
          </a:p>
          <a:p>
            <a:pPr>
              <a:spcBef>
                <a:spcPts val="0"/>
              </a:spcBef>
              <a:defRPr sz="2400"/>
            </a:pPr>
            <a:r>
              <a:rPr lang="en-GB" sz="2800" i="1" dirty="0">
                <a:solidFill>
                  <a:schemeClr val="bg1"/>
                </a:solidFill>
              </a:rPr>
              <a:t>born with the </a:t>
            </a:r>
          </a:p>
          <a:p>
            <a:pPr>
              <a:spcBef>
                <a:spcPts val="0"/>
              </a:spcBef>
              <a:defRPr sz="2400"/>
            </a:pPr>
            <a:r>
              <a:rPr lang="en-GB" sz="2800" i="1" dirty="0">
                <a:solidFill>
                  <a:schemeClr val="bg1"/>
                </a:solidFill>
              </a:rPr>
              <a:t>right stuff” </a:t>
            </a:r>
          </a:p>
          <a:p>
            <a:pPr>
              <a:defRPr sz="2400"/>
            </a:pPr>
            <a:r>
              <a:rPr lang="en-GB" dirty="0">
                <a:solidFill>
                  <a:schemeClr val="bg1"/>
                </a:solidFill>
              </a:rPr>
              <a:t>Carlyle, 1847)</a:t>
            </a:r>
          </a:p>
        </p:txBody>
      </p:sp>
    </p:spTree>
    <p:extLst>
      <p:ext uri="{BB962C8B-B14F-4D97-AF65-F5344CB8AC3E}">
        <p14:creationId xmlns:p14="http://schemas.microsoft.com/office/powerpoint/2010/main" val="4141044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6"/>
          <p:cNvSpPr txBox="1">
            <a:spLocks noGrp="1"/>
          </p:cNvSpPr>
          <p:nvPr>
            <p:ph type="title"/>
          </p:nvPr>
        </p:nvSpPr>
        <p:spPr>
          <a:xfrm>
            <a:off x="112598" y="310743"/>
            <a:ext cx="10728961" cy="17950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100"/>
            </a:lvl1pPr>
          </a:lstStyle>
          <a:p>
            <a:r>
              <a:rPr lang="en-GB" sz="9600" dirty="0">
                <a:solidFill>
                  <a:srgbClr val="FFFF00"/>
                </a:solidFill>
              </a:rPr>
              <a:t>Trait theory</a:t>
            </a:r>
            <a:endParaRPr sz="8000" dirty="0">
              <a:solidFill>
                <a:srgbClr val="FFFF00"/>
              </a:solidFill>
            </a:endParaRPr>
          </a:p>
        </p:txBody>
      </p:sp>
      <p:grpSp>
        <p:nvGrpSpPr>
          <p:cNvPr id="145" name="Picture 7"/>
          <p:cNvGrpSpPr/>
          <p:nvPr/>
        </p:nvGrpSpPr>
        <p:grpSpPr>
          <a:xfrm>
            <a:off x="-1" y="1678897"/>
            <a:ext cx="13004801" cy="8074703"/>
            <a:chOff x="-161132" y="0"/>
            <a:chExt cx="9305132" cy="5467049"/>
          </a:xfrm>
        </p:grpSpPr>
        <p:sp>
          <p:nvSpPr>
            <p:cNvPr id="143" name="Rectangle"/>
            <p:cNvSpPr/>
            <p:nvPr/>
          </p:nvSpPr>
          <p:spPr>
            <a:xfrm>
              <a:off x="-80566" y="0"/>
              <a:ext cx="9224566" cy="5467049"/>
            </a:xfrm>
            <a:prstGeom prst="rect">
              <a:avLst/>
            </a:prstGeom>
            <a:solidFill>
              <a:srgbClr val="5C5C5C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endParaRPr sz="2844"/>
            </a:p>
          </p:txBody>
        </p:sp>
        <p:pic>
          <p:nvPicPr>
            <p:cNvPr id="144" name="image2.png" descr="image2.png"/>
            <p:cNvPicPr>
              <a:picLocks noChangeAspect="1"/>
            </p:cNvPicPr>
            <p:nvPr/>
          </p:nvPicPr>
          <p:blipFill rotWithShape="1">
            <a:blip r:embed="rId3"/>
            <a:srcRect l="-881" t="1517" r="2820" b="7790"/>
            <a:stretch/>
          </p:blipFill>
          <p:spPr>
            <a:xfrm>
              <a:off x="-161132" y="146717"/>
              <a:ext cx="8966677" cy="49583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6" name="TextBox 8"/>
          <p:cNvSpPr txBox="1"/>
          <p:nvPr/>
        </p:nvSpPr>
        <p:spPr>
          <a:xfrm>
            <a:off x="7628926" y="2214103"/>
            <a:ext cx="2150640" cy="1142749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3" rIns="65023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3413"/>
              <a:t>Lord et al (1986)</a:t>
            </a:r>
          </a:p>
        </p:txBody>
      </p:sp>
    </p:spTree>
    <p:extLst>
      <p:ext uri="{BB962C8B-B14F-4D97-AF65-F5344CB8AC3E}">
        <p14:creationId xmlns:p14="http://schemas.microsoft.com/office/powerpoint/2010/main" val="32312383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836" y="1139816"/>
            <a:ext cx="11968475" cy="11379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Behavioural</a:t>
            </a:r>
            <a:r>
              <a:rPr lang="en-GB" dirty="0"/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Approach</a:t>
            </a: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8661500" y="2466138"/>
            <a:ext cx="4334933" cy="3576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2844"/>
          </a:p>
        </p:txBody>
      </p:sp>
      <p:sp>
        <p:nvSpPr>
          <p:cNvPr id="7" name="Text Box 1031"/>
          <p:cNvSpPr txBox="1">
            <a:spLocks noChangeArrowheads="1"/>
          </p:cNvSpPr>
          <p:nvPr/>
        </p:nvSpPr>
        <p:spPr bwMode="auto">
          <a:xfrm>
            <a:off x="9472330" y="3574707"/>
            <a:ext cx="3142827" cy="6175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3413" dirty="0">
                <a:solidFill>
                  <a:srgbClr val="F9FFFF"/>
                </a:solidFill>
                <a:latin typeface="+mj-lt"/>
              </a:rPr>
              <a:t>Democratic behaviour</a:t>
            </a:r>
          </a:p>
        </p:txBody>
      </p:sp>
      <p:sp>
        <p:nvSpPr>
          <p:cNvPr id="8" name="Rectangle 1033"/>
          <p:cNvSpPr>
            <a:spLocks noChangeArrowheads="1"/>
          </p:cNvSpPr>
          <p:nvPr/>
        </p:nvSpPr>
        <p:spPr bwMode="auto">
          <a:xfrm>
            <a:off x="4334932" y="2466138"/>
            <a:ext cx="4334933" cy="35763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2844"/>
          </a:p>
        </p:txBody>
      </p:sp>
      <p:sp>
        <p:nvSpPr>
          <p:cNvPr id="9" name="Text Box 1035"/>
          <p:cNvSpPr txBox="1">
            <a:spLocks noChangeArrowheads="1"/>
          </p:cNvSpPr>
          <p:nvPr/>
        </p:nvSpPr>
        <p:spPr bwMode="auto">
          <a:xfrm>
            <a:off x="414836" y="3574707"/>
            <a:ext cx="3467947" cy="617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413" b="0" dirty="0">
                <a:latin typeface="+mj-lt"/>
              </a:rPr>
              <a:t>Authoritarian behaviour</a:t>
            </a:r>
          </a:p>
        </p:txBody>
      </p:sp>
      <p:sp>
        <p:nvSpPr>
          <p:cNvPr id="10" name="Text Box 1040"/>
          <p:cNvSpPr txBox="1">
            <a:spLocks noChangeArrowheads="1"/>
          </p:cNvSpPr>
          <p:nvPr/>
        </p:nvSpPr>
        <p:spPr bwMode="auto">
          <a:xfrm>
            <a:off x="4930985" y="3557608"/>
            <a:ext cx="3142827" cy="617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3413" dirty="0">
                <a:solidFill>
                  <a:srgbClr val="F9FFFF"/>
                </a:solidFill>
                <a:latin typeface="+mj-lt"/>
              </a:rPr>
              <a:t>Laissez - faire </a:t>
            </a:r>
          </a:p>
        </p:txBody>
      </p:sp>
      <p:sp>
        <p:nvSpPr>
          <p:cNvPr id="13" name="Rectangle 1033"/>
          <p:cNvSpPr>
            <a:spLocks noChangeArrowheads="1"/>
          </p:cNvSpPr>
          <p:nvPr/>
        </p:nvSpPr>
        <p:spPr bwMode="auto">
          <a:xfrm>
            <a:off x="-18657" y="2466138"/>
            <a:ext cx="4334933" cy="357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sz="2844">
              <a:solidFill>
                <a:srgbClr val="FFFF00"/>
              </a:solidFill>
            </a:endParaRPr>
          </a:p>
        </p:txBody>
      </p:sp>
      <p:sp>
        <p:nvSpPr>
          <p:cNvPr id="15" name="Text Box 1035"/>
          <p:cNvSpPr txBox="1">
            <a:spLocks noChangeArrowheads="1"/>
          </p:cNvSpPr>
          <p:nvPr/>
        </p:nvSpPr>
        <p:spPr bwMode="auto">
          <a:xfrm>
            <a:off x="631583" y="3557610"/>
            <a:ext cx="3467947" cy="6175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3413" b="0" dirty="0">
                <a:solidFill>
                  <a:srgbClr val="F9FFFF"/>
                </a:solidFill>
                <a:latin typeface="+mj-lt"/>
              </a:rPr>
              <a:t>Authoritarian behaviour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2169" y="6230860"/>
            <a:ext cx="4948791" cy="530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44" dirty="0" err="1">
                <a:solidFill>
                  <a:schemeClr val="bg1"/>
                </a:solidFill>
              </a:rPr>
              <a:t>Lewin</a:t>
            </a:r>
            <a:r>
              <a:rPr lang="en-GB" sz="2844" dirty="0">
                <a:solidFill>
                  <a:schemeClr val="bg1"/>
                </a:solidFill>
              </a:rPr>
              <a:t>, </a:t>
            </a:r>
            <a:r>
              <a:rPr lang="en-GB" sz="2844" dirty="0" err="1">
                <a:solidFill>
                  <a:schemeClr val="bg1"/>
                </a:solidFill>
              </a:rPr>
              <a:t>Lippitt</a:t>
            </a:r>
            <a:r>
              <a:rPr lang="en-GB" sz="2844" dirty="0">
                <a:solidFill>
                  <a:schemeClr val="bg1"/>
                </a:solidFill>
              </a:rPr>
              <a:t> &amp; White,1939)</a:t>
            </a:r>
          </a:p>
        </p:txBody>
      </p:sp>
    </p:spTree>
    <p:extLst>
      <p:ext uri="{BB962C8B-B14F-4D97-AF65-F5344CB8AC3E}">
        <p14:creationId xmlns:p14="http://schemas.microsoft.com/office/powerpoint/2010/main" val="124867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271978" y="63064"/>
            <a:ext cx="5994347" cy="2285364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Ohio Studies</a:t>
            </a:r>
          </a:p>
        </p:txBody>
      </p:sp>
      <p:sp>
        <p:nvSpPr>
          <p:cNvPr id="7" name="Text Box 61"/>
          <p:cNvSpPr txBox="1"/>
          <p:nvPr/>
        </p:nvSpPr>
        <p:spPr>
          <a:xfrm>
            <a:off x="2067608" y="8066136"/>
            <a:ext cx="7168796" cy="481718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/>
            </a:ext>
          </a:extLst>
        </p:spPr>
        <p:txBody>
          <a:bodyPr rot="0" spcFirstLastPara="0" vert="horz" wrap="square" lIns="130048" tIns="65024" rIns="130048" bIns="6502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422"/>
              </a:spcAft>
              <a:tabLst>
                <a:tab pos="2835725" algn="l"/>
                <a:tab pos="7477643" algn="l"/>
              </a:tabLst>
            </a:pPr>
            <a:r>
              <a:rPr lang="en-GB" sz="1422" b="1" dirty="0">
                <a:solidFill>
                  <a:srgbClr val="808080"/>
                </a:solidFill>
                <a:latin typeface="Cambria"/>
                <a:ea typeface="宋体"/>
                <a:cs typeface="Cambria"/>
              </a:rPr>
              <a:t> </a:t>
            </a:r>
            <a:r>
              <a:rPr lang="en-GB" sz="2400" b="1" dirty="0">
                <a:solidFill>
                  <a:srgbClr val="808080"/>
                </a:solidFill>
                <a:latin typeface="Avenir Next" panose="020B0503020202020204" pitchFamily="34" charset="0"/>
                <a:ea typeface="宋体"/>
                <a:cs typeface="Cambria"/>
              </a:rPr>
              <a:t>LOW           </a:t>
            </a:r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宋体"/>
                <a:cs typeface="Cambria"/>
              </a:rPr>
              <a:t>Task Behaviour        </a:t>
            </a:r>
            <a:r>
              <a:rPr lang="en-GB" sz="2400" b="1" dirty="0">
                <a:solidFill>
                  <a:srgbClr val="808080"/>
                </a:solidFill>
                <a:latin typeface="Avenir Next" panose="020B0503020202020204" pitchFamily="34" charset="0"/>
                <a:ea typeface="宋体"/>
                <a:cs typeface="Cambria"/>
              </a:rPr>
              <a:t>HIGH</a:t>
            </a:r>
            <a:endParaRPr lang="en-GB" sz="2400" b="1" dirty="0">
              <a:latin typeface="Avenir Next" panose="020B0503020202020204" pitchFamily="34" charset="0"/>
              <a:ea typeface="宋体"/>
              <a:cs typeface="Arial"/>
            </a:endParaRPr>
          </a:p>
          <a:p>
            <a:pPr>
              <a:lnSpc>
                <a:spcPct val="115000"/>
              </a:lnSpc>
              <a:spcAft>
                <a:spcPts val="1422"/>
              </a:spcAft>
            </a:pPr>
            <a:r>
              <a:rPr lang="en-GB" sz="1564" dirty="0">
                <a:latin typeface="Calibri"/>
                <a:ea typeface="宋体"/>
                <a:cs typeface="Arial"/>
              </a:rPr>
              <a:t> 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 rot="16200000">
            <a:off x="-1386484" y="4618325"/>
            <a:ext cx="6144684" cy="10306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130048" tIns="65024" rIns="130048" bIns="65024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422"/>
              </a:spcAft>
            </a:pPr>
            <a:r>
              <a:rPr lang="en-GB" sz="2400" b="1" dirty="0">
                <a:solidFill>
                  <a:srgbClr val="808080"/>
                </a:solidFill>
                <a:latin typeface="Avenir Next" panose="020B0503020202020204" pitchFamily="34" charset="0"/>
                <a:ea typeface="宋体"/>
                <a:cs typeface="Calibri"/>
              </a:rPr>
              <a:t>LOW</a:t>
            </a:r>
            <a:r>
              <a:rPr lang="en-GB" sz="2400" dirty="0">
                <a:solidFill>
                  <a:srgbClr val="808080"/>
                </a:solidFill>
                <a:latin typeface="Avenir Next" panose="020B0503020202020204" pitchFamily="34" charset="0"/>
                <a:ea typeface="宋体"/>
                <a:cs typeface="Calibri"/>
              </a:rPr>
              <a:t>     </a:t>
            </a:r>
            <a:r>
              <a:rPr lang="en-GB" sz="2400" b="1" dirty="0">
                <a:solidFill>
                  <a:srgbClr val="000000"/>
                </a:solidFill>
                <a:latin typeface="Avenir Next" panose="020B0503020202020204" pitchFamily="34" charset="0"/>
                <a:ea typeface="宋体"/>
                <a:cs typeface="Calibri"/>
              </a:rPr>
              <a:t>Relations Behaviour     </a:t>
            </a:r>
            <a:r>
              <a:rPr lang="en-GB" sz="2400" b="1" dirty="0">
                <a:solidFill>
                  <a:srgbClr val="808080"/>
                </a:solidFill>
                <a:latin typeface="Avenir Next" panose="020B0503020202020204" pitchFamily="34" charset="0"/>
                <a:ea typeface="宋体"/>
                <a:cs typeface="Calibri"/>
              </a:rPr>
              <a:t>HIGH</a:t>
            </a:r>
            <a:r>
              <a:rPr lang="en-GB" sz="2400" b="1" dirty="0">
                <a:solidFill>
                  <a:srgbClr val="000000"/>
                </a:solidFill>
                <a:latin typeface="Avenir Next" panose="020B0503020202020204" pitchFamily="34" charset="0"/>
                <a:ea typeface="宋体"/>
                <a:cs typeface="Calibri"/>
              </a:rPr>
              <a:t> </a:t>
            </a:r>
            <a:endParaRPr lang="en-GB" sz="2400" b="1" dirty="0">
              <a:latin typeface="Avenir Next" panose="020B0503020202020204" pitchFamily="34" charset="0"/>
              <a:ea typeface="宋体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1155" t="13160" r="18904" b="-18261"/>
          <a:stretch/>
        </p:blipFill>
        <p:spPr>
          <a:xfrm>
            <a:off x="2405945" y="2930984"/>
            <a:ext cx="5176320" cy="52736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098711" y="7846730"/>
            <a:ext cx="522298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98711" y="2828572"/>
            <a:ext cx="0" cy="501815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753353" y="8563610"/>
            <a:ext cx="3031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venir Next" panose="020B0503020202020204" pitchFamily="34" charset="0"/>
                <a:cs typeface="Tw Cen MT"/>
              </a:rPr>
              <a:t>Fleishman (1953,55)</a:t>
            </a:r>
          </a:p>
        </p:txBody>
      </p:sp>
    </p:spTree>
    <p:extLst>
      <p:ext uri="{BB962C8B-B14F-4D97-AF65-F5344CB8AC3E}">
        <p14:creationId xmlns:p14="http://schemas.microsoft.com/office/powerpoint/2010/main" val="228830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25802" y="254756"/>
            <a:ext cx="11579062" cy="1477484"/>
          </a:xfrm>
        </p:spPr>
        <p:txBody>
          <a:bodyPr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Michigan </a:t>
            </a:r>
            <a:r>
              <a:rPr lang="en-GB" sz="7200" dirty="0">
                <a:solidFill>
                  <a:schemeClr val="bg1"/>
                </a:solidFill>
              </a:rPr>
              <a:t>Studies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7" name="Text Box 61"/>
          <p:cNvSpPr txBox="1"/>
          <p:nvPr/>
        </p:nvSpPr>
        <p:spPr>
          <a:xfrm>
            <a:off x="1893888" y="8052317"/>
            <a:ext cx="5571213" cy="480954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/>
            </a:ext>
          </a:extLst>
        </p:spPr>
        <p:txBody>
          <a:bodyPr rot="0" spcFirstLastPara="0" vert="horz" wrap="square" lIns="130048" tIns="65024" rIns="130048" bIns="6502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422"/>
              </a:spcAft>
              <a:tabLst>
                <a:tab pos="2835725" algn="l"/>
                <a:tab pos="7477643" algn="l"/>
              </a:tabLst>
            </a:pPr>
            <a:r>
              <a:rPr lang="en-GB" sz="1422" b="1" dirty="0">
                <a:solidFill>
                  <a:srgbClr val="808080"/>
                </a:solidFill>
                <a:latin typeface="Cambria"/>
                <a:ea typeface="宋体"/>
                <a:cs typeface="Cambria"/>
              </a:rPr>
              <a:t> </a:t>
            </a:r>
            <a:r>
              <a:rPr lang="en-GB" sz="2400" b="1" dirty="0">
                <a:solidFill>
                  <a:srgbClr val="808080"/>
                </a:solidFill>
                <a:latin typeface="Avenir Next" panose="020B0503020202020204" pitchFamily="34" charset="0"/>
                <a:ea typeface="宋体"/>
                <a:cs typeface="Cambria"/>
              </a:rPr>
              <a:t>LOW           </a:t>
            </a:r>
            <a:r>
              <a:rPr lang="en-GB" sz="2400" b="1" dirty="0">
                <a:solidFill>
                  <a:schemeClr val="bg1"/>
                </a:solidFill>
                <a:latin typeface="Avenir Next" panose="020B0503020202020204" pitchFamily="34" charset="0"/>
                <a:ea typeface="宋体"/>
                <a:cs typeface="Cambria"/>
              </a:rPr>
              <a:t>Task Behaviour        </a:t>
            </a:r>
            <a:r>
              <a:rPr lang="en-GB" sz="2400" b="1" dirty="0">
                <a:solidFill>
                  <a:srgbClr val="808080"/>
                </a:solidFill>
                <a:latin typeface="Avenir Next" panose="020B0503020202020204" pitchFamily="34" charset="0"/>
                <a:ea typeface="宋体"/>
                <a:cs typeface="Cambria"/>
              </a:rPr>
              <a:t>HIGH</a:t>
            </a:r>
            <a:endParaRPr lang="en-GB" sz="2400" b="1" dirty="0">
              <a:latin typeface="Avenir Next" panose="020B0503020202020204" pitchFamily="34" charset="0"/>
              <a:ea typeface="宋体"/>
              <a:cs typeface="Arial"/>
            </a:endParaRPr>
          </a:p>
          <a:p>
            <a:pPr>
              <a:lnSpc>
                <a:spcPct val="115000"/>
              </a:lnSpc>
              <a:spcAft>
                <a:spcPts val="1422"/>
              </a:spcAft>
            </a:pPr>
            <a:r>
              <a:rPr lang="en-GB" sz="1564" dirty="0">
                <a:latin typeface="Calibri"/>
                <a:ea typeface="宋体"/>
                <a:cs typeface="Arial"/>
              </a:rPr>
              <a:t> 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 rot="16200000">
            <a:off x="-1754819" y="4272467"/>
            <a:ext cx="6785358" cy="10241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130048" tIns="65024" rIns="130048" bIns="65024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422"/>
              </a:spcAft>
            </a:pPr>
            <a:r>
              <a:rPr lang="en-GB" sz="2400" b="1" dirty="0">
                <a:solidFill>
                  <a:srgbClr val="808080"/>
                </a:solidFill>
                <a:latin typeface="Avenir Next" panose="020B0503020202020204" pitchFamily="34" charset="0"/>
                <a:ea typeface="宋体"/>
                <a:cs typeface="Calibri"/>
              </a:rPr>
              <a:t>LOW</a:t>
            </a:r>
            <a:r>
              <a:rPr lang="en-GB" sz="2400" dirty="0">
                <a:solidFill>
                  <a:srgbClr val="808080"/>
                </a:solidFill>
                <a:latin typeface="Avenir Next" panose="020B0503020202020204" pitchFamily="34" charset="0"/>
                <a:ea typeface="宋体"/>
                <a:cs typeface="Calibri"/>
              </a:rPr>
              <a:t>     </a:t>
            </a:r>
            <a:r>
              <a:rPr lang="en-GB" sz="2400" b="1" dirty="0">
                <a:solidFill>
                  <a:srgbClr val="000000"/>
                </a:solidFill>
                <a:latin typeface="Avenir Next" panose="020B0503020202020204" pitchFamily="34" charset="0"/>
                <a:ea typeface="宋体"/>
                <a:cs typeface="Calibri"/>
              </a:rPr>
              <a:t>Relations Behaviour     </a:t>
            </a:r>
            <a:r>
              <a:rPr lang="en-GB" sz="2400" b="1" dirty="0">
                <a:solidFill>
                  <a:srgbClr val="808080"/>
                </a:solidFill>
                <a:latin typeface="Avenir Next" panose="020B0503020202020204" pitchFamily="34" charset="0"/>
                <a:ea typeface="宋体"/>
                <a:cs typeface="Calibri"/>
              </a:rPr>
              <a:t>HIGH</a:t>
            </a:r>
            <a:r>
              <a:rPr lang="en-GB" sz="2844" b="1" dirty="0">
                <a:solidFill>
                  <a:srgbClr val="000000"/>
                </a:solidFill>
                <a:latin typeface="Avenir Next" panose="020B0503020202020204" pitchFamily="34" charset="0"/>
                <a:ea typeface="宋体"/>
                <a:cs typeface="Calibri"/>
              </a:rPr>
              <a:t> </a:t>
            </a:r>
            <a:endParaRPr lang="en-GB" sz="2844" b="1" dirty="0">
              <a:latin typeface="Avenir Next" panose="020B0503020202020204" pitchFamily="34" charset="0"/>
              <a:ea typeface="宋体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1155" t="13160" r="18904" b="-18261"/>
          <a:stretch/>
        </p:blipFill>
        <p:spPr>
          <a:xfrm>
            <a:off x="2405945" y="2930984"/>
            <a:ext cx="5176320" cy="52736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2098711" y="7846730"/>
            <a:ext cx="5222980" cy="0"/>
          </a:xfrm>
          <a:prstGeom prst="line">
            <a:avLst/>
          </a:prstGeom>
          <a:ln w="38100" cmpd="sng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98711" y="2828572"/>
            <a:ext cx="0" cy="5018158"/>
          </a:xfrm>
          <a:prstGeom prst="line">
            <a:avLst/>
          </a:prstGeom>
          <a:ln w="38100" cmpd="sng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603451" y="8596977"/>
            <a:ext cx="3038011" cy="530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venir Next" panose="020B0503020202020204" pitchFamily="34" charset="0"/>
                <a:cs typeface="Tw Cen MT"/>
              </a:rPr>
              <a:t>Fleishman (1953,55</a:t>
            </a:r>
            <a:r>
              <a:rPr lang="en-US" sz="2844" dirty="0">
                <a:latin typeface="Tw Cen MT"/>
                <a:cs typeface="Tw Cen MT"/>
              </a:rPr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06618" y="4671978"/>
            <a:ext cx="5114590" cy="1732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en-US" sz="3413" i="1" dirty="0">
                <a:solidFill>
                  <a:schemeClr val="bg1"/>
                </a:solidFill>
                <a:latin typeface="Avenir Next" panose="020B0503020202020204" pitchFamily="34" charset="0"/>
                <a:cs typeface="Tw Cen MT"/>
              </a:rPr>
              <a:t>Participative behavior </a:t>
            </a:r>
          </a:p>
          <a:p>
            <a:pPr lvl="1">
              <a:spcBef>
                <a:spcPts val="0"/>
              </a:spcBef>
              <a:buClr>
                <a:srgbClr val="7030A0"/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(Katz, Maccoby &amp; Morse,1950)</a:t>
            </a:r>
          </a:p>
          <a:p>
            <a:pPr lvl="1">
              <a:buClr>
                <a:srgbClr val="7030A0"/>
              </a:buClr>
            </a:pPr>
            <a:r>
              <a:rPr lang="en-US" sz="2844" dirty="0">
                <a:latin typeface="Tw Cen MT"/>
                <a:cs typeface="Tw Cen MT"/>
              </a:rPr>
              <a:t> </a:t>
            </a:r>
          </a:p>
        </p:txBody>
      </p:sp>
      <p:sp>
        <p:nvSpPr>
          <p:cNvPr id="10" name="Down Arrow 9"/>
          <p:cNvSpPr/>
          <p:nvPr/>
        </p:nvSpPr>
        <p:spPr>
          <a:xfrm>
            <a:off x="9818624" y="2810482"/>
            <a:ext cx="1170432" cy="186149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2844"/>
          </a:p>
        </p:txBody>
      </p:sp>
    </p:spTree>
    <p:extLst>
      <p:ext uri="{BB962C8B-B14F-4D97-AF65-F5344CB8AC3E}">
        <p14:creationId xmlns:p14="http://schemas.microsoft.com/office/powerpoint/2010/main" val="40854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1"/>
          <p:cNvSpPr txBox="1">
            <a:spLocks noGrp="1"/>
          </p:cNvSpPr>
          <p:nvPr>
            <p:ph type="title"/>
          </p:nvPr>
        </p:nvSpPr>
        <p:spPr>
          <a:xfrm>
            <a:off x="1095658" y="1394085"/>
            <a:ext cx="5290152" cy="17879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pc="-100"/>
            </a:pPr>
            <a:r>
              <a:rPr sz="9600" dirty="0">
                <a:solidFill>
                  <a:schemeClr val="bg1"/>
                </a:solidFill>
                <a:highlight>
                  <a:srgbClr val="FFFF00"/>
                </a:highlight>
              </a:rPr>
              <a:t>Theory X</a:t>
            </a:r>
            <a:r>
              <a:rPr lang="en-GB" sz="9600" dirty="0">
                <a:solidFill>
                  <a:schemeClr val="bg1"/>
                </a:solidFill>
                <a:highlight>
                  <a:srgbClr val="FFFF00"/>
                </a:highlight>
              </a:rPr>
              <a:t>             </a:t>
            </a:r>
            <a:endParaRPr sz="9600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10" name="Content Placeholder 8"/>
          <p:cNvSpPr txBox="1">
            <a:spLocks noGrp="1"/>
          </p:cNvSpPr>
          <p:nvPr>
            <p:ph type="body" sz="quarter" idx="1"/>
          </p:nvPr>
        </p:nvSpPr>
        <p:spPr>
          <a:xfrm>
            <a:off x="1095657" y="2942626"/>
            <a:ext cx="4975359" cy="374298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>
              <a:buClr>
                <a:srgbClr val="FFFF00"/>
              </a:buClr>
              <a:buSzPct val="100000"/>
              <a:buFont typeface="Arial" panose="020B0604020202020204" pitchFamily="34" charset="0"/>
              <a:buChar char="•"/>
              <a:defRPr sz="2400" cap="none">
                <a:solidFill>
                  <a:srgbClr val="000000"/>
                </a:solidFill>
              </a:defRPr>
            </a:pPr>
            <a:r>
              <a:rPr dirty="0">
                <a:solidFill>
                  <a:srgbClr val="F9FFFF"/>
                </a:solidFill>
              </a:rPr>
              <a:t>People dislike work</a:t>
            </a:r>
          </a:p>
          <a:p>
            <a:pPr>
              <a:buClr>
                <a:srgbClr val="FFFF00"/>
              </a:buClr>
              <a:buSzPct val="100000"/>
              <a:buFont typeface="Arial" panose="020B0604020202020204" pitchFamily="34" charset="0"/>
              <a:buChar char="•"/>
              <a:defRPr sz="2400" cap="none">
                <a:solidFill>
                  <a:srgbClr val="000000"/>
                </a:solidFill>
              </a:defRPr>
            </a:pPr>
            <a:r>
              <a:rPr dirty="0">
                <a:solidFill>
                  <a:srgbClr val="F9FFFF"/>
                </a:solidFill>
              </a:rPr>
              <a:t>People avoid work</a:t>
            </a:r>
          </a:p>
          <a:p>
            <a:pPr>
              <a:buClr>
                <a:srgbClr val="FFFF00"/>
              </a:buClr>
              <a:buSzPct val="100000"/>
              <a:buFont typeface="Arial" panose="020B0604020202020204" pitchFamily="34" charset="0"/>
              <a:buChar char="•"/>
              <a:defRPr sz="2400" cap="none">
                <a:solidFill>
                  <a:srgbClr val="000000"/>
                </a:solidFill>
              </a:defRPr>
            </a:pPr>
            <a:r>
              <a:rPr dirty="0">
                <a:solidFill>
                  <a:srgbClr val="F9FFFF"/>
                </a:solidFill>
              </a:rPr>
              <a:t>Dislike supervision</a:t>
            </a:r>
          </a:p>
          <a:p>
            <a:pPr>
              <a:buClr>
                <a:srgbClr val="FFFF00"/>
              </a:buClr>
              <a:buSzPct val="100000"/>
              <a:buFont typeface="Arial" panose="020B0604020202020204" pitchFamily="34" charset="0"/>
              <a:buChar char="•"/>
              <a:defRPr sz="2400" cap="none">
                <a:solidFill>
                  <a:srgbClr val="000000"/>
                </a:solidFill>
              </a:defRPr>
            </a:pPr>
            <a:r>
              <a:rPr dirty="0">
                <a:solidFill>
                  <a:srgbClr val="F9FFFF"/>
                </a:solidFill>
              </a:rPr>
              <a:t>Dislike responsibility</a:t>
            </a:r>
          </a:p>
          <a:p>
            <a:pPr>
              <a:buClr>
                <a:srgbClr val="FFFF00"/>
              </a:buClr>
              <a:buSzPct val="100000"/>
              <a:buFont typeface="Arial" panose="020B0604020202020204" pitchFamily="34" charset="0"/>
              <a:buChar char="•"/>
              <a:defRPr sz="2400" cap="none">
                <a:solidFill>
                  <a:srgbClr val="000000"/>
                </a:solidFill>
              </a:defRPr>
            </a:pPr>
            <a:r>
              <a:rPr dirty="0">
                <a:solidFill>
                  <a:srgbClr val="F9FFFF"/>
                </a:solidFill>
              </a:rPr>
              <a:t>Dislike change</a:t>
            </a:r>
          </a:p>
        </p:txBody>
      </p:sp>
      <p:sp>
        <p:nvSpPr>
          <p:cNvPr id="211" name="Content Placeholder 10"/>
          <p:cNvSpPr txBox="1"/>
          <p:nvPr/>
        </p:nvSpPr>
        <p:spPr>
          <a:xfrm>
            <a:off x="6502400" y="2942626"/>
            <a:ext cx="6042273" cy="407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707"/>
              </a:spcBef>
              <a:buClr>
                <a:schemeClr val="bg1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r>
              <a:rPr sz="2400" dirty="0">
                <a:solidFill>
                  <a:srgbClr val="FFFF00"/>
                </a:solidFill>
                <a:latin typeface="Avenir Next" panose="020B0503020202020204" pitchFamily="34" charset="0"/>
              </a:rPr>
              <a:t>People do like work</a:t>
            </a:r>
          </a:p>
          <a:p>
            <a:pPr marL="457200" indent="-457200">
              <a:lnSpc>
                <a:spcPct val="90000"/>
              </a:lnSpc>
              <a:spcBef>
                <a:spcPts val="1707"/>
              </a:spcBef>
              <a:buClr>
                <a:schemeClr val="bg1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r>
              <a:rPr sz="2400" dirty="0">
                <a:solidFill>
                  <a:srgbClr val="FFFF00"/>
                </a:solidFill>
                <a:latin typeface="Avenir Next" panose="020B0503020202020204" pitchFamily="34" charset="0"/>
              </a:rPr>
              <a:t>Source of satisfaction</a:t>
            </a:r>
          </a:p>
          <a:p>
            <a:pPr marL="457200" indent="-457200">
              <a:lnSpc>
                <a:spcPct val="90000"/>
              </a:lnSpc>
              <a:spcBef>
                <a:spcPts val="1707"/>
              </a:spcBef>
              <a:buClr>
                <a:schemeClr val="bg1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r>
              <a:rPr sz="2400" dirty="0">
                <a:solidFill>
                  <a:srgbClr val="FFFF00"/>
                </a:solidFill>
                <a:latin typeface="Avenir Next" panose="020B0503020202020204" pitchFamily="34" charset="0"/>
              </a:rPr>
              <a:t>Want responsibility</a:t>
            </a:r>
          </a:p>
          <a:p>
            <a:pPr marL="457200" indent="-457200">
              <a:lnSpc>
                <a:spcPct val="90000"/>
              </a:lnSpc>
              <a:spcBef>
                <a:spcPts val="1707"/>
              </a:spcBef>
              <a:buClr>
                <a:schemeClr val="bg1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r>
              <a:rPr sz="2400" dirty="0">
                <a:solidFill>
                  <a:srgbClr val="FFFF00"/>
                </a:solidFill>
                <a:latin typeface="Avenir Next" panose="020B0503020202020204" pitchFamily="34" charset="0"/>
              </a:rPr>
              <a:t>Exercise self-direction</a:t>
            </a:r>
          </a:p>
          <a:p>
            <a:pPr marL="457200" indent="-457200">
              <a:lnSpc>
                <a:spcPct val="90000"/>
              </a:lnSpc>
              <a:spcBef>
                <a:spcPts val="1707"/>
              </a:spcBef>
              <a:buClr>
                <a:schemeClr val="bg1">
                  <a:lumMod val="10000"/>
                  <a:lumOff val="90000"/>
                </a:schemeClr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7F7F7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r>
              <a:rPr sz="2400" dirty="0">
                <a:solidFill>
                  <a:srgbClr val="FFFF00"/>
                </a:solidFill>
                <a:latin typeface="Avenir Next" panose="020B0503020202020204" pitchFamily="34" charset="0"/>
              </a:rPr>
              <a:t>Effective leadership can bring out the above qualities in workers</a:t>
            </a:r>
          </a:p>
        </p:txBody>
      </p:sp>
      <p:sp>
        <p:nvSpPr>
          <p:cNvPr id="212" name="TextBox 11"/>
          <p:cNvSpPr txBox="1"/>
          <p:nvPr/>
        </p:nvSpPr>
        <p:spPr>
          <a:xfrm>
            <a:off x="8633993" y="8492240"/>
            <a:ext cx="3910680" cy="61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3" rIns="65023">
            <a:spAutoFit/>
          </a:bodyPr>
          <a:lstStyle>
            <a:lvl1pPr algn="r">
              <a:defRPr sz="2400"/>
            </a:lvl1pPr>
          </a:lstStyle>
          <a:p>
            <a:r>
              <a:rPr sz="3413" dirty="0">
                <a:solidFill>
                  <a:srgbClr val="FFFF00"/>
                </a:solidFill>
              </a:rPr>
              <a:t>McGregor (1960)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475D17-1963-0849-971C-309E7D3CAB5E}"/>
              </a:ext>
            </a:extLst>
          </p:cNvPr>
          <p:cNvSpPr txBox="1">
            <a:spLocks/>
          </p:cNvSpPr>
          <p:nvPr/>
        </p:nvSpPr>
        <p:spPr>
          <a:xfrm>
            <a:off x="6817194" y="1465783"/>
            <a:ext cx="5290152" cy="1787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9pPr>
          </a:lstStyle>
          <a:p>
            <a:pPr hangingPunct="1">
              <a:defRPr spc="-100"/>
            </a:pPr>
            <a:r>
              <a:rPr lang="en-GB" sz="9600" spc="-100" dirty="0">
                <a:solidFill>
                  <a:schemeClr val="bg1"/>
                </a:solidFill>
                <a:highlight>
                  <a:srgbClr val="FFFF00"/>
                </a:highlight>
              </a:rPr>
              <a:t>Theory y             </a:t>
            </a:r>
            <a:endParaRPr lang="en-GB" sz="9600" spc="-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541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18"/>
          <p:cNvSpPr/>
          <p:nvPr/>
        </p:nvSpPr>
        <p:spPr>
          <a:xfrm>
            <a:off x="3387" y="9103360"/>
            <a:ext cx="13001414" cy="6502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65023" rIns="65023"/>
          <a:lstStyle/>
          <a:p>
            <a:endParaRPr sz="2844"/>
          </a:p>
        </p:txBody>
      </p:sp>
      <p:sp>
        <p:nvSpPr>
          <p:cNvPr id="215" name="Rectangle 20"/>
          <p:cNvSpPr/>
          <p:nvPr/>
        </p:nvSpPr>
        <p:spPr>
          <a:xfrm>
            <a:off x="16" y="9008806"/>
            <a:ext cx="13001414" cy="9103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65023" rIns="65023"/>
          <a:lstStyle/>
          <a:p>
            <a:endParaRPr sz="2844"/>
          </a:p>
        </p:txBody>
      </p:sp>
      <p:sp>
        <p:nvSpPr>
          <p:cNvPr id="216" name="Straight Connector 22"/>
          <p:cNvSpPr/>
          <p:nvPr/>
        </p:nvSpPr>
        <p:spPr>
          <a:xfrm>
            <a:off x="1288166" y="6177280"/>
            <a:ext cx="1053389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txBody>
          <a:bodyPr lIns="65023" rIns="65023"/>
          <a:lstStyle/>
          <a:p>
            <a:endParaRPr sz="2844"/>
          </a:p>
        </p:txBody>
      </p:sp>
      <p:sp>
        <p:nvSpPr>
          <p:cNvPr id="217" name="Rectangle 24"/>
          <p:cNvSpPr/>
          <p:nvPr/>
        </p:nvSpPr>
        <p:spPr>
          <a:xfrm>
            <a:off x="0" y="37428"/>
            <a:ext cx="13004800" cy="9753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rIns="65023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GB" sz="2844" dirty="0"/>
              <a:t>F</a:t>
            </a:r>
            <a:endParaRPr sz="2844" dirty="0"/>
          </a:p>
        </p:txBody>
      </p:sp>
      <p:sp>
        <p:nvSpPr>
          <p:cNvPr id="218" name="Title 11"/>
          <p:cNvSpPr txBox="1">
            <a:spLocks noGrp="1"/>
          </p:cNvSpPr>
          <p:nvPr>
            <p:ph type="title"/>
          </p:nvPr>
        </p:nvSpPr>
        <p:spPr>
          <a:xfrm>
            <a:off x="7037885" y="3798238"/>
            <a:ext cx="5428061" cy="26471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spc="-100">
                <a:solidFill>
                  <a:srgbClr val="262626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9600" dirty="0">
                <a:latin typeface="+mj-lt"/>
              </a:rPr>
              <a:t>Scientific Management</a:t>
            </a:r>
          </a:p>
        </p:txBody>
      </p:sp>
      <p:pic>
        <p:nvPicPr>
          <p:cNvPr id="219" name="Picture 13" descr="Picture 13"/>
          <p:cNvPicPr>
            <a:picLocks noChangeAspect="1"/>
          </p:cNvPicPr>
          <p:nvPr/>
        </p:nvPicPr>
        <p:blipFill>
          <a:blip r:embed="rId3"/>
          <a:srcRect l="9845" r="1"/>
          <a:stretch>
            <a:fillRect/>
          </a:stretch>
        </p:blipFill>
        <p:spPr>
          <a:xfrm>
            <a:off x="28" y="13"/>
            <a:ext cx="6502373" cy="9753589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traight Connector 26"/>
          <p:cNvSpPr/>
          <p:nvPr/>
        </p:nvSpPr>
        <p:spPr>
          <a:xfrm>
            <a:off x="7258721" y="6177280"/>
            <a:ext cx="4681731" cy="0"/>
          </a:xfrm>
          <a:prstGeom prst="line">
            <a:avLst/>
          </a:prstGeom>
          <a:ln w="6350">
            <a:solidFill>
              <a:srgbClr val="637052">
                <a:alpha val="90000"/>
              </a:srgbClr>
            </a:solidFill>
          </a:ln>
        </p:spPr>
        <p:txBody>
          <a:bodyPr lIns="65023" rIns="65023"/>
          <a:lstStyle/>
          <a:p>
            <a:endParaRPr sz="2844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962CD-2FD6-7C44-8DD1-B8940427D6A2}"/>
              </a:ext>
            </a:extLst>
          </p:cNvPr>
          <p:cNvSpPr txBox="1"/>
          <p:nvPr/>
        </p:nvSpPr>
        <p:spPr>
          <a:xfrm>
            <a:off x="9144000" y="8066801"/>
            <a:ext cx="314028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Frederic Taylor 1920)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0569E-CFAC-FC4A-A86B-80FE09FD1A92}"/>
              </a:ext>
            </a:extLst>
          </p:cNvPr>
          <p:cNvSpPr txBox="1"/>
          <p:nvPr/>
        </p:nvSpPr>
        <p:spPr>
          <a:xfrm>
            <a:off x="8584292" y="6238827"/>
            <a:ext cx="3699991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Supports Theory X</a:t>
            </a:r>
          </a:p>
        </p:txBody>
      </p:sp>
    </p:spTree>
    <p:extLst>
      <p:ext uri="{BB962C8B-B14F-4D97-AF65-F5344CB8AC3E}">
        <p14:creationId xmlns:p14="http://schemas.microsoft.com/office/powerpoint/2010/main" val="289150903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330</Words>
  <Application>Microsoft Macintosh PowerPoint</Application>
  <PresentationFormat>Custom</PresentationFormat>
  <Paragraphs>84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Avenir Next</vt:lpstr>
      <vt:lpstr>Avenir Next Medium</vt:lpstr>
      <vt:lpstr>Calibri</vt:lpstr>
      <vt:lpstr>Cambria</vt:lpstr>
      <vt:lpstr>DIN Alternate</vt:lpstr>
      <vt:lpstr>DIN Condensed</vt:lpstr>
      <vt:lpstr>Helvetica</vt:lpstr>
      <vt:lpstr>Helvetica Neue</vt:lpstr>
      <vt:lpstr>Tw Cen MT</vt:lpstr>
      <vt:lpstr>Verdana</vt:lpstr>
      <vt:lpstr>Wingdings</vt:lpstr>
      <vt:lpstr>New_Template7</vt:lpstr>
      <vt:lpstr>PowerPoint Presentation</vt:lpstr>
      <vt:lpstr>Leading by  example  What does  this mean?</vt:lpstr>
      <vt:lpstr>Great Man Theory </vt:lpstr>
      <vt:lpstr>Trait theory</vt:lpstr>
      <vt:lpstr>Behavioural Approach</vt:lpstr>
      <vt:lpstr>Ohio Studies</vt:lpstr>
      <vt:lpstr>Michigan Studies</vt:lpstr>
      <vt:lpstr>Theory X             </vt:lpstr>
      <vt:lpstr>Scientific Management</vt:lpstr>
      <vt:lpstr>PowerPoint Presentation</vt:lpstr>
      <vt:lpstr>PowerPoint Presentation</vt:lpstr>
      <vt:lpstr>Leadership Challenges</vt:lpstr>
      <vt:lpstr>A new way of leading </vt:lpstr>
      <vt:lpstr>PowerPoint Presentation</vt:lpstr>
      <vt:lpstr>PowerPoint Presentation</vt:lpstr>
      <vt:lpstr>Do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Chantal Gautier</cp:lastModifiedBy>
  <cp:revision>125</cp:revision>
  <cp:lastPrinted>2019-02-03T20:58:22Z</cp:lastPrinted>
  <dcterms:modified xsi:type="dcterms:W3CDTF">2021-10-03T18:53:53Z</dcterms:modified>
</cp:coreProperties>
</file>