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2.jpg" ContentType="image/png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94660"/>
  </p:normalViewPr>
  <p:slideViewPr>
    <p:cSldViewPr snapToGrid="0">
      <p:cViewPr varScale="1">
        <p:scale>
          <a:sx n="90" d="100"/>
          <a:sy n="90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5EFF0-A7F7-4A95-A149-0743D16E1945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E145A-4A68-4E40-9C24-EC9F76895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40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E145A-4A68-4E40-9C24-EC9F76895AB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056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E145A-4A68-4E40-9C24-EC9F76895AB9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280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5616-5B2D-F710-6EA8-C0028053B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6733" y="1701800"/>
            <a:ext cx="10549467" cy="990600"/>
          </a:xfrm>
          <a:blipFill>
            <a:blip r:embed="rId2"/>
            <a:tile tx="0" ty="0" sx="100000" sy="100000" flip="none" algn="tl"/>
          </a:blipFill>
          <a:ln>
            <a:solidFill>
              <a:schemeClr val="bg2"/>
            </a:solidFill>
          </a:ln>
          <a:effectLst>
            <a:glow rad="139700">
              <a:schemeClr val="accent1"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Autofit/>
            <a:sp3d extrusionH="57150">
              <a:bevelT w="38100" h="38100" prst="relaxedInset"/>
            </a:sp3d>
          </a:bodyPr>
          <a:lstStyle/>
          <a:p>
            <a:r>
              <a:rPr lang="en-US" sz="5400" cap="none" dirty="0">
                <a:ln w="0"/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LIBRARY MANAGEMENT SYSTEM  </a:t>
            </a:r>
            <a:endParaRPr lang="en-IN" sz="5400" cap="none" dirty="0">
              <a:ln w="0"/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2DEB4-D4D3-6C12-4A32-D0ACE4AED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6666" y="3136900"/>
            <a:ext cx="4775200" cy="385233"/>
          </a:xfrm>
          <a:solidFill>
            <a:schemeClr val="bg2"/>
          </a:solidFill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txBody>
          <a:bodyPr/>
          <a:lstStyle/>
          <a:p>
            <a:r>
              <a:rPr lang="en-US" b="1" dirty="0">
                <a:latin typeface="Freestyle Script" panose="030804020302050B0404" pitchFamily="66" charset="0"/>
              </a:rPr>
              <a:t>A DIGITAL SOLUTION FOR EFFICIENT LIBRARY OPERATIONS</a:t>
            </a:r>
            <a:endParaRPr lang="en-IN" b="1" dirty="0">
              <a:latin typeface="Freestyle Script" panose="030804020302050B04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22F8D-F04A-E810-AB36-B5482FDB4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500" y="3850631"/>
            <a:ext cx="3219634" cy="227923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1946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DC14C374-32BE-F1C2-0944-31A9987D4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1" y="1693333"/>
            <a:ext cx="11286066" cy="4563534"/>
          </a:xfrm>
        </p:spPr>
        <p:txBody>
          <a:bodyPr vert="horz"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Uses a structure to store book details.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 Implements functions to add, display, search, and count books.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 Uses string manipulation for author searches.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 Implements a menu-driven approach for user interaction.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9AB0B5-366E-8505-6E50-C287CBFF3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3" y="601133"/>
            <a:ext cx="10597093" cy="1092200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40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CODE IMPLEMENTATION (OVERVIEW)</a:t>
            </a:r>
            <a:br>
              <a:rPr lang="en-US" sz="40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</a:br>
            <a:endParaRPr lang="en-IN" sz="4000" dirty="0">
              <a:solidFill>
                <a:srgbClr val="0070C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Algerian" panose="04020705040A02060702" pitchFamily="8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B7CC40-E409-983F-AACA-2233F3FD944A}"/>
              </a:ext>
            </a:extLst>
          </p:cNvPr>
          <p:cNvCxnSpPr>
            <a:cxnSpLocks/>
          </p:cNvCxnSpPr>
          <p:nvPr/>
        </p:nvCxnSpPr>
        <p:spPr>
          <a:xfrm>
            <a:off x="423334" y="1227667"/>
            <a:ext cx="915246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953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CD5F4325-82FD-482C-E852-290CA2B5E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1" y="1811871"/>
            <a:ext cx="10131425" cy="3979330"/>
          </a:xfrm>
        </p:spPr>
        <p:txBody>
          <a:bodyPr vert="horz"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Add a book: Successfully stores book details.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 Display books: Lists all available books.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 Search books: Finds books by a specific author.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 Count books: Shows total books in the library.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 Exit: Terminates the program safely</a:t>
            </a:r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.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B32EEA-7FBD-5A6D-249E-3BBB2CC6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333" y="93134"/>
            <a:ext cx="10520893" cy="1972734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4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EXPECTED OUTPUT</a:t>
            </a:r>
            <a:endParaRPr lang="en-IN" sz="4400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Algerian" panose="04020705040A02060702" pitchFamily="8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4D3E73-E12E-3F07-C635-137DDE712746}"/>
              </a:ext>
            </a:extLst>
          </p:cNvPr>
          <p:cNvCxnSpPr>
            <a:cxnSpLocks/>
          </p:cNvCxnSpPr>
          <p:nvPr/>
        </p:nvCxnSpPr>
        <p:spPr>
          <a:xfrm>
            <a:off x="609600" y="1447800"/>
            <a:ext cx="916093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03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7F12CB09-139C-68E8-E624-6616BCEFC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The Library Management System automates library operations, enhancing efficiency and user experience. It enables smooth book transactions, secure data storage, and multi-user access. The system reduces manual efforts, minimizes errors, and provides analytical reports for better management.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6ABA37-7E65-DEC3-E584-2EC513902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4400" b="1" dirty="0" err="1">
                <a:solidFill>
                  <a:srgbClr val="0070C0"/>
                </a:solidFill>
                <a:latin typeface="Forte" panose="03060902040502070203" pitchFamily="66" charset="0"/>
                <a:ea typeface="STCaiyun" panose="02010800040101010101" pitchFamily="2" charset="-122"/>
              </a:rPr>
              <a:t>CONCLUSiON</a:t>
            </a:r>
            <a:endParaRPr lang="en-IN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196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68FF9F92-EAFE-CDBA-6365-20448263C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Geek For Geeks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Code With 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GitHub Repository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C Programming Book (3rd Edition) by 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Ashok N. </a:t>
            </a:r>
            <a:r>
              <a:rPr lang="en-US" sz="32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Kamthane</a:t>
            </a:r>
            <a:r>
              <a:rPr lang="en-US" sz="3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45173-7F45-E6DA-C866-82D6D627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4000" b="1" dirty="0">
                <a:solidFill>
                  <a:srgbClr val="0070C0"/>
                </a:solidFill>
                <a:latin typeface="Forte" panose="03060902040502070203" pitchFamily="66" charset="0"/>
                <a:ea typeface="STCaiyun" panose="02010800040101010101" pitchFamily="2" charset="-122"/>
              </a:rPr>
              <a:t>REFERENCES</a:t>
            </a:r>
            <a:endParaRPr lang="en-IN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873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7AD574-46E1-97C9-1DCC-E155F25D8B72}"/>
              </a:ext>
            </a:extLst>
          </p:cNvPr>
          <p:cNvSpPr/>
          <p:nvPr/>
        </p:nvSpPr>
        <p:spPr>
          <a:xfrm>
            <a:off x="-397933" y="2154535"/>
            <a:ext cx="1276773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D5AAE2-62EC-D63B-A53D-78739A07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267" y="2361250"/>
            <a:ext cx="1032933" cy="10677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D4F8B5-E602-6D4B-EE90-F8D8458C3EFA}"/>
              </a:ext>
            </a:extLst>
          </p:cNvPr>
          <p:cNvSpPr/>
          <p:nvPr/>
        </p:nvSpPr>
        <p:spPr>
          <a:xfrm>
            <a:off x="321734" y="211667"/>
            <a:ext cx="1016001" cy="787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7BFEBD4-47B1-CE20-583F-E241450E1051}"/>
              </a:ext>
            </a:extLst>
          </p:cNvPr>
          <p:cNvSpPr/>
          <p:nvPr/>
        </p:nvSpPr>
        <p:spPr>
          <a:xfrm>
            <a:off x="1134534" y="541867"/>
            <a:ext cx="914400" cy="914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433616B1-EBC9-FBBE-FE9A-70EA280A44A5}"/>
              </a:ext>
            </a:extLst>
          </p:cNvPr>
          <p:cNvSpPr/>
          <p:nvPr/>
        </p:nvSpPr>
        <p:spPr>
          <a:xfrm>
            <a:off x="1854200" y="899468"/>
            <a:ext cx="770466" cy="677333"/>
          </a:xfrm>
          <a:prstGeom prst="flowChartDecisi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46D8A3-8D79-E6D4-E29B-C9AC12F6FF64}"/>
              </a:ext>
            </a:extLst>
          </p:cNvPr>
          <p:cNvSpPr/>
          <p:nvPr/>
        </p:nvSpPr>
        <p:spPr>
          <a:xfrm>
            <a:off x="10583333" y="5639939"/>
            <a:ext cx="1388533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476F64-8192-175F-8972-7EF8871F1280}"/>
              </a:ext>
            </a:extLst>
          </p:cNvPr>
          <p:cNvSpPr/>
          <p:nvPr/>
        </p:nvSpPr>
        <p:spPr>
          <a:xfrm>
            <a:off x="10007600" y="5182739"/>
            <a:ext cx="948266" cy="914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5F36A55E-F38E-B098-D80D-33149D43CA30}"/>
              </a:ext>
            </a:extLst>
          </p:cNvPr>
          <p:cNvSpPr/>
          <p:nvPr/>
        </p:nvSpPr>
        <p:spPr>
          <a:xfrm>
            <a:off x="9313334" y="5099797"/>
            <a:ext cx="914400" cy="716804"/>
          </a:xfrm>
          <a:prstGeom prst="flowChartDecisi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576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F29FE283-990E-D64D-4639-D9D954E2A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89001" y="1744133"/>
            <a:ext cx="4349749" cy="2226734"/>
          </a:xfrm>
        </p:spPr>
        <p:txBody>
          <a:bodyPr vert="horz"/>
          <a:lstStyle/>
          <a:p>
            <a:pPr marL="0" indent="0">
              <a:buNone/>
            </a:pPr>
            <a:r>
              <a:rPr lang="en-US" b="1" dirty="0"/>
              <a:t>       </a:t>
            </a:r>
            <a:r>
              <a:rPr lang="en-US" b="1" u="sng" dirty="0">
                <a:latin typeface="Arial Rounded MT Bold" panose="020F0704030504030204" pitchFamily="34" charset="0"/>
              </a:rPr>
              <a:t>Name </a:t>
            </a:r>
            <a:r>
              <a:rPr lang="en-US" b="1" dirty="0">
                <a:latin typeface="Arial Rounded MT Bold" panose="020F0704030504030204" pitchFamily="34" charset="0"/>
              </a:rPr>
              <a:t>                         </a:t>
            </a:r>
            <a:r>
              <a:rPr lang="en-US" b="1" u="sng" dirty="0" err="1">
                <a:latin typeface="Arial Rounded MT Bold" panose="020F0704030504030204" pitchFamily="34" charset="0"/>
              </a:rPr>
              <a:t>Regd</a:t>
            </a:r>
            <a:r>
              <a:rPr lang="en-US" b="1" u="sng" dirty="0">
                <a:latin typeface="Arial Rounded MT Bold" panose="020F0704030504030204" pitchFamily="34" charset="0"/>
              </a:rPr>
              <a:t> No.</a:t>
            </a:r>
          </a:p>
          <a:p>
            <a:pPr marL="2417763" indent="-2417763">
              <a:buNone/>
              <a:tabLst>
                <a:tab pos="2417763" algn="l"/>
              </a:tabLst>
            </a:pPr>
            <a:r>
              <a:rPr lang="en-US" b="1" dirty="0"/>
              <a:t>ROJALIN BISWAL                2401080034</a:t>
            </a:r>
          </a:p>
          <a:p>
            <a:pPr marL="0" indent="0">
              <a:buNone/>
            </a:pPr>
            <a:r>
              <a:rPr lang="en-US" b="1" dirty="0"/>
              <a:t>GOLDI KUMARI                  2401080041</a:t>
            </a:r>
          </a:p>
          <a:p>
            <a:pPr marL="0" indent="0">
              <a:buNone/>
            </a:pPr>
            <a:r>
              <a:rPr lang="en-US" b="1" dirty="0"/>
              <a:t>PARVINDER KAUR             2401080044</a:t>
            </a:r>
          </a:p>
          <a:p>
            <a:pPr marL="0" indent="0">
              <a:buNone/>
            </a:pPr>
            <a:r>
              <a:rPr lang="en-US" b="1" dirty="0"/>
              <a:t>MANYATA BEHRA              2401080056</a:t>
            </a:r>
            <a:endParaRPr lang="en-IN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F01D4A-74F9-C346-52F4-DCEC238C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34533"/>
          </a:xfrm>
        </p:spPr>
        <p:txBody>
          <a:bodyPr/>
          <a:lstStyle/>
          <a:p>
            <a:r>
              <a:rPr lang="en-US" b="1" cap="none" dirty="0">
                <a:solidFill>
                  <a:srgbClr val="0070C0"/>
                </a:solidFill>
                <a:latin typeface="Forte" panose="03060902040502070203" pitchFamily="66" charset="0"/>
              </a:rPr>
              <a:t>A Case Study Presented by:</a:t>
            </a:r>
            <a:endParaRPr lang="en-IN" b="1" cap="none" dirty="0">
              <a:solidFill>
                <a:srgbClr val="0070C0"/>
              </a:solidFill>
              <a:latin typeface="Forte" panose="03060902040502070203" pitchFamily="66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7649DD-6E53-23EB-95A6-365991D4F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13" y="786342"/>
            <a:ext cx="5962650" cy="5962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3DBD6C-025E-A192-65AF-ADA91CEA5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8793" y="248708"/>
            <a:ext cx="2819400" cy="24225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49270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3D493A94-852F-3D46-1C71-754EFB216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1" y="1583267"/>
            <a:ext cx="10131425" cy="4207933"/>
          </a:xfrm>
        </p:spPr>
        <p:txBody>
          <a:bodyPr vert="horz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STCaiyun" panose="02010800040101010101" pitchFamily="2" charset="-122"/>
                <a:ea typeface="STCaiyun" panose="02010800040101010101" pitchFamily="2" charset="-122"/>
              </a:rPr>
              <a:t> </a:t>
            </a: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Forte" panose="03060902040502070203" pitchFamily="66" charset="0"/>
                <a:ea typeface="STCaiyun" panose="02010800040101010101" pitchFamily="2" charset="-122"/>
              </a:rPr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Forte" panose="03060902040502070203" pitchFamily="66" charset="0"/>
                <a:ea typeface="STCaiyun" panose="02010800040101010101" pitchFamily="2" charset="-122"/>
              </a:rPr>
              <a:t> TECHNOLOGY STACK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Forte" panose="03060902040502070203" pitchFamily="66" charset="0"/>
                <a:ea typeface="STCaiyun" panose="02010800040101010101" pitchFamily="2" charset="-122"/>
              </a:rPr>
              <a:t> ADVANTAGES OF THE PROPOSED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Forte" panose="03060902040502070203" pitchFamily="66" charset="0"/>
                <a:ea typeface="STCaiyun" panose="02010800040101010101" pitchFamily="2" charset="-122"/>
              </a:rPr>
              <a:t> ALGORITHM OVERVIEW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Forte" panose="03060902040502070203" pitchFamily="66" charset="0"/>
                <a:ea typeface="STCaiyun" panose="02010800040101010101" pitchFamily="2" charset="-122"/>
              </a:rPr>
              <a:t> FLOWCHART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Forte" panose="03060902040502070203" pitchFamily="66" charset="0"/>
                <a:ea typeface="STCaiyun" panose="02010800040101010101" pitchFamily="2" charset="-122"/>
              </a:rPr>
              <a:t> HEADER FILES USED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Forte" panose="03060902040502070203" pitchFamily="66" charset="0"/>
                <a:ea typeface="STCaiyun" panose="02010800040101010101" pitchFamily="2" charset="-122"/>
              </a:rPr>
              <a:t> CODE IMPLEMENTATION (OVERVIEW)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Forte" panose="03060902040502070203" pitchFamily="66" charset="0"/>
                <a:ea typeface="STCaiyun" panose="02010800040101010101" pitchFamily="2" charset="-122"/>
              </a:rPr>
              <a:t> EXPECTED OUTPUT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Forte" panose="03060902040502070203" pitchFamily="66" charset="0"/>
                <a:ea typeface="STCaiyun" panose="02010800040101010101" pitchFamily="2" charset="-122"/>
              </a:rPr>
              <a:t> CONCLUSION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Forte" panose="03060902040502070203" pitchFamily="66" charset="0"/>
                <a:ea typeface="STCaiyun" panose="02010800040101010101" pitchFamily="2" charset="-122"/>
              </a:rPr>
              <a:t> REFERENCES</a:t>
            </a:r>
            <a:endParaRPr lang="en-IN" sz="2400" dirty="0">
              <a:solidFill>
                <a:schemeClr val="accent2">
                  <a:lumMod val="40000"/>
                  <a:lumOff val="60000"/>
                </a:schemeClr>
              </a:solidFill>
              <a:latin typeface="Forte" panose="03060902040502070203" pitchFamily="66" charset="0"/>
              <a:ea typeface="STCaiyun" panose="02010800040101010101" pitchFamily="2" charset="-12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F40D2F-B1D9-3E57-2C9D-43508481E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1" y="203200"/>
            <a:ext cx="10537826" cy="1642533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8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CONTENT</a:t>
            </a:r>
            <a:endParaRPr lang="en-IN" sz="4800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BDF862-4C70-9F8C-1A96-B51BB7A5B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433" y="372533"/>
            <a:ext cx="1646768" cy="193384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F18EB24-1782-D015-FA80-FBAE05684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0" y="1490133"/>
            <a:ext cx="5554134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84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8A6DB693-FF32-7D35-0A47-E6443C55B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8137" y="1452033"/>
            <a:ext cx="10131424" cy="3953933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A Library Management System (LMS) 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is software that manages library 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operations, allowing users to borrow,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return, and search books efficiently. 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It replaces traditional manual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cataloging with a digital system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for better accuracy and accessibility</a:t>
            </a: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409D0A-944F-55FF-EC86-CA331A487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68" y="237066"/>
            <a:ext cx="10131425" cy="1456267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70C0"/>
                </a:solidFill>
                <a:latin typeface="Algerian" panose="04020705040A02060702" pitchFamily="82" charset="0"/>
              </a:rPr>
              <a:t> </a:t>
            </a:r>
            <a:r>
              <a:rPr lang="en-US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INTRODUCTION</a:t>
            </a:r>
            <a:endParaRPr lang="en-IN" b="1" dirty="0">
              <a:solidFill>
                <a:srgbClr val="0070C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Algerian" panose="04020705040A02060702" pitchFamily="8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5D652D-D298-ABD5-3CAB-37853687AD77}"/>
              </a:ext>
            </a:extLst>
          </p:cNvPr>
          <p:cNvCxnSpPr/>
          <p:nvPr/>
        </p:nvCxnSpPr>
        <p:spPr>
          <a:xfrm>
            <a:off x="770467" y="1253067"/>
            <a:ext cx="3683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00437FA-EDEB-48DD-6B6F-DFDDA7A8C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50" y="0"/>
            <a:ext cx="596265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2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FE7F0400-0210-1107-9434-18F7AA2D1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1" y="1464735"/>
            <a:ext cx="10131425" cy="4326466"/>
          </a:xfrm>
        </p:spPr>
        <p:txBody>
          <a:bodyPr vert="horz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Frontend: HTML, CSS, JavaScript</a:t>
            </a:r>
          </a:p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Backend: C Language</a:t>
            </a:r>
          </a:p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Database: Oracle</a:t>
            </a:r>
          </a:p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Purpose: Ensures smooth user experience, fast processing, and secure data management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7B837D-15F2-B1C8-AB97-33735D4C8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-237066"/>
            <a:ext cx="10478559" cy="1989668"/>
          </a:xfrm>
          <a:ln>
            <a:noFill/>
          </a:ln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TECHNOLOGY STACK</a:t>
            </a:r>
            <a:endParaRPr lang="en-IN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70F4D9-6BFF-DBD9-A753-4E61ED666645}"/>
              </a:ext>
            </a:extLst>
          </p:cNvPr>
          <p:cNvCxnSpPr>
            <a:cxnSpLocks/>
          </p:cNvCxnSpPr>
          <p:nvPr/>
        </p:nvCxnSpPr>
        <p:spPr>
          <a:xfrm>
            <a:off x="601134" y="1134534"/>
            <a:ext cx="5257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523E9040-5002-8CE3-A99D-36D950DD4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867" y="317502"/>
            <a:ext cx="4656666" cy="300566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DCE939D-F95F-7136-E28D-70A251DAE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534" y="150153"/>
            <a:ext cx="1625599" cy="131458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57C2B31-3772-8107-1326-914F3A2A9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8089" y="3960677"/>
            <a:ext cx="1657581" cy="193384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3948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1A04D5E1-7909-D20F-599B-9B8ACFAFC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1" y="1803401"/>
            <a:ext cx="10845800" cy="4538132"/>
          </a:xfrm>
        </p:spPr>
        <p:txBody>
          <a:bodyPr vert="horz">
            <a:noAutofit/>
          </a:bodyPr>
          <a:lstStyle/>
          <a:p>
            <a:pPr>
              <a:lnSpc>
                <a:spcPct val="120000"/>
              </a:lnSpc>
            </a:pP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Automation: Reduces manual effort.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• Efficient Book Management: Tracks books efficiently.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• User-friendly Interface: Web-based for easy use.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• Data Security: Oracle ensures secure data storage.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• Faster Processing: C backend enhances speed.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• Multi-User Access: Supports students, librarians, admins.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• Report Generation: Provides analytical insights.</a:t>
            </a:r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9AF04E-62C1-DE30-202F-AC77CC7E7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1" y="177800"/>
            <a:ext cx="10845800" cy="1888067"/>
          </a:xfrm>
          <a:scene3d>
            <a:camera prst="orthographicFront"/>
            <a:lightRig rig="threePt" dir="t"/>
          </a:scene3d>
          <a:sp3d>
            <a:bevelT prst="convex"/>
          </a:sp3d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ADVANTAGES OF THE PROPOSED SYSTEM</a:t>
            </a:r>
            <a:endParaRPr lang="en-IN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53388D-2E19-3128-B3CA-1D2F4ACF4ACD}"/>
              </a:ext>
            </a:extLst>
          </p:cNvPr>
          <p:cNvCxnSpPr/>
          <p:nvPr/>
        </p:nvCxnSpPr>
        <p:spPr>
          <a:xfrm flipV="1">
            <a:off x="550333" y="1439333"/>
            <a:ext cx="94488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592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C8BF86B9-4375-0775-42C4-7E2699EC9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92500" lnSpcReduction="20000"/>
          </a:bodyPr>
          <a:lstStyle/>
          <a:p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Step 1: Start</a:t>
            </a:r>
          </a:p>
          <a:p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Step 2: Initialize variables &amp; structure</a:t>
            </a:r>
          </a:p>
          <a:p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Step 3: Display menu options</a:t>
            </a:r>
          </a:p>
          <a:p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Step 4: Process user inputs (Add, Search, Display, Count, Exit)</a:t>
            </a:r>
          </a:p>
          <a:p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Step 5: Execute user-selected action</a:t>
            </a:r>
          </a:p>
          <a:p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Step 6: Repeat until exit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3271DF-36A1-4B6C-CCD3-02D4B71EB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609600"/>
            <a:ext cx="10275359" cy="1964267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ALGORITHM OVERVIEW</a:t>
            </a:r>
            <a:endParaRPr lang="en-IN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Algerian" panose="04020705040A02060702" pitchFamily="8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ED041E-0583-80E7-B245-25E0FBF78C17}"/>
              </a:ext>
            </a:extLst>
          </p:cNvPr>
          <p:cNvCxnSpPr/>
          <p:nvPr/>
        </p:nvCxnSpPr>
        <p:spPr>
          <a:xfrm>
            <a:off x="685801" y="1947333"/>
            <a:ext cx="637539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92189B9C-F74B-1700-2C62-47B890A2F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268" y="193042"/>
            <a:ext cx="3659900" cy="1754291"/>
          </a:xfrm>
          <a:prstGeom prst="ellipse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2452738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296DDFFE-A213-2EF5-1499-310E47A2A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7533" y="1244600"/>
            <a:ext cx="6682677" cy="5249333"/>
          </a:xfrm>
          <a:ln>
            <a:noFill/>
          </a:ln>
        </p:spPr>
        <p:txBody>
          <a:bodyPr vert="horz"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7B2909-E888-51AB-D220-74DFD976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03200"/>
            <a:ext cx="10131425" cy="82973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 </a:t>
            </a:r>
            <a:r>
              <a:rPr lang="en-US" sz="40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FLOWCHART</a:t>
            </a:r>
            <a:endParaRPr lang="en-IN" sz="4000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B412DD-A054-0A01-115B-7F014A092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34" y="1244600"/>
            <a:ext cx="6682677" cy="524933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FBCAE7-9F36-259A-9280-1C0FB7392841}"/>
              </a:ext>
            </a:extLst>
          </p:cNvPr>
          <p:cNvCxnSpPr/>
          <p:nvPr/>
        </p:nvCxnSpPr>
        <p:spPr>
          <a:xfrm>
            <a:off x="1007533" y="897467"/>
            <a:ext cx="344593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Arrow: Down 8">
            <a:extLst>
              <a:ext uri="{FF2B5EF4-FFF2-40B4-BE49-F238E27FC236}">
                <a16:creationId xmlns:a16="http://schemas.microsoft.com/office/drawing/2014/main" id="{BBEB6C0D-2E3A-7130-D9C6-AB9712D02CED}"/>
              </a:ext>
            </a:extLst>
          </p:cNvPr>
          <p:cNvSpPr/>
          <p:nvPr/>
        </p:nvSpPr>
        <p:spPr>
          <a:xfrm>
            <a:off x="4521199" y="499532"/>
            <a:ext cx="508000" cy="397927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88E042-4455-93FB-9BA9-F4624BB12F90}"/>
              </a:ext>
            </a:extLst>
          </p:cNvPr>
          <p:cNvSpPr/>
          <p:nvPr/>
        </p:nvSpPr>
        <p:spPr>
          <a:xfrm>
            <a:off x="9074142" y="3499383"/>
            <a:ext cx="1388533" cy="761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75B36F-4394-322E-3459-25DA11F94E86}"/>
              </a:ext>
            </a:extLst>
          </p:cNvPr>
          <p:cNvSpPr/>
          <p:nvPr/>
        </p:nvSpPr>
        <p:spPr>
          <a:xfrm>
            <a:off x="9052451" y="452961"/>
            <a:ext cx="1388534" cy="73659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E73EFB0E-8931-A859-8F12-8330EC8443A1}"/>
              </a:ext>
            </a:extLst>
          </p:cNvPr>
          <p:cNvSpPr/>
          <p:nvPr/>
        </p:nvSpPr>
        <p:spPr>
          <a:xfrm>
            <a:off x="9130239" y="1813984"/>
            <a:ext cx="1232959" cy="1066800"/>
          </a:xfrm>
          <a:prstGeom prst="flowChartDecisi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4F9924-F4F7-9E0C-5598-10B22D3CE7AB}"/>
              </a:ext>
            </a:extLst>
          </p:cNvPr>
          <p:cNvSpPr/>
          <p:nvPr/>
        </p:nvSpPr>
        <p:spPr>
          <a:xfrm>
            <a:off x="9052452" y="4995333"/>
            <a:ext cx="1388533" cy="91044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351CC9-32DA-AB59-E0C3-F0F508EFAF5E}"/>
              </a:ext>
            </a:extLst>
          </p:cNvPr>
          <p:cNvCxnSpPr/>
          <p:nvPr/>
        </p:nvCxnSpPr>
        <p:spPr>
          <a:xfrm>
            <a:off x="9746718" y="1244600"/>
            <a:ext cx="0" cy="5693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45BDEB-F994-BA67-3580-78DA622C0EA4}"/>
              </a:ext>
            </a:extLst>
          </p:cNvPr>
          <p:cNvCxnSpPr>
            <a:cxnSpLocks/>
          </p:cNvCxnSpPr>
          <p:nvPr/>
        </p:nvCxnSpPr>
        <p:spPr>
          <a:xfrm>
            <a:off x="9746718" y="2919948"/>
            <a:ext cx="1" cy="5037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237D36-55E2-FA63-1ED5-C4FF8E86BF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746718" y="4304251"/>
            <a:ext cx="1" cy="691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888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1">
            <a:extLst>
              <a:ext uri="{FF2B5EF4-FFF2-40B4-BE49-F238E27FC236}">
                <a16:creationId xmlns:a16="http://schemas.microsoft.com/office/drawing/2014/main" id="{39683F85-F42F-1ED0-9FA0-63536CAA1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1" y="1524000"/>
            <a:ext cx="10981266" cy="4267200"/>
          </a:xfrm>
        </p:spPr>
        <p:txBody>
          <a:bodyPr vert="horz"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#include &lt;</a:t>
            </a:r>
            <a:r>
              <a:rPr lang="en-US" sz="32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stdio.h</a:t>
            </a:r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&gt;: For input/output operations.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#include &lt;</a:t>
            </a:r>
            <a:r>
              <a:rPr lang="en-US" sz="32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stdlib.h</a:t>
            </a:r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&gt;: For memory allocation and general utilities.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#include &lt;</a:t>
            </a:r>
            <a:r>
              <a:rPr lang="en-US" sz="32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string.h</a:t>
            </a:r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&gt;: For string manipulation functions.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2674F3-7E5F-A459-CE05-4B6CDEC5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3" y="287867"/>
            <a:ext cx="10292293" cy="1312334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9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49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HEADER FILES USED</a:t>
            </a:r>
            <a:br>
              <a:rPr lang="en-US" sz="3600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</a:br>
            <a:endParaRPr lang="en-IN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7829B4-3307-7871-A043-7D8E50E15E01}"/>
              </a:ext>
            </a:extLst>
          </p:cNvPr>
          <p:cNvCxnSpPr>
            <a:cxnSpLocks/>
          </p:cNvCxnSpPr>
          <p:nvPr/>
        </p:nvCxnSpPr>
        <p:spPr>
          <a:xfrm>
            <a:off x="872067" y="1066800"/>
            <a:ext cx="85005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717E740-E327-BDAB-7A98-F0709B08F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0621" y="3958955"/>
            <a:ext cx="1657581" cy="193384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4F9E6B-9FB2-BAA7-172C-595FB260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5449" y="639233"/>
            <a:ext cx="1292753" cy="131233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80896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{6BD8CDD4-A37E-4700-A0EA-310036B31179}tf03457452</Template>
  <TotalTime>390</TotalTime>
  <Words>475</Words>
  <Application>Microsoft Office PowerPoint</Application>
  <PresentationFormat>Widescreen</PresentationFormat>
  <Paragraphs>74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STCaiyun</vt:lpstr>
      <vt:lpstr>Algerian</vt:lpstr>
      <vt:lpstr>Arial</vt:lpstr>
      <vt:lpstr>Arial Black</vt:lpstr>
      <vt:lpstr>Arial Rounded MT Bold</vt:lpstr>
      <vt:lpstr>Calibri</vt:lpstr>
      <vt:lpstr>Calibri Light</vt:lpstr>
      <vt:lpstr>Forte</vt:lpstr>
      <vt:lpstr>Freestyle Script</vt:lpstr>
      <vt:lpstr>Wingdings</vt:lpstr>
      <vt:lpstr>Celestial</vt:lpstr>
      <vt:lpstr>LIBRARY MANAGEMENT SYSTEM  </vt:lpstr>
      <vt:lpstr>A Case Study Presented by:</vt:lpstr>
      <vt:lpstr>CONTENT</vt:lpstr>
      <vt:lpstr> INTRODUCTION</vt:lpstr>
      <vt:lpstr>TECHNOLOGY STACK</vt:lpstr>
      <vt:lpstr>ADVANTAGES OF THE PROPOSED SYSTEM</vt:lpstr>
      <vt:lpstr>ALGORITHM OVERVIEW</vt:lpstr>
      <vt:lpstr> FLOWCHART</vt:lpstr>
      <vt:lpstr> HEADER FILES USED </vt:lpstr>
      <vt:lpstr> CODE IMPLEMENTATION (OVERVIEW) </vt:lpstr>
      <vt:lpstr>EXPECTED OUTPUT</vt:lpstr>
      <vt:lpstr> CONCLUSiON</vt:lpstr>
      <vt:lpstr> 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Goldi Kumari</dc:creator>
  <cp:lastModifiedBy>Goldi Kumari</cp:lastModifiedBy>
  <cp:revision>8</cp:revision>
  <dcterms:created xsi:type="dcterms:W3CDTF">2025-04-04T15:15:51Z</dcterms:created>
  <dcterms:modified xsi:type="dcterms:W3CDTF">2025-04-05T10:24:14Z</dcterms:modified>
</cp:coreProperties>
</file>