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Garet Bold" panose="020B0604020202020204" charset="0"/>
      <p:regular r:id="rId17"/>
    </p:embeddedFont>
    <p:embeddedFont>
      <p:font typeface="Montserrat" panose="00000500000000000000" pitchFamily="2" charset="0"/>
      <p:regular r:id="rId18"/>
    </p:embeddedFont>
    <p:embeddedFont>
      <p:font typeface="Montserrat Bold" panose="00000800000000000000" charset="0"/>
      <p:regular r:id="rId19"/>
    </p:embeddedFont>
    <p:embeddedFont>
      <p:font typeface="Montserrat Heavy" panose="020B0604020202020204" charset="0"/>
      <p:regular r:id="rId20"/>
    </p:embeddedFont>
    <p:embeddedFont>
      <p:font typeface="Montserrat Semi-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9" d="100"/>
          <a:sy n="59" d="100"/>
        </p:scale>
        <p:origin x="869"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hyperlink" Target="https://chatgpt.com/share/67549590-43c4-800e-b2c4-b4bc30eb7d4c" TargetMode="Externa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jpeg"/><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grpSp>
        <p:nvGrpSpPr>
          <p:cNvPr id="3" name="Group 3"/>
          <p:cNvGrpSpPr/>
          <p:nvPr/>
        </p:nvGrpSpPr>
        <p:grpSpPr>
          <a:xfrm>
            <a:off x="7467600" y="-520638"/>
            <a:ext cx="11832386" cy="11618305"/>
            <a:chOff x="0" y="0"/>
            <a:chExt cx="651572" cy="609600"/>
          </a:xfrm>
        </p:grpSpPr>
        <p:sp>
          <p:nvSpPr>
            <p:cNvPr id="4" name="Freeform 4"/>
            <p:cNvSpPr/>
            <p:nvPr/>
          </p:nvSpPr>
          <p:spPr>
            <a:xfrm>
              <a:off x="0" y="0"/>
              <a:ext cx="651572" cy="609600"/>
            </a:xfrm>
            <a:custGeom>
              <a:avLst/>
              <a:gdLst/>
              <a:ahLst/>
              <a:cxnLst/>
              <a:rect l="l" t="t" r="r" b="b"/>
              <a:pathLst>
                <a:path w="651572" h="609600">
                  <a:moveTo>
                    <a:pt x="203200" y="0"/>
                  </a:moveTo>
                  <a:lnTo>
                    <a:pt x="651572" y="0"/>
                  </a:lnTo>
                  <a:lnTo>
                    <a:pt x="448372" y="609600"/>
                  </a:lnTo>
                  <a:lnTo>
                    <a:pt x="0" y="609600"/>
                  </a:lnTo>
                  <a:lnTo>
                    <a:pt x="203200" y="0"/>
                  </a:lnTo>
                  <a:close/>
                </a:path>
              </a:pathLst>
            </a:custGeom>
            <a:solidFill>
              <a:srgbClr val="FEFEFE">
                <a:alpha val="76863"/>
              </a:srgbClr>
            </a:solidFill>
          </p:spPr>
        </p:sp>
        <p:sp>
          <p:nvSpPr>
            <p:cNvPr id="5" name="TextBox 5"/>
            <p:cNvSpPr txBox="1"/>
            <p:nvPr/>
          </p:nvSpPr>
          <p:spPr>
            <a:xfrm>
              <a:off x="101600" y="19050"/>
              <a:ext cx="448372" cy="5905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15468600" y="-198382"/>
            <a:ext cx="7514615" cy="11618305"/>
            <a:chOff x="0" y="0"/>
            <a:chExt cx="406400" cy="609600"/>
          </a:xfrm>
        </p:grpSpPr>
        <p:sp>
          <p:nvSpPr>
            <p:cNvPr id="7" name="Freeform 7"/>
            <p:cNvSpPr/>
            <p:nvPr/>
          </p:nvSpPr>
          <p:spPr>
            <a:xfrm>
              <a:off x="0" y="0"/>
              <a:ext cx="406400" cy="609600"/>
            </a:xfrm>
            <a:custGeom>
              <a:avLst/>
              <a:gdLst/>
              <a:ahLst/>
              <a:cxnLst/>
              <a:rect l="l" t="t" r="r" b="b"/>
              <a:pathLst>
                <a:path w="406400" h="609600">
                  <a:moveTo>
                    <a:pt x="203200" y="0"/>
                  </a:moveTo>
                  <a:lnTo>
                    <a:pt x="406400" y="0"/>
                  </a:lnTo>
                  <a:lnTo>
                    <a:pt x="203200" y="609600"/>
                  </a:lnTo>
                  <a:lnTo>
                    <a:pt x="0" y="609600"/>
                  </a:lnTo>
                  <a:lnTo>
                    <a:pt x="203200" y="0"/>
                  </a:lnTo>
                  <a:close/>
                </a:path>
              </a:pathLst>
            </a:custGeom>
            <a:solidFill>
              <a:srgbClr val="FEFEFE">
                <a:alpha val="57647"/>
              </a:srgbClr>
            </a:solidFill>
          </p:spPr>
        </p:sp>
        <p:sp>
          <p:nvSpPr>
            <p:cNvPr id="8" name="TextBox 8"/>
            <p:cNvSpPr txBox="1"/>
            <p:nvPr/>
          </p:nvSpPr>
          <p:spPr>
            <a:xfrm>
              <a:off x="101600" y="19050"/>
              <a:ext cx="203200" cy="5905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9" name="Group 9"/>
          <p:cNvGrpSpPr/>
          <p:nvPr/>
        </p:nvGrpSpPr>
        <p:grpSpPr>
          <a:xfrm>
            <a:off x="-2679982" y="-407848"/>
            <a:ext cx="7745537" cy="11618305"/>
            <a:chOff x="0" y="0"/>
            <a:chExt cx="406400" cy="609600"/>
          </a:xfrm>
        </p:grpSpPr>
        <p:sp>
          <p:nvSpPr>
            <p:cNvPr id="10" name="Freeform 10"/>
            <p:cNvSpPr/>
            <p:nvPr/>
          </p:nvSpPr>
          <p:spPr>
            <a:xfrm>
              <a:off x="0" y="0"/>
              <a:ext cx="406400" cy="609600"/>
            </a:xfrm>
            <a:custGeom>
              <a:avLst/>
              <a:gdLst/>
              <a:ahLst/>
              <a:cxnLst/>
              <a:rect l="l" t="t" r="r" b="b"/>
              <a:pathLst>
                <a:path w="406400" h="609600">
                  <a:moveTo>
                    <a:pt x="203200" y="0"/>
                  </a:moveTo>
                  <a:lnTo>
                    <a:pt x="406400" y="0"/>
                  </a:lnTo>
                  <a:lnTo>
                    <a:pt x="203200" y="609600"/>
                  </a:lnTo>
                  <a:lnTo>
                    <a:pt x="0" y="609600"/>
                  </a:lnTo>
                  <a:lnTo>
                    <a:pt x="203200" y="0"/>
                  </a:lnTo>
                  <a:close/>
                </a:path>
              </a:pathLst>
            </a:custGeom>
            <a:solidFill>
              <a:srgbClr val="C56B0C">
                <a:alpha val="57647"/>
              </a:srgbClr>
            </a:solidFill>
          </p:spPr>
        </p:sp>
        <p:sp>
          <p:nvSpPr>
            <p:cNvPr id="11" name="TextBox 11"/>
            <p:cNvSpPr txBox="1"/>
            <p:nvPr/>
          </p:nvSpPr>
          <p:spPr>
            <a:xfrm>
              <a:off x="101600" y="19050"/>
              <a:ext cx="203200" cy="5905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12" name="Group 12"/>
          <p:cNvGrpSpPr/>
          <p:nvPr/>
        </p:nvGrpSpPr>
        <p:grpSpPr>
          <a:xfrm>
            <a:off x="3812160" y="1028700"/>
            <a:ext cx="5692982" cy="6624561"/>
            <a:chOff x="0" y="0"/>
            <a:chExt cx="698500" cy="812800"/>
          </a:xfrm>
        </p:grpSpPr>
        <p:sp>
          <p:nvSpPr>
            <p:cNvPr id="13" name="Freeform 1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3"/>
              <a:stretch>
                <a:fillRect l="-53896" r="-53896"/>
              </a:stretch>
            </a:blipFill>
            <a:ln w="47625" cap="sq">
              <a:gradFill>
                <a:gsLst>
                  <a:gs pos="0">
                    <a:srgbClr val="F1F2F2">
                      <a:alpha val="100000"/>
                    </a:srgbClr>
                  </a:gs>
                  <a:gs pos="100000">
                    <a:srgbClr val="8F8F90">
                      <a:alpha val="18500"/>
                    </a:srgbClr>
                  </a:gs>
                </a:gsLst>
                <a:lin ang="0"/>
              </a:gradFill>
              <a:prstDash val="solid"/>
              <a:miter/>
            </a:ln>
          </p:spPr>
        </p:sp>
      </p:grpSp>
      <p:grpSp>
        <p:nvGrpSpPr>
          <p:cNvPr id="14" name="Group 14"/>
          <p:cNvGrpSpPr/>
          <p:nvPr/>
        </p:nvGrpSpPr>
        <p:grpSpPr>
          <a:xfrm>
            <a:off x="340146" y="1732007"/>
            <a:ext cx="3845161" cy="4474369"/>
            <a:chOff x="0" y="0"/>
            <a:chExt cx="698500" cy="812800"/>
          </a:xfrm>
        </p:grpSpPr>
        <p:sp>
          <p:nvSpPr>
            <p:cNvPr id="15" name="Freeform 1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53896" r="-53896"/>
              </a:stretch>
            </a:blipFill>
            <a:ln w="47625" cap="sq">
              <a:gradFill>
                <a:gsLst>
                  <a:gs pos="0">
                    <a:srgbClr val="F1F2F2">
                      <a:alpha val="100000"/>
                    </a:srgbClr>
                  </a:gs>
                  <a:gs pos="100000">
                    <a:srgbClr val="8F8F90">
                      <a:alpha val="18500"/>
                    </a:srgbClr>
                  </a:gs>
                </a:gsLst>
                <a:lin ang="0"/>
              </a:gradFill>
              <a:prstDash val="solid"/>
              <a:miter/>
            </a:ln>
          </p:spPr>
        </p:sp>
      </p:grpSp>
      <p:grpSp>
        <p:nvGrpSpPr>
          <p:cNvPr id="16" name="Group 16"/>
          <p:cNvGrpSpPr/>
          <p:nvPr/>
        </p:nvGrpSpPr>
        <p:grpSpPr>
          <a:xfrm>
            <a:off x="1889580" y="5610770"/>
            <a:ext cx="3845161" cy="4474369"/>
            <a:chOff x="0" y="0"/>
            <a:chExt cx="698500" cy="812800"/>
          </a:xfrm>
        </p:grpSpPr>
        <p:sp>
          <p:nvSpPr>
            <p:cNvPr id="17" name="Freeform 1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5"/>
              <a:stretch>
                <a:fillRect l="-53896" r="-53896"/>
              </a:stretch>
            </a:blipFill>
            <a:ln w="47625" cap="sq">
              <a:gradFill>
                <a:gsLst>
                  <a:gs pos="0">
                    <a:srgbClr val="F1F2F2">
                      <a:alpha val="100000"/>
                    </a:srgbClr>
                  </a:gs>
                  <a:gs pos="100000">
                    <a:srgbClr val="8F8F90">
                      <a:alpha val="18500"/>
                    </a:srgbClr>
                  </a:gs>
                </a:gsLst>
                <a:lin ang="0"/>
              </a:gradFill>
              <a:prstDash val="solid"/>
              <a:miter/>
            </a:ln>
          </p:spPr>
        </p:sp>
      </p:grpSp>
      <p:grpSp>
        <p:nvGrpSpPr>
          <p:cNvPr id="18" name="Group 18"/>
          <p:cNvGrpSpPr/>
          <p:nvPr/>
        </p:nvGrpSpPr>
        <p:grpSpPr>
          <a:xfrm>
            <a:off x="5551043" y="6267777"/>
            <a:ext cx="2652117" cy="3086100"/>
            <a:chOff x="0" y="0"/>
            <a:chExt cx="698500" cy="812800"/>
          </a:xfrm>
          <a:blipFill dpi="0" rotWithShape="1">
            <a:blip r:embed="rId6">
              <a:extLst>
                <a:ext uri="{28A0092B-C50C-407E-A947-70E740481C1C}">
                  <a14:useLocalDpi xmlns:a14="http://schemas.microsoft.com/office/drawing/2010/main" val="0"/>
                </a:ext>
              </a:extLst>
            </a:blip>
            <a:srcRect/>
            <a:stretch>
              <a:fillRect/>
            </a:stretch>
          </a:blipFill>
        </p:grpSpPr>
        <p:sp>
          <p:nvSpPr>
            <p:cNvPr id="19" name="Freeform 1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grpFill/>
            <a:ln>
              <a:solidFill>
                <a:schemeClr val="bg1"/>
              </a:solidFill>
            </a:ln>
          </p:spPr>
        </p:sp>
        <p:sp>
          <p:nvSpPr>
            <p:cNvPr id="20" name="TextBox 20"/>
            <p:cNvSpPr txBox="1"/>
            <p:nvPr/>
          </p:nvSpPr>
          <p:spPr>
            <a:xfrm>
              <a:off x="0" y="158750"/>
              <a:ext cx="698500" cy="514350"/>
            </a:xfrm>
            <a:prstGeom prst="rect">
              <a:avLst/>
            </a:prstGeom>
            <a:grpFill/>
            <a:ln>
              <a:solidFill>
                <a:schemeClr val="bg1"/>
              </a:solidFill>
            </a:ln>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21" name="Group 21"/>
          <p:cNvGrpSpPr/>
          <p:nvPr/>
        </p:nvGrpSpPr>
        <p:grpSpPr>
          <a:xfrm>
            <a:off x="17145000" y="8970269"/>
            <a:ext cx="850093" cy="989199"/>
            <a:chOff x="0" y="0"/>
            <a:chExt cx="698500" cy="812800"/>
          </a:xfrm>
        </p:grpSpPr>
        <p:sp>
          <p:nvSpPr>
            <p:cNvPr id="22" name="Freeform 2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23" name="TextBox 23"/>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24" name="TextBox 24"/>
          <p:cNvSpPr txBox="1"/>
          <p:nvPr/>
        </p:nvSpPr>
        <p:spPr>
          <a:xfrm>
            <a:off x="10387131" y="952500"/>
            <a:ext cx="7116833" cy="808693"/>
          </a:xfrm>
          <a:prstGeom prst="rect">
            <a:avLst/>
          </a:prstGeom>
        </p:spPr>
        <p:txBody>
          <a:bodyPr lIns="0" tIns="0" rIns="0" bIns="0" rtlCol="0" anchor="t">
            <a:spAutoFit/>
          </a:bodyPr>
          <a:lstStyle/>
          <a:p>
            <a:pPr algn="l">
              <a:lnSpc>
                <a:spcPts val="6182"/>
              </a:lnSpc>
              <a:spcBef>
                <a:spcPct val="0"/>
              </a:spcBef>
            </a:pPr>
            <a:r>
              <a:rPr lang="en-US" sz="5832" b="1" dirty="0">
                <a:solidFill>
                  <a:srgbClr val="000000"/>
                </a:solidFill>
                <a:latin typeface="Times New Roman" panose="02020603050405020304" pitchFamily="18" charset="0"/>
                <a:ea typeface="Montserrat Semi-Bold"/>
                <a:cs typeface="Times New Roman" panose="02020603050405020304" pitchFamily="18" charset="0"/>
                <a:sym typeface="Montserrat Semi-Bold"/>
              </a:rPr>
              <a:t>Web Page on </a:t>
            </a:r>
          </a:p>
        </p:txBody>
      </p:sp>
      <p:sp>
        <p:nvSpPr>
          <p:cNvPr id="25" name="TextBox 25"/>
          <p:cNvSpPr txBox="1"/>
          <p:nvPr/>
        </p:nvSpPr>
        <p:spPr>
          <a:xfrm>
            <a:off x="10315742" y="2620468"/>
            <a:ext cx="6368541" cy="1557949"/>
          </a:xfrm>
          <a:prstGeom prst="rect">
            <a:avLst/>
          </a:prstGeom>
        </p:spPr>
        <p:txBody>
          <a:bodyPr lIns="0" tIns="0" rIns="0" bIns="0" rtlCol="0" anchor="t">
            <a:spAutoFit/>
          </a:bodyPr>
          <a:lstStyle/>
          <a:p>
            <a:pPr algn="l">
              <a:lnSpc>
                <a:spcPts val="11813"/>
              </a:lnSpc>
              <a:spcBef>
                <a:spcPct val="0"/>
              </a:spcBef>
            </a:pPr>
            <a:r>
              <a:rPr lang="en-US" sz="11145" b="1" dirty="0">
                <a:solidFill>
                  <a:srgbClr val="C56B0C"/>
                </a:solidFill>
                <a:latin typeface="Times New Roman" panose="02020603050405020304" pitchFamily="18" charset="0"/>
                <a:ea typeface="Montserrat Heavy"/>
                <a:cs typeface="Times New Roman" panose="02020603050405020304" pitchFamily="18" charset="0"/>
                <a:sym typeface="Montserrat Heavy"/>
              </a:rPr>
              <a:t>ODISHA</a:t>
            </a:r>
          </a:p>
        </p:txBody>
      </p:sp>
      <p:sp>
        <p:nvSpPr>
          <p:cNvPr id="26" name="TextBox 26"/>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01</a:t>
            </a:r>
          </a:p>
        </p:txBody>
      </p:sp>
      <p:sp>
        <p:nvSpPr>
          <p:cNvPr id="27" name="TextBox 27"/>
          <p:cNvSpPr txBox="1"/>
          <p:nvPr/>
        </p:nvSpPr>
        <p:spPr>
          <a:xfrm>
            <a:off x="10453869" y="4028132"/>
            <a:ext cx="5938854" cy="612013"/>
          </a:xfrm>
          <a:prstGeom prst="rect">
            <a:avLst/>
          </a:prstGeom>
        </p:spPr>
        <p:txBody>
          <a:bodyPr lIns="0" tIns="0" rIns="0" bIns="0" rtlCol="0" anchor="t">
            <a:spAutoFit/>
          </a:bodyPr>
          <a:lstStyle/>
          <a:p>
            <a:pPr algn="l">
              <a:lnSpc>
                <a:spcPts val="2491"/>
              </a:lnSpc>
              <a:spcBef>
                <a:spcPct val="0"/>
              </a:spcBef>
            </a:pPr>
            <a:r>
              <a:rPr lang="en-US" sz="1779" dirty="0">
                <a:solidFill>
                  <a:srgbClr val="000000"/>
                </a:solidFill>
                <a:latin typeface="Times New Roman" panose="02020603050405020304" pitchFamily="18" charset="0"/>
                <a:ea typeface="Montserrat"/>
                <a:cs typeface="Times New Roman" panose="02020603050405020304" pitchFamily="18" charset="0"/>
                <a:sym typeface="Montserrat"/>
              </a:rPr>
              <a:t>Embark on an unforgettable journey to explore Odisha's rich culture, heritage, and natural beauty</a:t>
            </a:r>
          </a:p>
        </p:txBody>
      </p:sp>
      <p:sp>
        <p:nvSpPr>
          <p:cNvPr id="28" name="TextBox 24">
            <a:extLst>
              <a:ext uri="{FF2B5EF4-FFF2-40B4-BE49-F238E27FC236}">
                <a16:creationId xmlns:a16="http://schemas.microsoft.com/office/drawing/2014/main" id="{FD128139-566A-29A4-EF67-A562DCD0D435}"/>
              </a:ext>
            </a:extLst>
          </p:cNvPr>
          <p:cNvSpPr txBox="1"/>
          <p:nvPr/>
        </p:nvSpPr>
        <p:spPr>
          <a:xfrm>
            <a:off x="10479019" y="1786484"/>
            <a:ext cx="7116833" cy="808693"/>
          </a:xfrm>
          <a:prstGeom prst="rect">
            <a:avLst/>
          </a:prstGeom>
        </p:spPr>
        <p:txBody>
          <a:bodyPr lIns="0" tIns="0" rIns="0" bIns="0" rtlCol="0" anchor="t">
            <a:spAutoFit/>
          </a:bodyPr>
          <a:lstStyle/>
          <a:p>
            <a:pPr algn="l">
              <a:lnSpc>
                <a:spcPts val="6182"/>
              </a:lnSpc>
              <a:spcBef>
                <a:spcPct val="0"/>
              </a:spcBef>
            </a:pPr>
            <a:r>
              <a:rPr lang="en-US" sz="5832" b="1" dirty="0">
                <a:solidFill>
                  <a:srgbClr val="000000"/>
                </a:solidFill>
                <a:latin typeface="Times New Roman" panose="02020603050405020304" pitchFamily="18" charset="0"/>
                <a:ea typeface="Montserrat Semi-Bold"/>
                <a:cs typeface="Times New Roman" panose="02020603050405020304" pitchFamily="18" charset="0"/>
                <a:sym typeface="Montserrat Semi-Bold"/>
              </a:rPr>
              <a:t>Tourism Places in </a:t>
            </a:r>
          </a:p>
        </p:txBody>
      </p:sp>
      <p:graphicFrame>
        <p:nvGraphicFramePr>
          <p:cNvPr id="29" name="Table 28">
            <a:extLst>
              <a:ext uri="{FF2B5EF4-FFF2-40B4-BE49-F238E27FC236}">
                <a16:creationId xmlns:a16="http://schemas.microsoft.com/office/drawing/2014/main" id="{2D39F5B3-D726-B7C8-5BA5-C7A4851B7E2F}"/>
              </a:ext>
            </a:extLst>
          </p:cNvPr>
          <p:cNvGraphicFramePr>
            <a:graphicFrameLocks noGrp="1"/>
          </p:cNvGraphicFramePr>
          <p:nvPr>
            <p:extLst>
              <p:ext uri="{D42A27DB-BD31-4B8C-83A1-F6EECF244321}">
                <p14:modId xmlns:p14="http://schemas.microsoft.com/office/powerpoint/2010/main" val="2766269124"/>
              </p:ext>
            </p:extLst>
          </p:nvPr>
        </p:nvGraphicFramePr>
        <p:xfrm>
          <a:off x="9599887" y="5137827"/>
          <a:ext cx="8752116" cy="3302244"/>
        </p:xfrm>
        <a:graphic>
          <a:graphicData uri="http://schemas.openxmlformats.org/drawingml/2006/table">
            <a:tbl>
              <a:tblPr firstRow="1" bandRow="1"/>
              <a:tblGrid>
                <a:gridCol w="4376058">
                  <a:extLst>
                    <a:ext uri="{9D8B030D-6E8A-4147-A177-3AD203B41FA5}">
                      <a16:colId xmlns:a16="http://schemas.microsoft.com/office/drawing/2014/main" val="20000"/>
                    </a:ext>
                  </a:extLst>
                </a:gridCol>
                <a:gridCol w="4376058">
                  <a:extLst>
                    <a:ext uri="{9D8B030D-6E8A-4147-A177-3AD203B41FA5}">
                      <a16:colId xmlns:a16="http://schemas.microsoft.com/office/drawing/2014/main" val="20001"/>
                    </a:ext>
                  </a:extLst>
                </a:gridCol>
              </a:tblGrid>
              <a:tr h="711444">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2800" dirty="0">
                          <a:latin typeface="Times New Roman" panose="02020603050405020304" pitchFamily="18" charset="0"/>
                          <a:cs typeface="Times New Roman" panose="02020603050405020304" pitchFamily="18" charset="0"/>
                        </a:rPr>
                        <a:t>GUIDED BY </a:t>
                      </a:r>
                    </a:p>
                  </a:txBody>
                  <a:tcPr>
                    <a:lnL>
                      <a:noFill/>
                    </a:lnL>
                    <a:lnR>
                      <a:noFill/>
                    </a:lnR>
                    <a:lnT w="12700" cmpd="sng">
                      <a:solidFill>
                        <a:srgbClr val="FFC000"/>
                      </a:solidFill>
                    </a:lnT>
                    <a:lnB w="12700" cmpd="sng">
                      <a:solidFill>
                        <a:srgbClr val="FFC000"/>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b="1" kern="1200">
                          <a:solidFill>
                            <a:schemeClr val="tx1"/>
                          </a:solidFill>
                          <a:latin typeface="Calibri"/>
                        </a:defRPr>
                      </a:lvl1pPr>
                      <a:lvl2pPr marL="457200" algn="l" defTabSz="914400" rtl="0" eaLnBrk="1" latinLnBrk="0" hangingPunct="1">
                        <a:defRPr sz="1800" b="1" kern="1200">
                          <a:solidFill>
                            <a:schemeClr val="tx1"/>
                          </a:solidFill>
                          <a:latin typeface="Calibri"/>
                        </a:defRPr>
                      </a:lvl2pPr>
                      <a:lvl3pPr marL="914400" algn="l" defTabSz="914400" rtl="0" eaLnBrk="1" latinLnBrk="0" hangingPunct="1">
                        <a:defRPr sz="1800" b="1" kern="1200">
                          <a:solidFill>
                            <a:schemeClr val="tx1"/>
                          </a:solidFill>
                          <a:latin typeface="Calibri"/>
                        </a:defRPr>
                      </a:lvl3pPr>
                      <a:lvl4pPr marL="1371600" algn="l" defTabSz="914400" rtl="0" eaLnBrk="1" latinLnBrk="0" hangingPunct="1">
                        <a:defRPr sz="1800" b="1" kern="1200">
                          <a:solidFill>
                            <a:schemeClr val="tx1"/>
                          </a:solidFill>
                          <a:latin typeface="Calibri"/>
                        </a:defRPr>
                      </a:lvl4pPr>
                      <a:lvl5pPr marL="1828800" algn="l" defTabSz="914400" rtl="0" eaLnBrk="1" latinLnBrk="0" hangingPunct="1">
                        <a:defRPr sz="1800" b="1" kern="1200">
                          <a:solidFill>
                            <a:schemeClr val="tx1"/>
                          </a:solidFill>
                          <a:latin typeface="Calibri"/>
                        </a:defRPr>
                      </a:lvl5pPr>
                      <a:lvl6pPr marL="2286000" algn="l" defTabSz="914400" rtl="0" eaLnBrk="1" latinLnBrk="0" hangingPunct="1">
                        <a:defRPr sz="1800" b="1" kern="1200">
                          <a:solidFill>
                            <a:schemeClr val="tx1"/>
                          </a:solidFill>
                          <a:latin typeface="Calibri"/>
                        </a:defRPr>
                      </a:lvl6pPr>
                      <a:lvl7pPr marL="2743200" algn="l" defTabSz="914400" rtl="0" eaLnBrk="1" latinLnBrk="0" hangingPunct="1">
                        <a:defRPr sz="1800" b="1" kern="1200">
                          <a:solidFill>
                            <a:schemeClr val="tx1"/>
                          </a:solidFill>
                          <a:latin typeface="Calibri"/>
                        </a:defRPr>
                      </a:lvl7pPr>
                      <a:lvl8pPr marL="3200400" algn="l" defTabSz="914400" rtl="0" eaLnBrk="1" latinLnBrk="0" hangingPunct="1">
                        <a:defRPr sz="1800" b="1" kern="1200">
                          <a:solidFill>
                            <a:schemeClr val="tx1"/>
                          </a:solidFill>
                          <a:latin typeface="Calibri"/>
                        </a:defRPr>
                      </a:lvl8pPr>
                      <a:lvl9pPr marL="3657600" algn="l" defTabSz="914400" rtl="0" eaLnBrk="1" latinLnBrk="0" hangingPunct="1">
                        <a:defRPr sz="1800" b="1" kern="1200">
                          <a:solidFill>
                            <a:schemeClr val="tx1"/>
                          </a:solidFill>
                          <a:latin typeface="Calibri"/>
                        </a:defRPr>
                      </a:lvl9pPr>
                    </a:lstStyle>
                    <a:p>
                      <a:pPr algn="ctr"/>
                      <a:r>
                        <a:rPr lang="en-US" sz="2800" dirty="0">
                          <a:latin typeface="Times New Roman" panose="02020603050405020304" pitchFamily="18" charset="0"/>
                          <a:cs typeface="Times New Roman" panose="02020603050405020304" pitchFamily="18" charset="0"/>
                        </a:rPr>
                        <a:t>SUBMITTED</a:t>
                      </a:r>
                      <a:r>
                        <a:rPr lang="en-US" sz="2800" baseline="0" dirty="0">
                          <a:latin typeface="Times New Roman" panose="02020603050405020304" pitchFamily="18" charset="0"/>
                          <a:cs typeface="Times New Roman" panose="02020603050405020304" pitchFamily="18" charset="0"/>
                        </a:rPr>
                        <a:t> BY</a:t>
                      </a:r>
                      <a:endParaRPr lang="en-US" sz="2800" b="1" dirty="0">
                        <a:latin typeface="Times New Roman" pitchFamily="18" charset="0"/>
                        <a:cs typeface="Times New Roman" pitchFamily="18" charset="0"/>
                      </a:endParaRPr>
                    </a:p>
                  </a:txBody>
                  <a:tcPr>
                    <a:lnL>
                      <a:noFill/>
                    </a:lnL>
                    <a:lnR>
                      <a:noFill/>
                    </a:lnR>
                    <a:lnT w="12700" cmpd="sng">
                      <a:solidFill>
                        <a:srgbClr val="FFC000"/>
                      </a:solidFill>
                    </a:lnT>
                    <a:lnB w="12700" cmpd="sng">
                      <a:solidFill>
                        <a:srgbClr val="FFC000"/>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458476">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latin typeface="Times New Roman" panose="02020603050405020304" pitchFamily="18" charset="0"/>
                        <a:cs typeface="Times New Roman" panose="02020603050405020304" pitchFamily="18"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 Dr</a:t>
                      </a:r>
                      <a:r>
                        <a:rPr lang="en-US" sz="3200" baseline="0" dirty="0">
                          <a:latin typeface="Times New Roman" panose="02020603050405020304" pitchFamily="18" charset="0"/>
                          <a:cs typeface="Times New Roman" panose="02020603050405020304" pitchFamily="18" charset="0"/>
                        </a:rPr>
                        <a:t> Prasant Kumar Dash</a:t>
                      </a:r>
                      <a:endParaRPr lang="en-US" sz="3200" dirty="0">
                        <a:latin typeface="Times New Roman" panose="02020603050405020304" pitchFamily="18" charset="0"/>
                        <a:cs typeface="Times New Roman" panose="02020603050405020304" pitchFamily="18" charset="0"/>
                      </a:endParaRPr>
                    </a:p>
                    <a:p>
                      <a:pPr algn="ctr"/>
                      <a:r>
                        <a:rPr lang="en-US" sz="3200" dirty="0">
                          <a:latin typeface="Times New Roman" panose="02020603050405020304" pitchFamily="18" charset="0"/>
                          <a:cs typeface="Times New Roman" panose="02020603050405020304" pitchFamily="18" charset="0"/>
                        </a:rPr>
                        <a:t>Asst.</a:t>
                      </a:r>
                      <a:r>
                        <a:rPr lang="en-US" sz="3200" baseline="0" dirty="0">
                          <a:latin typeface="Times New Roman" panose="02020603050405020304" pitchFamily="18" charset="0"/>
                          <a:cs typeface="Times New Roman" panose="02020603050405020304" pitchFamily="18" charset="0"/>
                        </a:rPr>
                        <a:t> Prof., </a:t>
                      </a:r>
                      <a:r>
                        <a:rPr lang="en-US" sz="3200" baseline="0" dirty="0" err="1">
                          <a:latin typeface="Times New Roman" panose="02020603050405020304" pitchFamily="18" charset="0"/>
                          <a:cs typeface="Times New Roman" panose="02020603050405020304" pitchFamily="18" charset="0"/>
                        </a:rPr>
                        <a:t>Dept.of</a:t>
                      </a:r>
                      <a:r>
                        <a:rPr lang="en-US" sz="3200" baseline="0" dirty="0">
                          <a:latin typeface="Times New Roman" panose="02020603050405020304" pitchFamily="18" charset="0"/>
                          <a:cs typeface="Times New Roman" panose="02020603050405020304" pitchFamily="18" charset="0"/>
                        </a:rPr>
                        <a:t> CSE</a:t>
                      </a:r>
                    </a:p>
                    <a:p>
                      <a:pPr algn="ctr"/>
                      <a:r>
                        <a:rPr lang="en-US" sz="3200" baseline="0">
                          <a:latin typeface="Times New Roman" panose="02020603050405020304" pitchFamily="18" charset="0"/>
                          <a:cs typeface="Times New Roman" panose="02020603050405020304" pitchFamily="18" charset="0"/>
                        </a:rPr>
                        <a:t>  CGU </a:t>
                      </a:r>
                      <a:r>
                        <a:rPr lang="en-US" sz="3200" baseline="0" dirty="0">
                          <a:latin typeface="Times New Roman" panose="02020603050405020304" pitchFamily="18" charset="0"/>
                          <a:cs typeface="Times New Roman" panose="02020603050405020304" pitchFamily="18" charset="0"/>
                        </a:rPr>
                        <a:t>, </a:t>
                      </a:r>
                      <a:r>
                        <a:rPr lang="en-US" sz="3200" baseline="0" dirty="0" err="1">
                          <a:latin typeface="Times New Roman" panose="02020603050405020304" pitchFamily="18" charset="0"/>
                          <a:cs typeface="Times New Roman" panose="02020603050405020304" pitchFamily="18" charset="0"/>
                        </a:rPr>
                        <a:t>Odisha</a:t>
                      </a:r>
                      <a:endParaRPr lang="en-US" sz="3200" b="1" dirty="0">
                        <a:latin typeface="Times New Roman" pitchFamily="18" charset="0"/>
                        <a:cs typeface="Times New Roman" pitchFamily="18" charset="0"/>
                      </a:endParaRPr>
                    </a:p>
                  </a:txBody>
                  <a:tcPr>
                    <a:lnL>
                      <a:noFill/>
                    </a:lnL>
                    <a:lnR>
                      <a:noFill/>
                    </a:lnR>
                    <a:lnT w="12700" cmpd="sng">
                      <a:solidFill>
                        <a:srgbClr val="FFC000"/>
                      </a:solidFill>
                    </a:lnT>
                    <a:lnB w="12700" cmpd="sng">
                      <a:solidFill>
                        <a:srgbClr val="FFC000"/>
                      </a:solidFill>
                    </a:lnB>
                    <a:lnTlToBr w="12700" cmpd="sng">
                      <a:noFill/>
                      <a:prstDash val="solid"/>
                    </a:lnTlToBr>
                    <a:lnBlToTr w="12700" cmpd="sng">
                      <a:noFill/>
                      <a:prstDash val="solid"/>
                    </a:lnBlToTr>
                    <a:solidFill>
                      <a:srgbClr val="FFC000">
                        <a:alpha val="20000"/>
                      </a:srgbClr>
                    </a:solidFill>
                  </a:tcPr>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endParaRPr lang="en-US" sz="1600" b="1" baseline="0" dirty="0">
                        <a:latin typeface="Times New Roman" panose="02020603050405020304" pitchFamily="18" charset="0"/>
                        <a:cs typeface="Times New Roman" panose="02020603050405020304" pitchFamily="18" charset="0"/>
                      </a:endParaRPr>
                    </a:p>
                    <a:p>
                      <a:pPr algn="ctr"/>
                      <a:r>
                        <a:rPr lang="en-US" sz="1600" b="1" baseline="0" dirty="0">
                          <a:latin typeface="Times New Roman" panose="02020603050405020304" pitchFamily="18" charset="0"/>
                          <a:cs typeface="Times New Roman" panose="02020603050405020304" pitchFamily="18" charset="0"/>
                        </a:rPr>
                        <a:t>GOLDI KUMARI,</a:t>
                      </a:r>
                    </a:p>
                    <a:p>
                      <a:pPr algn="ctr"/>
                      <a:endParaRPr lang="en-US" sz="1600" b="1" baseline="0" dirty="0">
                        <a:latin typeface="Times New Roman" panose="02020603050405020304" pitchFamily="18" charset="0"/>
                        <a:cs typeface="Times New Roman" panose="02020603050405020304" pitchFamily="18" charset="0"/>
                      </a:endParaRPr>
                    </a:p>
                    <a:p>
                      <a:pPr algn="ctr"/>
                      <a:r>
                        <a:rPr lang="en-US" sz="1600" b="1" baseline="0" dirty="0">
                          <a:latin typeface="Times New Roman" panose="02020603050405020304" pitchFamily="18" charset="0"/>
                          <a:cs typeface="Times New Roman" panose="02020603050405020304" pitchFamily="18" charset="0"/>
                        </a:rPr>
                        <a:t>2401080041,</a:t>
                      </a:r>
                    </a:p>
                    <a:p>
                      <a:pPr algn="ctr"/>
                      <a:endParaRPr lang="en-US" sz="1600" b="1" baseline="0" dirty="0">
                        <a:latin typeface="Times New Roman" panose="02020603050405020304" pitchFamily="18" charset="0"/>
                        <a:cs typeface="Times New Roman" panose="02020603050405020304" pitchFamily="18" charset="0"/>
                      </a:endParaRPr>
                    </a:p>
                    <a:p>
                      <a:pPr algn="ctr"/>
                      <a:r>
                        <a:rPr lang="en-US" sz="1600" b="1" baseline="0" dirty="0">
                          <a:latin typeface="Times New Roman" panose="02020603050405020304" pitchFamily="18" charset="0"/>
                          <a:cs typeface="Times New Roman" panose="02020603050405020304" pitchFamily="18" charset="0"/>
                        </a:rPr>
                        <a:t>BCA </a:t>
                      </a:r>
                    </a:p>
                    <a:p>
                      <a:pPr algn="ctr"/>
                      <a:endParaRPr lang="en-US" sz="1600" b="1" baseline="0" dirty="0">
                        <a:latin typeface="Times New Roman" panose="02020603050405020304" pitchFamily="18" charset="0"/>
                        <a:cs typeface="Times New Roman" panose="02020603050405020304" pitchFamily="18" charset="0"/>
                      </a:endParaRPr>
                    </a:p>
                    <a:p>
                      <a:pPr algn="ctr"/>
                      <a:r>
                        <a:rPr lang="en-US" sz="1600" b="1" baseline="0" dirty="0">
                          <a:latin typeface="Times New Roman" panose="02020603050405020304" pitchFamily="18" charset="0"/>
                          <a:cs typeface="Times New Roman" panose="02020603050405020304" pitchFamily="18" charset="0"/>
                        </a:rPr>
                        <a:t>1</a:t>
                      </a:r>
                      <a:r>
                        <a:rPr lang="en-US" sz="1600" b="1" baseline="30000" dirty="0">
                          <a:latin typeface="Times New Roman" panose="02020603050405020304" pitchFamily="18" charset="0"/>
                          <a:cs typeface="Times New Roman" panose="02020603050405020304" pitchFamily="18" charset="0"/>
                        </a:rPr>
                        <a:t>st</a:t>
                      </a:r>
                      <a:r>
                        <a:rPr lang="en-US" sz="1600" b="1" baseline="0" dirty="0">
                          <a:latin typeface="Times New Roman" panose="02020603050405020304" pitchFamily="18" charset="0"/>
                          <a:cs typeface="Times New Roman" panose="02020603050405020304" pitchFamily="18" charset="0"/>
                        </a:rPr>
                        <a:t> </a:t>
                      </a:r>
                    </a:p>
                    <a:p>
                      <a:endParaRPr lang="en-US" dirty="0"/>
                    </a:p>
                    <a:p>
                      <a:endParaRPr lang="en-US" dirty="0">
                        <a:latin typeface="Times New Roman" pitchFamily="18" charset="0"/>
                        <a:cs typeface="Times New Roman" pitchFamily="18" charset="0"/>
                      </a:endParaRPr>
                    </a:p>
                  </a:txBody>
                  <a:tcPr>
                    <a:lnL>
                      <a:noFill/>
                    </a:lnL>
                    <a:lnR>
                      <a:noFill/>
                    </a:lnR>
                    <a:lnT w="12700" cmpd="sng">
                      <a:solidFill>
                        <a:srgbClr val="FFC000"/>
                      </a:solidFill>
                    </a:lnT>
                    <a:lnB w="12700" cmpd="sng">
                      <a:solidFill>
                        <a:srgbClr val="FFC000"/>
                      </a:solidFill>
                    </a:lnB>
                    <a:lnTlToBr w="12700" cmpd="sng">
                      <a:noFill/>
                      <a:prstDash val="solid"/>
                    </a:lnTlToBr>
                    <a:lnBlToTr w="12700" cmpd="sng">
                      <a:noFill/>
                      <a:prstDash val="solid"/>
                    </a:lnBlToTr>
                    <a:solidFill>
                      <a:srgbClr val="FFC000">
                        <a:alpha val="20000"/>
                      </a:srgb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56B0C"/>
        </a:solidFill>
        <a:effectLst/>
      </p:bgPr>
    </p:bg>
    <p:spTree>
      <p:nvGrpSpPr>
        <p:cNvPr id="1" name=""/>
        <p:cNvGrpSpPr/>
        <p:nvPr/>
      </p:nvGrpSpPr>
      <p:grpSpPr>
        <a:xfrm>
          <a:off x="0" y="0"/>
          <a:ext cx="0" cy="0"/>
          <a:chOff x="0" y="0"/>
          <a:chExt cx="0" cy="0"/>
        </a:xfrm>
      </p:grpSpPr>
      <p:sp>
        <p:nvSpPr>
          <p:cNvPr id="2" name="Freeform 2"/>
          <p:cNvSpPr/>
          <p:nvPr/>
        </p:nvSpPr>
        <p:spPr>
          <a:xfrm>
            <a:off x="4580549" y="-277132"/>
            <a:ext cx="13274343" cy="6575335"/>
          </a:xfrm>
          <a:custGeom>
            <a:avLst/>
            <a:gdLst/>
            <a:ahLst/>
            <a:cxnLst/>
            <a:rect l="l" t="t" r="r" b="b"/>
            <a:pathLst>
              <a:path w="13274343" h="6575335">
                <a:moveTo>
                  <a:pt x="0" y="0"/>
                </a:moveTo>
                <a:lnTo>
                  <a:pt x="13274343" y="0"/>
                </a:lnTo>
                <a:lnTo>
                  <a:pt x="13274343" y="6575335"/>
                </a:lnTo>
                <a:lnTo>
                  <a:pt x="0" y="6575335"/>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4300" y="303158"/>
            <a:ext cx="14583893" cy="1026697"/>
          </a:xfrm>
          <a:prstGeom prst="rect">
            <a:avLst/>
          </a:prstGeom>
        </p:spPr>
        <p:txBody>
          <a:bodyPr lIns="0" tIns="0" rIns="0" bIns="0" rtlCol="0" anchor="t">
            <a:spAutoFit/>
          </a:bodyPr>
          <a:lstStyle/>
          <a:p>
            <a:pPr algn="l">
              <a:lnSpc>
                <a:spcPts val="7830"/>
              </a:lnSpc>
              <a:spcBef>
                <a:spcPct val="0"/>
              </a:spcBef>
            </a:pPr>
            <a:r>
              <a:rPr lang="en-US" sz="7387" b="1">
                <a:solidFill>
                  <a:srgbClr val="262E2C"/>
                </a:solidFill>
                <a:latin typeface="Times New Roman" panose="02020603050405020304" pitchFamily="18" charset="0"/>
                <a:ea typeface="Montserrat Bold"/>
                <a:cs typeface="Times New Roman" panose="02020603050405020304" pitchFamily="18" charset="0"/>
                <a:sym typeface="Montserrat Bold"/>
              </a:rPr>
              <a:t>Key Highlights of Website</a:t>
            </a:r>
          </a:p>
        </p:txBody>
      </p:sp>
      <p:grpSp>
        <p:nvGrpSpPr>
          <p:cNvPr id="4" name="Group 4"/>
          <p:cNvGrpSpPr/>
          <p:nvPr/>
        </p:nvGrpSpPr>
        <p:grpSpPr>
          <a:xfrm>
            <a:off x="17570046" y="-612884"/>
            <a:ext cx="1410737" cy="1641584"/>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alpha val="58824"/>
              </a:srgbClr>
            </a:solidFill>
          </p:spPr>
        </p:sp>
        <p:sp>
          <p:nvSpPr>
            <p:cNvPr id="6" name="TextBox 6"/>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6395328" y="8437508"/>
            <a:ext cx="1286204" cy="1641584"/>
            <a:chOff x="0" y="0"/>
            <a:chExt cx="636840" cy="812800"/>
          </a:xfrm>
        </p:grpSpPr>
        <p:sp>
          <p:nvSpPr>
            <p:cNvPr id="8" name="Freeform 8"/>
            <p:cNvSpPr/>
            <p:nvPr/>
          </p:nvSpPr>
          <p:spPr>
            <a:xfrm>
              <a:off x="0" y="0"/>
              <a:ext cx="636840" cy="812800"/>
            </a:xfrm>
            <a:custGeom>
              <a:avLst/>
              <a:gdLst/>
              <a:ahLst/>
              <a:cxnLst/>
              <a:rect l="l" t="t" r="r" b="b"/>
              <a:pathLst>
                <a:path w="636840" h="812800">
                  <a:moveTo>
                    <a:pt x="318420" y="0"/>
                  </a:moveTo>
                  <a:lnTo>
                    <a:pt x="636840" y="203200"/>
                  </a:lnTo>
                  <a:lnTo>
                    <a:pt x="636840" y="609600"/>
                  </a:lnTo>
                  <a:lnTo>
                    <a:pt x="318420" y="812800"/>
                  </a:lnTo>
                  <a:lnTo>
                    <a:pt x="0" y="609600"/>
                  </a:lnTo>
                  <a:lnTo>
                    <a:pt x="0" y="203200"/>
                  </a:lnTo>
                  <a:lnTo>
                    <a:pt x="318420" y="0"/>
                  </a:lnTo>
                  <a:close/>
                </a:path>
              </a:pathLst>
            </a:custGeom>
            <a:solidFill>
              <a:srgbClr val="FEFEFE">
                <a:alpha val="58824"/>
              </a:srgbClr>
            </a:solidFill>
          </p:spPr>
        </p:sp>
        <p:sp>
          <p:nvSpPr>
            <p:cNvPr id="9" name="TextBox 9"/>
            <p:cNvSpPr txBox="1"/>
            <p:nvPr/>
          </p:nvSpPr>
          <p:spPr>
            <a:xfrm>
              <a:off x="0" y="158750"/>
              <a:ext cx="63684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0" name="TextBox 10"/>
          <p:cNvSpPr txBox="1"/>
          <p:nvPr/>
        </p:nvSpPr>
        <p:spPr>
          <a:xfrm>
            <a:off x="314300" y="1763989"/>
            <a:ext cx="22499938" cy="7419595"/>
          </a:xfrm>
          <a:prstGeom prst="rect">
            <a:avLst/>
          </a:prstGeom>
        </p:spPr>
        <p:txBody>
          <a:bodyPr lIns="0" tIns="0" rIns="0" bIns="0" rtlCol="0" anchor="t">
            <a:spAutoFit/>
          </a:bodyPr>
          <a:lstStyle/>
          <a:p>
            <a:pPr algn="l">
              <a:lnSpc>
                <a:spcPts val="5268"/>
              </a:lnSpc>
              <a:spcBef>
                <a:spcPct val="0"/>
              </a:spcBef>
            </a:pPr>
            <a:r>
              <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rPr>
              <a:t>13. SOCIAL MEDIA INTEGRATION</a:t>
            </a:r>
          </a:p>
          <a:p>
            <a:pPr algn="l">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5268"/>
              </a:lnSpc>
              <a:spcBef>
                <a:spcPct val="0"/>
              </a:spcBef>
            </a:pPr>
            <a:r>
              <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rPr>
              <a:t>14. SEO OPTIMIZATION</a:t>
            </a:r>
          </a:p>
          <a:p>
            <a:pPr algn="l">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5268"/>
              </a:lnSpc>
              <a:spcBef>
                <a:spcPct val="0"/>
              </a:spcBef>
            </a:pPr>
            <a:r>
              <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rPr>
              <a:t>15. ACCESSIBILITY FEATURES</a:t>
            </a:r>
          </a:p>
          <a:p>
            <a:pPr algn="l">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5268"/>
              </a:lnSpc>
              <a:spcBef>
                <a:spcPct val="0"/>
              </a:spcBef>
            </a:pPr>
            <a:r>
              <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rPr>
              <a:t>16. EVENT CALENDAR</a:t>
            </a:r>
          </a:p>
          <a:p>
            <a:pPr algn="l">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5268"/>
              </a:lnSpc>
              <a:spcBef>
                <a:spcPct val="0"/>
              </a:spcBef>
            </a:pPr>
            <a:r>
              <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rPr>
              <a:t>17. INTEGRATION WITH BOOKING SERVICES</a:t>
            </a:r>
          </a:p>
          <a:p>
            <a:pPr algn="l">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ctr">
              <a:lnSpc>
                <a:spcPts val="5268"/>
              </a:lnSpc>
              <a:spcBef>
                <a:spcPct val="0"/>
              </a:spcBef>
            </a:pPr>
            <a:endParaRPr lang="en-US" sz="3763" b="1">
              <a:solidFill>
                <a:srgbClr val="FEFEFE"/>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11" name="Group 11"/>
          <p:cNvGrpSpPr/>
          <p:nvPr/>
        </p:nvGrpSpPr>
        <p:grpSpPr>
          <a:xfrm>
            <a:off x="9737933" y="-933859"/>
            <a:ext cx="12154874" cy="13297482"/>
            <a:chOff x="0" y="0"/>
            <a:chExt cx="557219" cy="609600"/>
          </a:xfrm>
        </p:grpSpPr>
        <p:sp>
          <p:nvSpPr>
            <p:cNvPr id="12" name="Freeform 12"/>
            <p:cNvSpPr/>
            <p:nvPr/>
          </p:nvSpPr>
          <p:spPr>
            <a:xfrm>
              <a:off x="0" y="0"/>
              <a:ext cx="557219" cy="609600"/>
            </a:xfrm>
            <a:custGeom>
              <a:avLst/>
              <a:gdLst/>
              <a:ahLst/>
              <a:cxnLst/>
              <a:rect l="l" t="t" r="r" b="b"/>
              <a:pathLst>
                <a:path w="557219" h="609600">
                  <a:moveTo>
                    <a:pt x="203200" y="0"/>
                  </a:moveTo>
                  <a:lnTo>
                    <a:pt x="557219" y="0"/>
                  </a:lnTo>
                  <a:lnTo>
                    <a:pt x="354019" y="609600"/>
                  </a:lnTo>
                  <a:lnTo>
                    <a:pt x="0" y="609600"/>
                  </a:lnTo>
                  <a:lnTo>
                    <a:pt x="203200" y="0"/>
                  </a:lnTo>
                  <a:close/>
                </a:path>
              </a:pathLst>
            </a:custGeom>
            <a:blipFill>
              <a:blip r:embed="rId4"/>
              <a:stretch>
                <a:fillRect l="-25788" r="-69569"/>
              </a:stretch>
            </a:blipFill>
          </p:spPr>
        </p:sp>
      </p:grpSp>
      <p:sp>
        <p:nvSpPr>
          <p:cNvPr id="16" name="TextBox 16"/>
          <p:cNvSpPr txBox="1"/>
          <p:nvPr/>
        </p:nvSpPr>
        <p:spPr>
          <a:xfrm>
            <a:off x="17445514" y="9373344"/>
            <a:ext cx="472035" cy="259110"/>
          </a:xfrm>
          <a:prstGeom prst="rect">
            <a:avLst/>
          </a:prstGeom>
        </p:spPr>
        <p:txBody>
          <a:bodyPr lIns="0" tIns="0" rIns="0" bIns="0" rtlCol="0" anchor="t">
            <a:spAutoFit/>
          </a:bodyPr>
          <a:lstStyle/>
          <a:p>
            <a:pPr algn="ctr">
              <a:lnSpc>
                <a:spcPts val="2212"/>
              </a:lnSpc>
              <a:spcBef>
                <a:spcPct val="0"/>
              </a:spcBef>
            </a:pPr>
            <a:r>
              <a:rPr lang="en-US" sz="1580" dirty="0">
                <a:solidFill>
                  <a:srgbClr val="C56B0C"/>
                </a:solidFill>
                <a:latin typeface="Times New Roman" panose="02020603050405020304" pitchFamily="18" charset="0"/>
                <a:ea typeface="Montserrat"/>
                <a:cs typeface="Times New Roman" panose="02020603050405020304" pitchFamily="18" charset="0"/>
                <a:sym typeface="Montserrat"/>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8731" y="-2595746"/>
            <a:ext cx="16413393" cy="8130237"/>
          </a:xfrm>
          <a:custGeom>
            <a:avLst/>
            <a:gdLst/>
            <a:ahLst/>
            <a:cxnLst/>
            <a:rect l="l" t="t" r="r" b="b"/>
            <a:pathLst>
              <a:path w="16413393" h="8130237">
                <a:moveTo>
                  <a:pt x="0" y="0"/>
                </a:moveTo>
                <a:lnTo>
                  <a:pt x="16413393" y="0"/>
                </a:lnTo>
                <a:lnTo>
                  <a:pt x="16413393" y="8130236"/>
                </a:lnTo>
                <a:lnTo>
                  <a:pt x="0" y="8130236"/>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254223" y="5842485"/>
            <a:ext cx="3819505" cy="4444515"/>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61225" r="-61225"/>
              </a:stretch>
            </a:blipFill>
            <a:ln w="47625" cap="sq">
              <a:gradFill>
                <a:gsLst>
                  <a:gs pos="0">
                    <a:srgbClr val="F1F2F2">
                      <a:alpha val="100000"/>
                    </a:srgbClr>
                  </a:gs>
                  <a:gs pos="100000">
                    <a:srgbClr val="8F8F90">
                      <a:alpha val="18500"/>
                    </a:srgbClr>
                  </a:gs>
                </a:gsLst>
                <a:lin ang="0"/>
              </a:gradFill>
              <a:prstDash val="solid"/>
              <a:miter/>
            </a:ln>
          </p:spPr>
        </p:sp>
      </p:grpSp>
      <p:sp>
        <p:nvSpPr>
          <p:cNvPr id="8" name="TextBox 8"/>
          <p:cNvSpPr txBox="1"/>
          <p:nvPr/>
        </p:nvSpPr>
        <p:spPr>
          <a:xfrm>
            <a:off x="242492" y="95250"/>
            <a:ext cx="9784609" cy="1026697"/>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Montserrat Heavy"/>
                <a:ea typeface="Montserrat Heavy"/>
                <a:cs typeface="Montserrat Heavy"/>
                <a:sym typeface="Montserrat Heavy"/>
              </a:rPr>
              <a:t>Conclusion</a:t>
            </a:r>
          </a:p>
        </p:txBody>
      </p:sp>
      <p:sp>
        <p:nvSpPr>
          <p:cNvPr id="9" name="TextBox 9"/>
          <p:cNvSpPr txBox="1"/>
          <p:nvPr/>
        </p:nvSpPr>
        <p:spPr>
          <a:xfrm>
            <a:off x="17334029" y="9308703"/>
            <a:ext cx="472035" cy="274193"/>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Montserrat"/>
                <a:ea typeface="Montserrat"/>
                <a:cs typeface="Montserrat"/>
                <a:sym typeface="Montserrat"/>
              </a:rPr>
              <a:t>11</a:t>
            </a:r>
          </a:p>
        </p:txBody>
      </p:sp>
      <p:sp>
        <p:nvSpPr>
          <p:cNvPr id="10" name="TextBox 10"/>
          <p:cNvSpPr txBox="1"/>
          <p:nvPr/>
        </p:nvSpPr>
        <p:spPr>
          <a:xfrm>
            <a:off x="242492" y="1393172"/>
            <a:ext cx="17016808" cy="5169480"/>
          </a:xfrm>
          <a:prstGeom prst="rect">
            <a:avLst/>
          </a:prstGeom>
        </p:spPr>
        <p:txBody>
          <a:bodyPr lIns="0" tIns="0" rIns="0" bIns="0" rtlCol="0" anchor="t">
            <a:spAutoFit/>
          </a:bodyPr>
          <a:lstStyle/>
          <a:p>
            <a:pPr algn="l">
              <a:lnSpc>
                <a:spcPts val="5918"/>
              </a:lnSpc>
            </a:pPr>
            <a:r>
              <a:rPr lang="en-US" sz="4227" b="1">
                <a:solidFill>
                  <a:srgbClr val="C56B0C"/>
                </a:solidFill>
                <a:latin typeface="Garet Bold"/>
                <a:ea typeface="Garet Bold"/>
                <a:cs typeface="Garet Bold"/>
                <a:sym typeface="Garet Bold"/>
              </a:rPr>
              <a:t>This project successfully showcases how web development can be leveraged to promote tourism and provide visitors with an immersive and interactive experience. It serves as a model for future tourism-related websites, emphasizing the importance of using modern web technologies to create engaging digital experiences.</a:t>
            </a:r>
          </a:p>
          <a:p>
            <a:pPr algn="l">
              <a:lnSpc>
                <a:spcPts val="5918"/>
              </a:lnSpc>
              <a:spcBef>
                <a:spcPct val="0"/>
              </a:spcBef>
            </a:pPr>
            <a:endParaRPr lang="en-US" sz="4227" b="1">
              <a:solidFill>
                <a:srgbClr val="C56B0C"/>
              </a:solidFill>
              <a:latin typeface="Garet Bold"/>
              <a:ea typeface="Garet Bold"/>
              <a:cs typeface="Garet Bold"/>
              <a:sym typeface="Garet Bo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3355" y="-4869881"/>
            <a:ext cx="16413393" cy="8130237"/>
          </a:xfrm>
          <a:custGeom>
            <a:avLst/>
            <a:gdLst/>
            <a:ahLst/>
            <a:cxnLst/>
            <a:rect l="l" t="t" r="r" b="b"/>
            <a:pathLst>
              <a:path w="16413393" h="8130237">
                <a:moveTo>
                  <a:pt x="0" y="0"/>
                </a:moveTo>
                <a:lnTo>
                  <a:pt x="16413393" y="0"/>
                </a:lnTo>
                <a:lnTo>
                  <a:pt x="16413393" y="8130236"/>
                </a:lnTo>
                <a:lnTo>
                  <a:pt x="0" y="8130236"/>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3588235" y="-1560002"/>
            <a:ext cx="4820357" cy="9640715"/>
            <a:chOff x="0" y="0"/>
            <a:chExt cx="3175000" cy="6350000"/>
          </a:xfrm>
        </p:grpSpPr>
        <p:sp>
          <p:nvSpPr>
            <p:cNvPr id="7" name="Freeform 7"/>
            <p:cNvSpPr/>
            <p:nvPr/>
          </p:nvSpPr>
          <p:spPr>
            <a:xfrm>
              <a:off x="0" y="0"/>
              <a:ext cx="3175000" cy="6350000"/>
            </a:xfrm>
            <a:custGeom>
              <a:avLst/>
              <a:gdLst/>
              <a:ahLst/>
              <a:cxnLst/>
              <a:rect l="l" t="t" r="r" b="b"/>
              <a:pathLst>
                <a:path w="3175000" h="6350000">
                  <a:moveTo>
                    <a:pt x="1587500" y="6350000"/>
                  </a:moveTo>
                  <a:cubicBezTo>
                    <a:pt x="711200" y="6350000"/>
                    <a:pt x="0" y="5638800"/>
                    <a:pt x="0" y="4762500"/>
                  </a:cubicBezTo>
                  <a:lnTo>
                    <a:pt x="0" y="1587500"/>
                  </a:lnTo>
                  <a:cubicBezTo>
                    <a:pt x="0" y="711200"/>
                    <a:pt x="711200" y="0"/>
                    <a:pt x="1587500" y="0"/>
                  </a:cubicBezTo>
                  <a:cubicBezTo>
                    <a:pt x="2463800" y="0"/>
                    <a:pt x="3175000" y="711200"/>
                    <a:pt x="3175000" y="1587500"/>
                  </a:cubicBezTo>
                  <a:lnTo>
                    <a:pt x="3175000" y="4762500"/>
                  </a:lnTo>
                  <a:cubicBezTo>
                    <a:pt x="3175000" y="5638800"/>
                    <a:pt x="2463800" y="6350000"/>
                    <a:pt x="1587500" y="6350000"/>
                  </a:cubicBezTo>
                  <a:close/>
                </a:path>
              </a:pathLst>
            </a:custGeom>
            <a:blipFill>
              <a:blip r:embed="rId4"/>
              <a:stretch>
                <a:fillRect l="-92886" r="-73780"/>
              </a:stretch>
            </a:blipFill>
          </p:spPr>
        </p:sp>
      </p:grpSp>
      <p:grpSp>
        <p:nvGrpSpPr>
          <p:cNvPr id="8" name="Group 8"/>
          <p:cNvGrpSpPr/>
          <p:nvPr/>
        </p:nvGrpSpPr>
        <p:grpSpPr>
          <a:xfrm>
            <a:off x="11655590" y="-264505"/>
            <a:ext cx="850093" cy="989199"/>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0" name="TextBox 10"/>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11" name="Group 11"/>
          <p:cNvGrpSpPr/>
          <p:nvPr/>
        </p:nvGrpSpPr>
        <p:grpSpPr>
          <a:xfrm>
            <a:off x="17515671" y="6477415"/>
            <a:ext cx="1544657" cy="1797420"/>
            <a:chOff x="0" y="0"/>
            <a:chExt cx="698500" cy="812800"/>
          </a:xfrm>
        </p:grpSpPr>
        <p:sp>
          <p:nvSpPr>
            <p:cNvPr id="12" name="Freeform 12"/>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3" name="TextBox 13"/>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4" name="TextBox 14"/>
          <p:cNvSpPr txBox="1"/>
          <p:nvPr/>
        </p:nvSpPr>
        <p:spPr>
          <a:xfrm>
            <a:off x="313355" y="325344"/>
            <a:ext cx="9800721" cy="1025792"/>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Times New Roman" panose="02020603050405020304" pitchFamily="18" charset="0"/>
                <a:ea typeface="Montserrat Heavy"/>
                <a:cs typeface="Times New Roman" panose="02020603050405020304" pitchFamily="18" charset="0"/>
                <a:sym typeface="Montserrat Heavy"/>
              </a:rPr>
              <a:t>Future works</a:t>
            </a:r>
          </a:p>
        </p:txBody>
      </p:sp>
      <p:sp>
        <p:nvSpPr>
          <p:cNvPr id="15" name="TextBox 15"/>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12</a:t>
            </a:r>
          </a:p>
        </p:txBody>
      </p:sp>
      <p:sp>
        <p:nvSpPr>
          <p:cNvPr id="16" name="TextBox 16"/>
          <p:cNvSpPr txBox="1"/>
          <p:nvPr/>
        </p:nvSpPr>
        <p:spPr>
          <a:xfrm>
            <a:off x="1617255" y="4484097"/>
            <a:ext cx="400925" cy="316693"/>
          </a:xfrm>
          <a:prstGeom prst="rect">
            <a:avLst/>
          </a:prstGeom>
        </p:spPr>
        <p:txBody>
          <a:bodyPr lIns="0" tIns="0" rIns="0" bIns="0" rtlCol="0" anchor="t">
            <a:spAutoFit/>
          </a:bodyPr>
          <a:lstStyle/>
          <a:p>
            <a:pPr algn="ctr">
              <a:lnSpc>
                <a:spcPts val="2411"/>
              </a:lnSpc>
              <a:spcBef>
                <a:spcPct val="0"/>
              </a:spcBef>
            </a:pPr>
            <a:r>
              <a:rPr lang="en-US" sz="2275" b="1">
                <a:solidFill>
                  <a:srgbClr val="FFFFFF"/>
                </a:solidFill>
                <a:latin typeface="Times New Roman" panose="02020603050405020304" pitchFamily="18" charset="0"/>
                <a:ea typeface="Montserrat Heavy"/>
                <a:cs typeface="Times New Roman" panose="02020603050405020304" pitchFamily="18" charset="0"/>
                <a:sym typeface="Montserrat Heavy"/>
              </a:rPr>
              <a:t>A</a:t>
            </a:r>
          </a:p>
        </p:txBody>
      </p:sp>
      <p:sp>
        <p:nvSpPr>
          <p:cNvPr id="17" name="TextBox 17"/>
          <p:cNvSpPr txBox="1"/>
          <p:nvPr/>
        </p:nvSpPr>
        <p:spPr>
          <a:xfrm>
            <a:off x="313355" y="1452231"/>
            <a:ext cx="13510102" cy="4098430"/>
          </a:xfrm>
          <a:prstGeom prst="rect">
            <a:avLst/>
          </a:prstGeom>
        </p:spPr>
        <p:txBody>
          <a:bodyPr lIns="0" tIns="0" rIns="0" bIns="0" rtlCol="0" anchor="t">
            <a:spAutoFit/>
          </a:bodyPr>
          <a:lstStyle/>
          <a:p>
            <a:pPr algn="l">
              <a:lnSpc>
                <a:spcPts val="6475"/>
              </a:lnSpc>
              <a:spcBef>
                <a:spcPct val="0"/>
              </a:spcBef>
            </a:pPr>
            <a:r>
              <a:rPr lang="en-US" sz="4625" b="1">
                <a:solidFill>
                  <a:srgbClr val="C56B0C"/>
                </a:solidFill>
                <a:latin typeface="Times New Roman" panose="02020603050405020304" pitchFamily="18" charset="0"/>
                <a:ea typeface="Montserrat Bold"/>
                <a:cs typeface="Times New Roman" panose="02020603050405020304" pitchFamily="18" charset="0"/>
                <a:sym typeface="Montserrat Bold"/>
              </a:rPr>
              <a:t>The current website serves as an effective platform for showcasing Odisha's top tourist destinations. However, there are several avenues for future development to enhance user experience, functionality, and overall impact.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0032" y="-2489307"/>
            <a:ext cx="16413393" cy="8130237"/>
          </a:xfrm>
          <a:custGeom>
            <a:avLst/>
            <a:gdLst/>
            <a:ahLst/>
            <a:cxnLst/>
            <a:rect l="l" t="t" r="r" b="b"/>
            <a:pathLst>
              <a:path w="16413393" h="8130237">
                <a:moveTo>
                  <a:pt x="0" y="0"/>
                </a:moveTo>
                <a:lnTo>
                  <a:pt x="16413393" y="0"/>
                </a:lnTo>
                <a:lnTo>
                  <a:pt x="16413393" y="8130237"/>
                </a:lnTo>
                <a:lnTo>
                  <a:pt x="0" y="8130237"/>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193317" y="437231"/>
            <a:ext cx="6131965" cy="7135378"/>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5" name="TextBox 5"/>
            <p:cNvSpPr txBox="1"/>
            <p:nvPr/>
          </p:nvSpPr>
          <p:spPr>
            <a:xfrm>
              <a:off x="0" y="158750"/>
              <a:ext cx="698500" cy="514350"/>
            </a:xfrm>
            <a:prstGeom prst="rect">
              <a:avLst/>
            </a:prstGeom>
          </p:spPr>
          <p:txBody>
            <a:bodyPr lIns="50800" tIns="50800" rIns="50800" bIns="50800" rtlCol="0" anchor="ctr"/>
            <a:lstStyle/>
            <a:p>
              <a:pPr algn="ctr">
                <a:lnSpc>
                  <a:spcPts val="1915"/>
                </a:lnSpc>
              </a:pPr>
              <a:endParaRPr/>
            </a:p>
          </p:txBody>
        </p:sp>
      </p:grpSp>
      <p:grpSp>
        <p:nvGrpSpPr>
          <p:cNvPr id="6" name="Group 6"/>
          <p:cNvGrpSpPr/>
          <p:nvPr/>
        </p:nvGrpSpPr>
        <p:grpSpPr>
          <a:xfrm>
            <a:off x="12728207" y="2079130"/>
            <a:ext cx="5266886" cy="6128741"/>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53896" r="-53896"/>
              </a:stretch>
            </a:blipFill>
            <a:ln w="47625" cap="sq">
              <a:gradFill>
                <a:gsLst>
                  <a:gs pos="0">
                    <a:srgbClr val="F1F2F2">
                      <a:alpha val="100000"/>
                    </a:srgbClr>
                  </a:gs>
                  <a:gs pos="100000">
                    <a:srgbClr val="8F8F90">
                      <a:alpha val="18500"/>
                    </a:srgbClr>
                  </a:gs>
                </a:gsLst>
                <a:lin ang="0"/>
              </a:gradFill>
              <a:prstDash val="solid"/>
              <a:miter/>
            </a:ln>
          </p:spPr>
        </p:sp>
      </p:grpSp>
      <p:sp>
        <p:nvSpPr>
          <p:cNvPr id="11" name="TextBox 11"/>
          <p:cNvSpPr txBox="1"/>
          <p:nvPr/>
        </p:nvSpPr>
        <p:spPr>
          <a:xfrm>
            <a:off x="17334029" y="9308703"/>
            <a:ext cx="472035" cy="274193"/>
          </a:xfrm>
          <a:prstGeom prst="rect">
            <a:avLst/>
          </a:prstGeom>
        </p:spPr>
        <p:txBody>
          <a:bodyPr lIns="0" tIns="0" rIns="0" bIns="0" rtlCol="0" anchor="t">
            <a:spAutoFit/>
          </a:bodyPr>
          <a:lstStyle/>
          <a:p>
            <a:pPr algn="ctr">
              <a:lnSpc>
                <a:spcPts val="2212"/>
              </a:lnSpc>
              <a:spcBef>
                <a:spcPct val="0"/>
              </a:spcBef>
            </a:pPr>
            <a:r>
              <a:rPr lang="en-US" sz="1580" dirty="0">
                <a:solidFill>
                  <a:srgbClr val="FFFFFF"/>
                </a:solidFill>
                <a:latin typeface="Montserrat"/>
                <a:ea typeface="Montserrat"/>
                <a:cs typeface="Montserrat"/>
                <a:sym typeface="Montserrat"/>
              </a:rPr>
              <a:t>04</a:t>
            </a:r>
          </a:p>
        </p:txBody>
      </p:sp>
      <p:sp>
        <p:nvSpPr>
          <p:cNvPr id="12" name="TextBox 12"/>
          <p:cNvSpPr txBox="1"/>
          <p:nvPr/>
        </p:nvSpPr>
        <p:spPr>
          <a:xfrm>
            <a:off x="198970" y="179360"/>
            <a:ext cx="15981043" cy="9975904"/>
          </a:xfrm>
          <a:prstGeom prst="rect">
            <a:avLst/>
          </a:prstGeom>
        </p:spPr>
        <p:txBody>
          <a:bodyPr lIns="0" tIns="0" rIns="0" bIns="0" rtlCol="0" anchor="t">
            <a:spAutoFit/>
          </a:bodyPr>
          <a:lstStyle/>
          <a:p>
            <a:pPr algn="l">
              <a:lnSpc>
                <a:spcPts val="3514"/>
              </a:lnSpc>
            </a:pPr>
            <a:r>
              <a:rPr lang="en-US" sz="3315" b="1">
                <a:solidFill>
                  <a:srgbClr val="C56B0C"/>
                </a:solidFill>
                <a:latin typeface="Montserrat Bold"/>
                <a:ea typeface="Montserrat Bold"/>
                <a:cs typeface="Montserrat Bold"/>
                <a:sym typeface="Montserrat Bold"/>
              </a:rPr>
              <a:t>1. Integration of Dynamic Content (Database/Content Management System)</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2. Virtual Tours and 360° Images</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3. User Reviews and Ratings  </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4. Multilingual Support</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5. Interactive Maps and Navigation</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6. Booking and Reservation System</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7. Event Calendar and Notifications</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8. Social Media Integration</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9. SEO and Analytics Optimization</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10. Mobile Application Development</a:t>
            </a:r>
          </a:p>
          <a:p>
            <a:pPr algn="l">
              <a:lnSpc>
                <a:spcPts val="3514"/>
              </a:lnSpc>
            </a:pPr>
            <a:endParaRPr lang="en-US" sz="3315" b="1">
              <a:solidFill>
                <a:srgbClr val="C56B0C"/>
              </a:solidFill>
              <a:latin typeface="Montserrat Bold"/>
              <a:ea typeface="Montserrat Bold"/>
              <a:cs typeface="Montserrat Bold"/>
              <a:sym typeface="Montserrat Bold"/>
            </a:endParaRPr>
          </a:p>
          <a:p>
            <a:pPr algn="l">
              <a:lnSpc>
                <a:spcPts val="3514"/>
              </a:lnSpc>
            </a:pPr>
            <a:r>
              <a:rPr lang="en-US" sz="3315" b="1">
                <a:solidFill>
                  <a:srgbClr val="C56B0C"/>
                </a:solidFill>
                <a:latin typeface="Montserrat Bold"/>
                <a:ea typeface="Montserrat Bold"/>
                <a:cs typeface="Montserrat Bold"/>
                <a:sym typeface="Montserrat Bold"/>
              </a:rPr>
              <a:t>11. Sustainability and Eco-Tourism Focus</a:t>
            </a:r>
          </a:p>
          <a:p>
            <a:pPr algn="l">
              <a:lnSpc>
                <a:spcPts val="1413"/>
              </a:lnSpc>
            </a:pPr>
            <a:endParaRPr lang="en-US" sz="3315" b="1">
              <a:solidFill>
                <a:srgbClr val="C56B0C"/>
              </a:solidFill>
              <a:latin typeface="Montserrat Bold"/>
              <a:ea typeface="Montserrat Bold"/>
              <a:cs typeface="Montserrat Bold"/>
              <a:sym typeface="Montserrat Bold"/>
            </a:endParaRPr>
          </a:p>
          <a:p>
            <a:pPr algn="l">
              <a:lnSpc>
                <a:spcPts val="1413"/>
              </a:lnSpc>
              <a:spcBef>
                <a:spcPct val="0"/>
              </a:spcBef>
            </a:pPr>
            <a:endParaRPr lang="en-US" sz="3315" b="1">
              <a:solidFill>
                <a:srgbClr val="C56B0C"/>
              </a:solidFill>
              <a:latin typeface="Montserrat Bold"/>
              <a:ea typeface="Montserrat Bold"/>
              <a:cs typeface="Montserrat Bold"/>
              <a:sym typeface="Montserrat 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13355" y="-4869881"/>
            <a:ext cx="16413393" cy="8130237"/>
          </a:xfrm>
          <a:custGeom>
            <a:avLst/>
            <a:gdLst/>
            <a:ahLst/>
            <a:cxnLst/>
            <a:rect l="l" t="t" r="r" b="b"/>
            <a:pathLst>
              <a:path w="16413393" h="8130237">
                <a:moveTo>
                  <a:pt x="0" y="0"/>
                </a:moveTo>
                <a:lnTo>
                  <a:pt x="16413393" y="0"/>
                </a:lnTo>
                <a:lnTo>
                  <a:pt x="16413393" y="8130236"/>
                </a:lnTo>
                <a:lnTo>
                  <a:pt x="0" y="8130236"/>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6" name="Group 6"/>
          <p:cNvGrpSpPr/>
          <p:nvPr/>
        </p:nvGrpSpPr>
        <p:grpSpPr>
          <a:xfrm>
            <a:off x="13800502" y="0"/>
            <a:ext cx="5405806" cy="7975248"/>
            <a:chOff x="0" y="0"/>
            <a:chExt cx="4304176" cy="6350000"/>
          </a:xfrm>
        </p:grpSpPr>
        <p:sp>
          <p:nvSpPr>
            <p:cNvPr id="7" name="Freeform 7"/>
            <p:cNvSpPr/>
            <p:nvPr/>
          </p:nvSpPr>
          <p:spPr>
            <a:xfrm>
              <a:off x="0" y="0"/>
              <a:ext cx="4304176" cy="6350000"/>
            </a:xfrm>
            <a:custGeom>
              <a:avLst/>
              <a:gdLst/>
              <a:ahLst/>
              <a:cxnLst/>
              <a:rect l="l" t="t" r="r" b="b"/>
              <a:pathLst>
                <a:path w="4304176" h="6350000">
                  <a:moveTo>
                    <a:pt x="2152088" y="6350000"/>
                  </a:moveTo>
                  <a:cubicBezTo>
                    <a:pt x="964135" y="6350000"/>
                    <a:pt x="0" y="5638800"/>
                    <a:pt x="0" y="4762500"/>
                  </a:cubicBezTo>
                  <a:lnTo>
                    <a:pt x="0" y="1587500"/>
                  </a:lnTo>
                  <a:cubicBezTo>
                    <a:pt x="0" y="711200"/>
                    <a:pt x="964135" y="0"/>
                    <a:pt x="2152088" y="0"/>
                  </a:cubicBezTo>
                  <a:cubicBezTo>
                    <a:pt x="3340041" y="0"/>
                    <a:pt x="4304176" y="711200"/>
                    <a:pt x="4304176" y="1587500"/>
                  </a:cubicBezTo>
                  <a:lnTo>
                    <a:pt x="4304176" y="4762500"/>
                  </a:lnTo>
                  <a:cubicBezTo>
                    <a:pt x="4304176" y="5638800"/>
                    <a:pt x="3340041" y="6350000"/>
                    <a:pt x="2152088" y="6350000"/>
                  </a:cubicBezTo>
                  <a:close/>
                </a:path>
              </a:pathLst>
            </a:custGeom>
            <a:blipFill>
              <a:blip r:embed="rId4"/>
              <a:stretch>
                <a:fillRect l="-81504" r="-81504"/>
              </a:stretch>
            </a:blipFill>
          </p:spPr>
        </p:sp>
      </p:grpSp>
      <p:grpSp>
        <p:nvGrpSpPr>
          <p:cNvPr id="8" name="Group 8"/>
          <p:cNvGrpSpPr/>
          <p:nvPr/>
        </p:nvGrpSpPr>
        <p:grpSpPr>
          <a:xfrm>
            <a:off x="11655590" y="-264505"/>
            <a:ext cx="850093" cy="989199"/>
            <a:chOff x="0" y="0"/>
            <a:chExt cx="698500" cy="812800"/>
          </a:xfrm>
        </p:grpSpPr>
        <p:sp>
          <p:nvSpPr>
            <p:cNvPr id="9" name="Freeform 9"/>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0" name="TextBox 10"/>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1" name="TextBox 11"/>
          <p:cNvSpPr txBox="1"/>
          <p:nvPr/>
        </p:nvSpPr>
        <p:spPr>
          <a:xfrm>
            <a:off x="313355" y="325344"/>
            <a:ext cx="9800721" cy="1025792"/>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Times New Roman" panose="02020603050405020304" pitchFamily="18" charset="0"/>
                <a:ea typeface="Montserrat Heavy"/>
                <a:cs typeface="Times New Roman" panose="02020603050405020304" pitchFamily="18" charset="0"/>
                <a:sym typeface="Montserrat Heavy"/>
              </a:rPr>
              <a:t>References</a:t>
            </a:r>
          </a:p>
        </p:txBody>
      </p:sp>
      <p:sp>
        <p:nvSpPr>
          <p:cNvPr id="12" name="TextBox 12"/>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dirty="0">
                <a:solidFill>
                  <a:srgbClr val="FFFFFF"/>
                </a:solidFill>
                <a:latin typeface="Times New Roman" panose="02020603050405020304" pitchFamily="18" charset="0"/>
                <a:ea typeface="Montserrat"/>
                <a:cs typeface="Times New Roman" panose="02020603050405020304" pitchFamily="18" charset="0"/>
                <a:sym typeface="Montserrat"/>
              </a:rPr>
              <a:t>12</a:t>
            </a:r>
          </a:p>
        </p:txBody>
      </p:sp>
      <p:sp>
        <p:nvSpPr>
          <p:cNvPr id="13" name="TextBox 13"/>
          <p:cNvSpPr txBox="1"/>
          <p:nvPr/>
        </p:nvSpPr>
        <p:spPr>
          <a:xfrm>
            <a:off x="1617255" y="4484097"/>
            <a:ext cx="400925" cy="316693"/>
          </a:xfrm>
          <a:prstGeom prst="rect">
            <a:avLst/>
          </a:prstGeom>
        </p:spPr>
        <p:txBody>
          <a:bodyPr lIns="0" tIns="0" rIns="0" bIns="0" rtlCol="0" anchor="t">
            <a:spAutoFit/>
          </a:bodyPr>
          <a:lstStyle/>
          <a:p>
            <a:pPr algn="ctr">
              <a:lnSpc>
                <a:spcPts val="2411"/>
              </a:lnSpc>
              <a:spcBef>
                <a:spcPct val="0"/>
              </a:spcBef>
            </a:pPr>
            <a:r>
              <a:rPr lang="en-US" sz="2275" b="1">
                <a:solidFill>
                  <a:srgbClr val="FFFFFF"/>
                </a:solidFill>
                <a:latin typeface="Times New Roman" panose="02020603050405020304" pitchFamily="18" charset="0"/>
                <a:ea typeface="Montserrat Heavy"/>
                <a:cs typeface="Times New Roman" panose="02020603050405020304" pitchFamily="18" charset="0"/>
                <a:sym typeface="Montserrat Heavy"/>
              </a:rPr>
              <a:t>A</a:t>
            </a:r>
          </a:p>
        </p:txBody>
      </p:sp>
      <p:sp>
        <p:nvSpPr>
          <p:cNvPr id="14" name="TextBox 14"/>
          <p:cNvSpPr txBox="1"/>
          <p:nvPr/>
        </p:nvSpPr>
        <p:spPr>
          <a:xfrm>
            <a:off x="313355" y="2153394"/>
            <a:ext cx="13155918" cy="5031121"/>
          </a:xfrm>
          <a:prstGeom prst="rect">
            <a:avLst/>
          </a:prstGeom>
        </p:spPr>
        <p:txBody>
          <a:bodyPr lIns="0" tIns="0" rIns="0" bIns="0" rtlCol="0" anchor="t">
            <a:spAutoFit/>
          </a:bodyPr>
          <a:lstStyle/>
          <a:p>
            <a:pPr algn="l">
              <a:lnSpc>
                <a:spcPts val="4371"/>
              </a:lnSpc>
            </a:pPr>
            <a:r>
              <a:rPr lang="en-US" sz="3122" b="1"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 </a:t>
            </a:r>
            <a:r>
              <a:rPr lang="en-US" sz="3122" b="1" u="sng" dirty="0">
                <a:solidFill>
                  <a:srgbClr val="0000FF"/>
                </a:solidFill>
                <a:latin typeface="Times New Roman" panose="02020603050405020304" pitchFamily="18" charset="0"/>
                <a:ea typeface="Montserrat Bold"/>
                <a:cs typeface="Times New Roman" panose="02020603050405020304" pitchFamily="18" charset="0"/>
                <a:sym typeface="Montserrat Bold"/>
                <a:hlinkClick r:id="rId5" tooltip="https://chatgpt.com/share/67549590-43c4-800e-b2c4-b4bc30eb7d4c">
                  <a:extLst>
                    <a:ext uri="{A12FA001-AC4F-418D-AE19-62706E023703}">
                      <ahyp:hlinkClr xmlns:ahyp="http://schemas.microsoft.com/office/drawing/2018/hyperlinkcolor" val="tx"/>
                    </a:ext>
                  </a:extLst>
                </a:hlinkClick>
              </a:rPr>
              <a:t>https://chatgpt.com/share/67549590-43c4-800e-b2c4-b4bc30eb7d4c</a:t>
            </a:r>
          </a:p>
          <a:p>
            <a:pPr algn="l">
              <a:lnSpc>
                <a:spcPts val="4371"/>
              </a:lnSpc>
            </a:pPr>
            <a:endPar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hlinkClick r:id="rId5" tooltip="https://chatgpt.com/share/67549590-43c4-800e-b2c4-b4bc30eb7d4c">
                <a:extLst>
                  <a:ext uri="{A12FA001-AC4F-418D-AE19-62706E023703}">
                    <ahyp:hlinkClr xmlns:ahyp="http://schemas.microsoft.com/office/drawing/2018/hyperlinkcolor" val="tx"/>
                  </a:ext>
                </a:extLst>
              </a:hlinkClick>
            </a:endParaRPr>
          </a:p>
          <a:p>
            <a:pPr algn="l">
              <a:lnSpc>
                <a:spcPts val="4371"/>
              </a:lnSpc>
            </a:pPr>
            <a:r>
              <a:rPr lang="en-US" sz="3122" b="1"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 </a:t>
            </a:r>
            <a:r>
              <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https://odishatourism.gov.in</a:t>
            </a:r>
          </a:p>
          <a:p>
            <a:pPr algn="l">
              <a:lnSpc>
                <a:spcPts val="4371"/>
              </a:lnSpc>
            </a:pPr>
            <a:endPar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endParaRPr>
          </a:p>
          <a:p>
            <a:pPr algn="l">
              <a:lnSpc>
                <a:spcPts val="4371"/>
              </a:lnSpc>
            </a:pPr>
            <a:r>
              <a:rPr lang="en-US" sz="3122" b="1"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 </a:t>
            </a:r>
            <a:r>
              <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https://maps.google.com</a:t>
            </a:r>
          </a:p>
          <a:p>
            <a:pPr algn="l">
              <a:lnSpc>
                <a:spcPts val="4371"/>
              </a:lnSpc>
            </a:pPr>
            <a:endPar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endParaRPr>
          </a:p>
          <a:p>
            <a:pPr algn="l">
              <a:lnSpc>
                <a:spcPts val="4371"/>
              </a:lnSpc>
            </a:pPr>
            <a:r>
              <a:rPr lang="en-US" sz="3122" b="1"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 </a:t>
            </a:r>
            <a:r>
              <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https://www.w3schools.com</a:t>
            </a:r>
          </a:p>
          <a:p>
            <a:pPr algn="l">
              <a:lnSpc>
                <a:spcPts val="4371"/>
              </a:lnSpc>
            </a:pPr>
            <a:endPar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endParaRPr>
          </a:p>
          <a:p>
            <a:pPr algn="l">
              <a:lnSpc>
                <a:spcPts val="4371"/>
              </a:lnSpc>
              <a:spcBef>
                <a:spcPct val="0"/>
              </a:spcBef>
            </a:pPr>
            <a:r>
              <a:rPr lang="en-US" sz="3122" b="1"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 </a:t>
            </a:r>
            <a:r>
              <a:rPr lang="en-US" sz="3122" b="1" u="sng" dirty="0">
                <a:solidFill>
                  <a:schemeClr val="tx2">
                    <a:lumMod val="60000"/>
                    <a:lumOff val="40000"/>
                  </a:schemeClr>
                </a:solidFill>
                <a:latin typeface="Times New Roman" panose="02020603050405020304" pitchFamily="18" charset="0"/>
                <a:ea typeface="Montserrat Bold"/>
                <a:cs typeface="Times New Roman" panose="02020603050405020304" pitchFamily="18" charset="0"/>
                <a:sym typeface="Montserrat Bold"/>
              </a:rPr>
              <a:t>https://developer.mozilla.org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EFEFE"/>
        </a:solidFill>
        <a:effectLst/>
      </p:bgPr>
    </p:bg>
    <p:spTree>
      <p:nvGrpSpPr>
        <p:cNvPr id="1" name=""/>
        <p:cNvGrpSpPr/>
        <p:nvPr/>
      </p:nvGrpSpPr>
      <p:grpSpPr>
        <a:xfrm>
          <a:off x="0" y="0"/>
          <a:ext cx="0" cy="0"/>
          <a:chOff x="0" y="0"/>
          <a:chExt cx="0" cy="0"/>
        </a:xfrm>
      </p:grpSpPr>
      <p:grpSp>
        <p:nvGrpSpPr>
          <p:cNvPr id="2" name="Group 2"/>
          <p:cNvGrpSpPr/>
          <p:nvPr/>
        </p:nvGrpSpPr>
        <p:grpSpPr>
          <a:xfrm>
            <a:off x="-316896" y="0"/>
            <a:ext cx="18464389" cy="5987558"/>
            <a:chOff x="0" y="0"/>
            <a:chExt cx="2860617" cy="927629"/>
          </a:xfrm>
        </p:grpSpPr>
        <p:sp>
          <p:nvSpPr>
            <p:cNvPr id="3" name="Freeform 3"/>
            <p:cNvSpPr/>
            <p:nvPr/>
          </p:nvSpPr>
          <p:spPr>
            <a:xfrm>
              <a:off x="0" y="0"/>
              <a:ext cx="2860617" cy="927629"/>
            </a:xfrm>
            <a:custGeom>
              <a:avLst/>
              <a:gdLst/>
              <a:ahLst/>
              <a:cxnLst/>
              <a:rect l="l" t="t" r="r" b="b"/>
              <a:pathLst>
                <a:path w="2860617" h="927629">
                  <a:moveTo>
                    <a:pt x="9644" y="0"/>
                  </a:moveTo>
                  <a:lnTo>
                    <a:pt x="2850973" y="0"/>
                  </a:lnTo>
                  <a:cubicBezTo>
                    <a:pt x="2856299" y="0"/>
                    <a:pt x="2860617" y="4318"/>
                    <a:pt x="2860617" y="9644"/>
                  </a:cubicBezTo>
                  <a:lnTo>
                    <a:pt x="2860617" y="917986"/>
                  </a:lnTo>
                  <a:cubicBezTo>
                    <a:pt x="2860617" y="920543"/>
                    <a:pt x="2859601" y="922996"/>
                    <a:pt x="2857792" y="924805"/>
                  </a:cubicBezTo>
                  <a:cubicBezTo>
                    <a:pt x="2855984" y="926613"/>
                    <a:pt x="2853531" y="927629"/>
                    <a:pt x="2850973" y="927629"/>
                  </a:cubicBezTo>
                  <a:lnTo>
                    <a:pt x="9644" y="927629"/>
                  </a:lnTo>
                  <a:cubicBezTo>
                    <a:pt x="7086" y="927629"/>
                    <a:pt x="4633" y="926613"/>
                    <a:pt x="2825" y="924805"/>
                  </a:cubicBezTo>
                  <a:cubicBezTo>
                    <a:pt x="1016" y="922996"/>
                    <a:pt x="0" y="920543"/>
                    <a:pt x="0" y="917986"/>
                  </a:cubicBezTo>
                  <a:lnTo>
                    <a:pt x="0" y="9644"/>
                  </a:lnTo>
                  <a:cubicBezTo>
                    <a:pt x="0" y="7086"/>
                    <a:pt x="1016" y="4633"/>
                    <a:pt x="2825" y="2825"/>
                  </a:cubicBezTo>
                  <a:cubicBezTo>
                    <a:pt x="4633" y="1016"/>
                    <a:pt x="7086" y="0"/>
                    <a:pt x="9644" y="0"/>
                  </a:cubicBezTo>
                  <a:close/>
                </a:path>
              </a:pathLst>
            </a:custGeom>
            <a:blipFill>
              <a:blip r:embed="rId2"/>
              <a:stretch>
                <a:fillRect t="-11675" b="-11675"/>
              </a:stretch>
            </a:blipFill>
          </p:spPr>
        </p:sp>
      </p:grpSp>
      <p:sp>
        <p:nvSpPr>
          <p:cNvPr id="4" name="Freeform 4"/>
          <p:cNvSpPr/>
          <p:nvPr/>
        </p:nvSpPr>
        <p:spPr>
          <a:xfrm>
            <a:off x="1392671" y="4252089"/>
            <a:ext cx="16413393" cy="8130237"/>
          </a:xfrm>
          <a:custGeom>
            <a:avLst/>
            <a:gdLst/>
            <a:ahLst/>
            <a:cxnLst/>
            <a:rect l="l" t="t" r="r" b="b"/>
            <a:pathLst>
              <a:path w="16413393" h="8130237">
                <a:moveTo>
                  <a:pt x="0" y="0"/>
                </a:moveTo>
                <a:lnTo>
                  <a:pt x="16413393" y="0"/>
                </a:lnTo>
                <a:lnTo>
                  <a:pt x="16413393" y="8130237"/>
                </a:lnTo>
                <a:lnTo>
                  <a:pt x="0" y="8130237"/>
                </a:lnTo>
                <a:lnTo>
                  <a:pt x="0" y="0"/>
                </a:lnTo>
                <a:close/>
              </a:path>
            </a:pathLst>
          </a:custGeom>
          <a:blipFill>
            <a:blip r:embed="rId3">
              <a:alphaModFix amt="7999"/>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3314372" y="5825874"/>
            <a:ext cx="11201853" cy="1716477"/>
          </a:xfrm>
          <a:prstGeom prst="rect">
            <a:avLst/>
          </a:prstGeom>
        </p:spPr>
        <p:txBody>
          <a:bodyPr lIns="0" tIns="0" rIns="0" bIns="0" rtlCol="0" anchor="t">
            <a:spAutoFit/>
          </a:bodyPr>
          <a:lstStyle/>
          <a:p>
            <a:pPr algn="ctr">
              <a:lnSpc>
                <a:spcPts val="13109"/>
              </a:lnSpc>
              <a:spcBef>
                <a:spcPct val="0"/>
              </a:spcBef>
            </a:pPr>
            <a:r>
              <a:rPr lang="en-US" sz="12367" b="1">
                <a:solidFill>
                  <a:srgbClr val="C56B0C"/>
                </a:solidFill>
                <a:latin typeface="Montserrat Heavy"/>
                <a:ea typeface="Montserrat Heavy"/>
                <a:cs typeface="Montserrat Heavy"/>
                <a:sym typeface="Montserrat Heavy"/>
              </a:rPr>
              <a:t>Thank You!</a:t>
            </a:r>
          </a:p>
        </p:txBody>
      </p:sp>
      <p:sp>
        <p:nvSpPr>
          <p:cNvPr id="8" name="TextBox 8"/>
          <p:cNvSpPr txBox="1"/>
          <p:nvPr/>
        </p:nvSpPr>
        <p:spPr>
          <a:xfrm>
            <a:off x="17145000" y="9163472"/>
            <a:ext cx="850093" cy="625977"/>
          </a:xfrm>
          <a:prstGeom prst="rect">
            <a:avLst/>
          </a:prstGeom>
        </p:spPr>
        <p:txBody>
          <a:bodyPr lIns="50800" tIns="50800" rIns="50800" bIns="50800" rtlCol="0" anchor="ctr"/>
          <a:lstStyle/>
          <a:p>
            <a:pPr algn="ctr">
              <a:lnSpc>
                <a:spcPts val="1915"/>
              </a:lnSpc>
            </a:pPr>
            <a:endParaRPr/>
          </a:p>
        </p:txBody>
      </p:sp>
      <p:sp>
        <p:nvSpPr>
          <p:cNvPr id="9" name="TextBox 9"/>
          <p:cNvSpPr txBox="1"/>
          <p:nvPr/>
        </p:nvSpPr>
        <p:spPr>
          <a:xfrm>
            <a:off x="17334029" y="9308703"/>
            <a:ext cx="472035" cy="27423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Montserrat"/>
                <a:ea typeface="Montserrat"/>
                <a:cs typeface="Montserrat"/>
                <a:sym typeface="Montserrat"/>
              </a:rPr>
              <a:t>15</a:t>
            </a:r>
          </a:p>
        </p:txBody>
      </p:sp>
      <p:sp>
        <p:nvSpPr>
          <p:cNvPr id="13" name="TextBox 13"/>
          <p:cNvSpPr txBox="1"/>
          <p:nvPr/>
        </p:nvSpPr>
        <p:spPr>
          <a:xfrm>
            <a:off x="17486429" y="9461103"/>
            <a:ext cx="472035" cy="274193"/>
          </a:xfrm>
          <a:prstGeom prst="rect">
            <a:avLst/>
          </a:prstGeom>
        </p:spPr>
        <p:txBody>
          <a:bodyPr lIns="0" tIns="0" rIns="0" bIns="0" rtlCol="0" anchor="t">
            <a:spAutoFit/>
          </a:bodyPr>
          <a:lstStyle/>
          <a:p>
            <a:pPr algn="ctr">
              <a:lnSpc>
                <a:spcPts val="2212"/>
              </a:lnSpc>
              <a:spcBef>
                <a:spcPct val="0"/>
              </a:spcBef>
            </a:pPr>
            <a:r>
              <a:rPr lang="en-US" sz="1580" dirty="0">
                <a:solidFill>
                  <a:srgbClr val="FFFFFF"/>
                </a:solidFill>
                <a:latin typeface="Montserrat"/>
                <a:ea typeface="Montserrat"/>
                <a:cs typeface="Montserrat"/>
                <a:sym typeface="Montserrat"/>
              </a:rPr>
              <a:t>01</a:t>
            </a:r>
          </a:p>
        </p:txBody>
      </p:sp>
      <p:sp>
        <p:nvSpPr>
          <p:cNvPr id="14" name="TextBox 14"/>
          <p:cNvSpPr txBox="1"/>
          <p:nvPr/>
        </p:nvSpPr>
        <p:spPr>
          <a:xfrm>
            <a:off x="5243898" y="7614464"/>
            <a:ext cx="8710939" cy="2345004"/>
          </a:xfrm>
          <a:prstGeom prst="rect">
            <a:avLst/>
          </a:prstGeom>
        </p:spPr>
        <p:txBody>
          <a:bodyPr lIns="0" tIns="0" rIns="0" bIns="0" rtlCol="0" anchor="t">
            <a:spAutoFit/>
          </a:bodyPr>
          <a:lstStyle/>
          <a:p>
            <a:pPr algn="ctr">
              <a:lnSpc>
                <a:spcPts val="3688"/>
              </a:lnSpc>
            </a:pPr>
            <a:r>
              <a:rPr lang="en-US" sz="3480" b="1">
                <a:solidFill>
                  <a:srgbClr val="000000"/>
                </a:solidFill>
                <a:latin typeface="Montserrat Semi-Bold"/>
                <a:ea typeface="Montserrat Semi-Bold"/>
                <a:cs typeface="Montserrat Semi-Bold"/>
                <a:sym typeface="Montserrat Semi-Bold"/>
              </a:rPr>
              <a:t>Presented By </a:t>
            </a:r>
          </a:p>
          <a:p>
            <a:pPr algn="ctr">
              <a:lnSpc>
                <a:spcPts val="3688"/>
              </a:lnSpc>
            </a:pPr>
            <a:r>
              <a:rPr lang="en-US" sz="3480" b="1">
                <a:solidFill>
                  <a:srgbClr val="000000"/>
                </a:solidFill>
                <a:latin typeface="Montserrat Semi-Bold"/>
                <a:ea typeface="Montserrat Semi-Bold"/>
                <a:cs typeface="Montserrat Semi-Bold"/>
                <a:sym typeface="Montserrat Semi-Bold"/>
              </a:rPr>
              <a:t>SHIVANI KUMARI – 2401080001</a:t>
            </a:r>
          </a:p>
          <a:p>
            <a:pPr algn="ctr">
              <a:lnSpc>
                <a:spcPts val="3688"/>
              </a:lnSpc>
            </a:pPr>
            <a:r>
              <a:rPr lang="en-US" sz="3480" b="1">
                <a:solidFill>
                  <a:srgbClr val="000000"/>
                </a:solidFill>
                <a:latin typeface="Montserrat Semi-Bold"/>
                <a:ea typeface="Montserrat Semi-Bold"/>
                <a:cs typeface="Montserrat Semi-Bold"/>
                <a:sym typeface="Montserrat Semi-Bold"/>
              </a:rPr>
              <a:t>GOLDI KUMARI – 2401080041</a:t>
            </a:r>
          </a:p>
          <a:p>
            <a:pPr algn="ctr">
              <a:lnSpc>
                <a:spcPts val="3688"/>
              </a:lnSpc>
            </a:pPr>
            <a:r>
              <a:rPr lang="en-US" sz="3480" b="1">
                <a:solidFill>
                  <a:srgbClr val="000000"/>
                </a:solidFill>
                <a:latin typeface="Montserrat Semi-Bold"/>
                <a:ea typeface="Montserrat Semi-Bold"/>
                <a:cs typeface="Montserrat Semi-Bold"/>
                <a:sym typeface="Montserrat Semi-Bold"/>
              </a:rPr>
              <a:t>SADHANA KUMARI – 2401080002</a:t>
            </a:r>
          </a:p>
          <a:p>
            <a:pPr algn="ctr">
              <a:lnSpc>
                <a:spcPts val="3688"/>
              </a:lnSpc>
              <a:spcBef>
                <a:spcPct val="0"/>
              </a:spcBef>
            </a:pPr>
            <a:endParaRPr lang="en-US" sz="3480" b="1">
              <a:solidFill>
                <a:srgbClr val="000000"/>
              </a:solidFill>
              <a:latin typeface="Montserrat Semi-Bold"/>
              <a:ea typeface="Montserrat Semi-Bold"/>
              <a:cs typeface="Montserrat Semi-Bold"/>
              <a:sym typeface="Montserrat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0032" y="-2489307"/>
            <a:ext cx="16413393" cy="8130237"/>
          </a:xfrm>
          <a:custGeom>
            <a:avLst/>
            <a:gdLst/>
            <a:ahLst/>
            <a:cxnLst/>
            <a:rect l="l" t="t" r="r" b="b"/>
            <a:pathLst>
              <a:path w="16413393" h="8130237">
                <a:moveTo>
                  <a:pt x="0" y="0"/>
                </a:moveTo>
                <a:lnTo>
                  <a:pt x="16413393" y="0"/>
                </a:lnTo>
                <a:lnTo>
                  <a:pt x="16413393" y="8130237"/>
                </a:lnTo>
                <a:lnTo>
                  <a:pt x="0" y="8130237"/>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193317" y="437231"/>
            <a:ext cx="6131965" cy="7135378"/>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5" name="TextBox 5"/>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12303160" y="2696853"/>
            <a:ext cx="5266886" cy="6128741"/>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78514" r="-78514"/>
              </a:stretch>
            </a:blipFill>
            <a:ln w="47625" cap="sq">
              <a:gradFill>
                <a:gsLst>
                  <a:gs pos="0">
                    <a:srgbClr val="F1F2F2">
                      <a:alpha val="100000"/>
                    </a:srgbClr>
                  </a:gs>
                  <a:gs pos="100000">
                    <a:srgbClr val="8F8F90">
                      <a:alpha val="18500"/>
                    </a:srgbClr>
                  </a:gs>
                </a:gsLst>
                <a:lin ang="0"/>
              </a:gradFill>
              <a:prstDash val="solid"/>
              <a:miter/>
            </a:ln>
          </p:spPr>
        </p:sp>
      </p:grpSp>
      <p:sp>
        <p:nvSpPr>
          <p:cNvPr id="8" name="TextBox 8"/>
          <p:cNvSpPr txBox="1"/>
          <p:nvPr/>
        </p:nvSpPr>
        <p:spPr>
          <a:xfrm>
            <a:off x="326665" y="553904"/>
            <a:ext cx="8543925" cy="928527"/>
          </a:xfrm>
          <a:prstGeom prst="rect">
            <a:avLst/>
          </a:prstGeom>
        </p:spPr>
        <p:txBody>
          <a:bodyPr lIns="0" tIns="0" rIns="0" bIns="0" rtlCol="0" anchor="t">
            <a:spAutoFit/>
          </a:bodyPr>
          <a:lstStyle/>
          <a:p>
            <a:pPr algn="l">
              <a:lnSpc>
                <a:spcPts val="7088"/>
              </a:lnSpc>
              <a:spcBef>
                <a:spcPct val="0"/>
              </a:spcBef>
            </a:pPr>
            <a:r>
              <a:rPr lang="en-US" sz="6687" b="1">
                <a:solidFill>
                  <a:srgbClr val="C56B0C"/>
                </a:solidFill>
                <a:latin typeface="Times New Roman" panose="02020603050405020304" pitchFamily="18" charset="0"/>
                <a:ea typeface="Montserrat Heavy"/>
                <a:cs typeface="Times New Roman" panose="02020603050405020304" pitchFamily="18" charset="0"/>
                <a:sym typeface="Montserrat Heavy"/>
              </a:rPr>
              <a:t>Contents</a:t>
            </a:r>
          </a:p>
        </p:txBody>
      </p:sp>
      <p:sp>
        <p:nvSpPr>
          <p:cNvPr id="9" name="TextBox 9"/>
          <p:cNvSpPr txBox="1"/>
          <p:nvPr/>
        </p:nvSpPr>
        <p:spPr>
          <a:xfrm>
            <a:off x="410032" y="1813994"/>
            <a:ext cx="20449970" cy="5981867"/>
          </a:xfrm>
          <a:prstGeom prst="rect">
            <a:avLst/>
          </a:prstGeom>
        </p:spPr>
        <p:txBody>
          <a:bodyPr lIns="0" tIns="0" rIns="0" bIns="0" rtlCol="0" anchor="t">
            <a:spAutoFit/>
          </a:bodyPr>
          <a:lstStyle/>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Introduction</a:t>
            </a:r>
          </a:p>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Objective</a:t>
            </a:r>
          </a:p>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Language</a:t>
            </a:r>
          </a:p>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Flowchart</a:t>
            </a:r>
          </a:p>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Key highlights of Website</a:t>
            </a:r>
          </a:p>
          <a:p>
            <a:pPr marL="1051094" lvl="1" indent="-525547" algn="l">
              <a:lnSpc>
                <a:spcPts val="6815"/>
              </a:lnSpc>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Conclusion and Future Work</a:t>
            </a:r>
          </a:p>
          <a:p>
            <a:pPr marL="1051094" lvl="1" indent="-525547" algn="l">
              <a:lnSpc>
                <a:spcPts val="6815"/>
              </a:lnSpc>
              <a:spcBef>
                <a:spcPct val="0"/>
              </a:spcBef>
              <a:buAutoNum type="arabicPeriod"/>
            </a:pPr>
            <a:r>
              <a:rPr lang="en-US" sz="4868" dirty="0">
                <a:solidFill>
                  <a:srgbClr val="C56B0C"/>
                </a:solidFill>
                <a:latin typeface="Times New Roman" panose="02020603050405020304" pitchFamily="18" charset="0"/>
                <a:ea typeface="Archivo Black"/>
                <a:cs typeface="Times New Roman" panose="02020603050405020304" pitchFamily="18" charset="0"/>
                <a:sym typeface="Archivo Black"/>
              </a:rPr>
              <a:t>References </a:t>
            </a:r>
          </a:p>
        </p:txBody>
      </p:sp>
      <p:grpSp>
        <p:nvGrpSpPr>
          <p:cNvPr id="10" name="Group 10"/>
          <p:cNvGrpSpPr/>
          <p:nvPr/>
        </p:nvGrpSpPr>
        <p:grpSpPr>
          <a:xfrm>
            <a:off x="17145000" y="8970269"/>
            <a:ext cx="850093" cy="989199"/>
            <a:chOff x="0" y="0"/>
            <a:chExt cx="698500" cy="812800"/>
          </a:xfrm>
        </p:grpSpPr>
        <p:sp>
          <p:nvSpPr>
            <p:cNvPr id="11" name="Freeform 1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2" name="TextBox 12"/>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3" name="TextBox 13"/>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56B0C"/>
        </a:solidFill>
        <a:effectLst/>
      </p:bgPr>
    </p:bg>
    <p:spTree>
      <p:nvGrpSpPr>
        <p:cNvPr id="1" name=""/>
        <p:cNvGrpSpPr/>
        <p:nvPr/>
      </p:nvGrpSpPr>
      <p:grpSpPr>
        <a:xfrm>
          <a:off x="0" y="0"/>
          <a:ext cx="0" cy="0"/>
          <a:chOff x="0" y="0"/>
          <a:chExt cx="0" cy="0"/>
        </a:xfrm>
      </p:grpSpPr>
      <p:sp>
        <p:nvSpPr>
          <p:cNvPr id="2" name="Freeform 2"/>
          <p:cNvSpPr/>
          <p:nvPr/>
        </p:nvSpPr>
        <p:spPr>
          <a:xfrm>
            <a:off x="4580549" y="-277132"/>
            <a:ext cx="13274343" cy="6575335"/>
          </a:xfrm>
          <a:custGeom>
            <a:avLst/>
            <a:gdLst/>
            <a:ahLst/>
            <a:cxnLst/>
            <a:rect l="l" t="t" r="r" b="b"/>
            <a:pathLst>
              <a:path w="13274343" h="6575335">
                <a:moveTo>
                  <a:pt x="0" y="0"/>
                </a:moveTo>
                <a:lnTo>
                  <a:pt x="13274343" y="0"/>
                </a:lnTo>
                <a:lnTo>
                  <a:pt x="13274343" y="6575335"/>
                </a:lnTo>
                <a:lnTo>
                  <a:pt x="0" y="6575335"/>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2361629" y="-860067"/>
            <a:ext cx="10586332" cy="11581491"/>
            <a:chOff x="0" y="0"/>
            <a:chExt cx="557219" cy="609600"/>
          </a:xfrm>
        </p:grpSpPr>
        <p:sp>
          <p:nvSpPr>
            <p:cNvPr id="4" name="Freeform 4"/>
            <p:cNvSpPr/>
            <p:nvPr/>
          </p:nvSpPr>
          <p:spPr>
            <a:xfrm>
              <a:off x="0" y="0"/>
              <a:ext cx="557219" cy="609600"/>
            </a:xfrm>
            <a:custGeom>
              <a:avLst/>
              <a:gdLst/>
              <a:ahLst/>
              <a:cxnLst/>
              <a:rect l="l" t="t" r="r" b="b"/>
              <a:pathLst>
                <a:path w="557219" h="609600">
                  <a:moveTo>
                    <a:pt x="203200" y="0"/>
                  </a:moveTo>
                  <a:lnTo>
                    <a:pt x="557219" y="0"/>
                  </a:lnTo>
                  <a:lnTo>
                    <a:pt x="354019" y="609600"/>
                  </a:lnTo>
                  <a:lnTo>
                    <a:pt x="0" y="609600"/>
                  </a:lnTo>
                  <a:lnTo>
                    <a:pt x="203200" y="0"/>
                  </a:lnTo>
                  <a:close/>
                </a:path>
              </a:pathLst>
            </a:custGeom>
            <a:blipFill>
              <a:blip r:embed="rId4"/>
              <a:stretch>
                <a:fillRect l="-32199" r="-32199"/>
              </a:stretch>
            </a:blipFill>
          </p:spPr>
        </p:sp>
      </p:grpSp>
      <p:grpSp>
        <p:nvGrpSpPr>
          <p:cNvPr id="5" name="Group 5"/>
          <p:cNvGrpSpPr/>
          <p:nvPr/>
        </p:nvGrpSpPr>
        <p:grpSpPr>
          <a:xfrm>
            <a:off x="17145000" y="8970269"/>
            <a:ext cx="850093" cy="989199"/>
            <a:chOff x="0" y="0"/>
            <a:chExt cx="698500" cy="812800"/>
          </a:xfrm>
        </p:grpSpPr>
        <p:sp>
          <p:nvSpPr>
            <p:cNvPr id="6" name="Freeform 6"/>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solidFill>
          </p:spPr>
        </p:sp>
        <p:sp>
          <p:nvSpPr>
            <p:cNvPr id="7" name="TextBox 7"/>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8" name="TextBox 8"/>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C56B0C"/>
                </a:solidFill>
                <a:latin typeface="Times New Roman" panose="02020603050405020304" pitchFamily="18" charset="0"/>
                <a:ea typeface="Montserrat"/>
                <a:cs typeface="Times New Roman" panose="02020603050405020304" pitchFamily="18" charset="0"/>
                <a:sym typeface="Montserrat"/>
              </a:rPr>
              <a:t>03</a:t>
            </a:r>
          </a:p>
        </p:txBody>
      </p:sp>
      <p:sp>
        <p:nvSpPr>
          <p:cNvPr id="9" name="TextBox 9"/>
          <p:cNvSpPr txBox="1"/>
          <p:nvPr/>
        </p:nvSpPr>
        <p:spPr>
          <a:xfrm>
            <a:off x="7872242" y="345145"/>
            <a:ext cx="6690956" cy="1025792"/>
          </a:xfrm>
          <a:prstGeom prst="rect">
            <a:avLst/>
          </a:prstGeom>
        </p:spPr>
        <p:txBody>
          <a:bodyPr lIns="0" tIns="0" rIns="0" bIns="0" rtlCol="0" anchor="t">
            <a:spAutoFit/>
          </a:bodyPr>
          <a:lstStyle/>
          <a:p>
            <a:pPr algn="l">
              <a:lnSpc>
                <a:spcPts val="7830"/>
              </a:lnSpc>
              <a:spcBef>
                <a:spcPct val="0"/>
              </a:spcBef>
            </a:pPr>
            <a:r>
              <a:rPr lang="en-US" sz="7387" b="1">
                <a:solidFill>
                  <a:srgbClr val="FEFEFE"/>
                </a:solidFill>
                <a:latin typeface="Times New Roman" panose="02020603050405020304" pitchFamily="18" charset="0"/>
                <a:ea typeface="Montserrat Heavy"/>
                <a:cs typeface="Times New Roman" panose="02020603050405020304" pitchFamily="18" charset="0"/>
                <a:sym typeface="Montserrat Heavy"/>
              </a:rPr>
              <a:t>Introduction</a:t>
            </a:r>
          </a:p>
        </p:txBody>
      </p:sp>
      <p:sp>
        <p:nvSpPr>
          <p:cNvPr id="10" name="TextBox 10"/>
          <p:cNvSpPr txBox="1"/>
          <p:nvPr/>
        </p:nvSpPr>
        <p:spPr>
          <a:xfrm>
            <a:off x="7426564" y="2061739"/>
            <a:ext cx="10143483" cy="4365234"/>
          </a:xfrm>
          <a:prstGeom prst="rect">
            <a:avLst/>
          </a:prstGeom>
        </p:spPr>
        <p:txBody>
          <a:bodyPr lIns="0" tIns="0" rIns="0" bIns="0" rtlCol="0" anchor="t">
            <a:spAutoFit/>
          </a:bodyPr>
          <a:lstStyle/>
          <a:p>
            <a:pPr algn="l">
              <a:lnSpc>
                <a:spcPts val="4269"/>
              </a:lnSpc>
            </a:pPr>
            <a:r>
              <a:rPr lang="en-US" sz="3049" b="1">
                <a:solidFill>
                  <a:srgbClr val="FEFEFE"/>
                </a:solidFill>
                <a:latin typeface="Times New Roman" panose="02020603050405020304" pitchFamily="18" charset="0"/>
                <a:ea typeface="Montserrat Bold"/>
                <a:cs typeface="Times New Roman" panose="02020603050405020304" pitchFamily="18" charset="0"/>
                <a:sym typeface="Montserrat Bold"/>
              </a:rPr>
              <a:t>Odisha, with its rich cultural history and stunning landscapes, remains an underexplored gem in India's tourism sector. Many potential visitors are unaware of its hidden attractions. The lack of a user-friendly and visually appealing digital platform that provides comprehensive, interactive information on Odisha's tourist spots leads to missed opportunities for travelers.</a:t>
            </a:r>
          </a:p>
          <a:p>
            <a:pPr algn="l">
              <a:lnSpc>
                <a:spcPts val="4269"/>
              </a:lnSpc>
              <a:spcBef>
                <a:spcPct val="0"/>
              </a:spcBef>
            </a:pPr>
            <a:endParaRPr lang="en-US" sz="3049" b="1">
              <a:solidFill>
                <a:srgbClr val="FEFEFE"/>
              </a:solidFill>
              <a:latin typeface="Times New Roman" panose="02020603050405020304" pitchFamily="18" charset="0"/>
              <a:ea typeface="Montserrat Bold"/>
              <a:cs typeface="Times New Roman" panose="02020603050405020304" pitchFamily="18" charset="0"/>
              <a:sym typeface="Montserrat 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0032" y="-2489307"/>
            <a:ext cx="16413393" cy="8130237"/>
          </a:xfrm>
          <a:custGeom>
            <a:avLst/>
            <a:gdLst/>
            <a:ahLst/>
            <a:cxnLst/>
            <a:rect l="l" t="t" r="r" b="b"/>
            <a:pathLst>
              <a:path w="16413393" h="8130237">
                <a:moveTo>
                  <a:pt x="0" y="0"/>
                </a:moveTo>
                <a:lnTo>
                  <a:pt x="16413393" y="0"/>
                </a:lnTo>
                <a:lnTo>
                  <a:pt x="16413393" y="8130237"/>
                </a:lnTo>
                <a:lnTo>
                  <a:pt x="0" y="8130237"/>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193317" y="437231"/>
            <a:ext cx="6131965" cy="7135378"/>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5" name="TextBox 5"/>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12303160" y="2696853"/>
            <a:ext cx="5266886" cy="6128741"/>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53896" r="-53896"/>
              </a:stretch>
            </a:blipFill>
            <a:ln w="47625" cap="sq">
              <a:gradFill>
                <a:gsLst>
                  <a:gs pos="0">
                    <a:srgbClr val="F1F2F2">
                      <a:alpha val="100000"/>
                    </a:srgbClr>
                  </a:gs>
                  <a:gs pos="100000">
                    <a:srgbClr val="8F8F90">
                      <a:alpha val="18500"/>
                    </a:srgbClr>
                  </a:gs>
                </a:gsLst>
                <a:lin ang="0"/>
              </a:gradFill>
              <a:prstDash val="solid"/>
              <a:miter/>
            </a:ln>
          </p:spPr>
        </p:sp>
      </p:grpSp>
      <p:sp>
        <p:nvSpPr>
          <p:cNvPr id="8" name="TextBox 8"/>
          <p:cNvSpPr txBox="1"/>
          <p:nvPr/>
        </p:nvSpPr>
        <p:spPr>
          <a:xfrm>
            <a:off x="326665" y="2682135"/>
            <a:ext cx="11611077" cy="5890010"/>
          </a:xfrm>
          <a:prstGeom prst="rect">
            <a:avLst/>
          </a:prstGeom>
        </p:spPr>
        <p:txBody>
          <a:bodyPr lIns="0" tIns="0" rIns="0" bIns="0" rtlCol="0" anchor="t">
            <a:spAutoFit/>
          </a:bodyPr>
          <a:lstStyle/>
          <a:p>
            <a:pPr algn="l">
              <a:lnSpc>
                <a:spcPts val="3313"/>
              </a:lnSpc>
            </a:pPr>
            <a:endParaRPr>
              <a:latin typeface="Times New Roman" panose="02020603050405020304" pitchFamily="18" charset="0"/>
              <a:cs typeface="Times New Roman" panose="02020603050405020304" pitchFamily="18" charset="0"/>
            </a:endParaRPr>
          </a:p>
          <a:p>
            <a:pPr marL="510983" lvl="1" indent="-255492" algn="l">
              <a:lnSpc>
                <a:spcPts val="3313"/>
              </a:lnSpc>
              <a:buAutoNum type="arabicPeriod"/>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Lack of Interactive and Accessible Platforms: Existing digital resources about Odisha’s tourism are often static and not optimized for mobile or desktop users, leading to a suboptimal user experience.</a:t>
            </a:r>
          </a:p>
          <a:p>
            <a:pPr algn="l">
              <a:lnSpc>
                <a:spcPts val="3313"/>
              </a:lnSpc>
            </a:pPr>
            <a:endParaRPr lang="en-US" sz="2366" b="1">
              <a:solidFill>
                <a:srgbClr val="C56B0C"/>
              </a:solidFill>
              <a:latin typeface="Times New Roman" panose="02020603050405020304" pitchFamily="18" charset="0"/>
              <a:ea typeface="PT Sans Bold"/>
              <a:cs typeface="Times New Roman" panose="02020603050405020304" pitchFamily="18" charset="0"/>
              <a:sym typeface="PT Sans Bold"/>
            </a:endParaRPr>
          </a:p>
          <a:p>
            <a:pPr algn="l">
              <a:lnSpc>
                <a:spcPts val="3313"/>
              </a:lnSpc>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2.Lack of Consolidated Information: Tourists have difficulty finding a one-stop platform  </a:t>
            </a:r>
          </a:p>
          <a:p>
            <a:pPr algn="l">
              <a:lnSpc>
                <a:spcPts val="3313"/>
              </a:lnSpc>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that integrates detailed descriptions, images, and interactive elements (like maps, </a:t>
            </a:r>
          </a:p>
          <a:p>
            <a:pPr algn="l">
              <a:lnSpc>
                <a:spcPts val="3313"/>
              </a:lnSpc>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galleries, or event schedules) for each tourist destination.</a:t>
            </a:r>
          </a:p>
          <a:p>
            <a:pPr algn="l">
              <a:lnSpc>
                <a:spcPts val="3313"/>
              </a:lnSpc>
            </a:pPr>
            <a:endParaRPr lang="en-US" sz="2366" b="1">
              <a:solidFill>
                <a:srgbClr val="C56B0C"/>
              </a:solidFill>
              <a:latin typeface="Times New Roman" panose="02020603050405020304" pitchFamily="18" charset="0"/>
              <a:ea typeface="PT Sans Bold"/>
              <a:cs typeface="Times New Roman" panose="02020603050405020304" pitchFamily="18" charset="0"/>
              <a:sym typeface="PT Sans Bold"/>
            </a:endParaRPr>
          </a:p>
          <a:p>
            <a:pPr algn="l">
              <a:lnSpc>
                <a:spcPts val="3313"/>
              </a:lnSpc>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3.Navigation and User Experience Issues: Most websites lack smooth navigation, are </a:t>
            </a:r>
          </a:p>
          <a:p>
            <a:pPr algn="l">
              <a:lnSpc>
                <a:spcPts val="3313"/>
              </a:lnSpc>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poorly structured, and do not provide an intuitive way for users to explore multiple </a:t>
            </a:r>
          </a:p>
          <a:p>
            <a:pPr algn="l">
              <a:lnSpc>
                <a:spcPts val="3313"/>
              </a:lnSpc>
              <a:spcBef>
                <a:spcPct val="0"/>
              </a:spcBef>
            </a:pPr>
            <a:r>
              <a:rPr lang="en-US" sz="2366" b="1">
                <a:solidFill>
                  <a:srgbClr val="C56B0C"/>
                </a:solidFill>
                <a:latin typeface="Times New Roman" panose="02020603050405020304" pitchFamily="18" charset="0"/>
                <a:ea typeface="PT Sans Bold"/>
                <a:cs typeface="Times New Roman" panose="02020603050405020304" pitchFamily="18" charset="0"/>
                <a:sym typeface="PT Sans Bold"/>
              </a:rPr>
              <a:t>       locations quickly.</a:t>
            </a:r>
          </a:p>
          <a:p>
            <a:pPr algn="l">
              <a:lnSpc>
                <a:spcPts val="3313"/>
              </a:lnSpc>
              <a:spcBef>
                <a:spcPct val="0"/>
              </a:spcBef>
            </a:pPr>
            <a:endParaRPr lang="en-US" sz="2366" b="1">
              <a:solidFill>
                <a:srgbClr val="C56B0C"/>
              </a:solidFill>
              <a:latin typeface="Times New Roman" panose="02020603050405020304" pitchFamily="18" charset="0"/>
              <a:ea typeface="PT Sans Bold"/>
              <a:cs typeface="Times New Roman" panose="02020603050405020304" pitchFamily="18" charset="0"/>
              <a:sym typeface="PT Sans Bold"/>
            </a:endParaRPr>
          </a:p>
        </p:txBody>
      </p:sp>
      <p:grpSp>
        <p:nvGrpSpPr>
          <p:cNvPr id="9" name="Group 9"/>
          <p:cNvGrpSpPr/>
          <p:nvPr/>
        </p:nvGrpSpPr>
        <p:grpSpPr>
          <a:xfrm>
            <a:off x="17145000" y="8970269"/>
            <a:ext cx="850093" cy="989199"/>
            <a:chOff x="0" y="0"/>
            <a:chExt cx="698500" cy="812800"/>
          </a:xfrm>
        </p:grpSpPr>
        <p:sp>
          <p:nvSpPr>
            <p:cNvPr id="10" name="Freeform 10"/>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1" name="TextBox 11"/>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2" name="TextBox 12"/>
          <p:cNvSpPr txBox="1"/>
          <p:nvPr/>
        </p:nvSpPr>
        <p:spPr>
          <a:xfrm>
            <a:off x="1392671" y="1671061"/>
            <a:ext cx="8543925" cy="1025792"/>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Times New Roman" panose="02020603050405020304" pitchFamily="18" charset="0"/>
                <a:ea typeface="Montserrat Heavy"/>
                <a:cs typeface="Times New Roman" panose="02020603050405020304" pitchFamily="18" charset="0"/>
                <a:sym typeface="Montserrat Heavy"/>
              </a:rPr>
              <a:t>Key challenges</a:t>
            </a:r>
          </a:p>
        </p:txBody>
      </p:sp>
      <p:sp>
        <p:nvSpPr>
          <p:cNvPr id="13" name="TextBox 13"/>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04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10032" y="-2489307"/>
            <a:ext cx="16413393" cy="8130237"/>
          </a:xfrm>
          <a:custGeom>
            <a:avLst/>
            <a:gdLst/>
            <a:ahLst/>
            <a:cxnLst/>
            <a:rect l="l" t="t" r="r" b="b"/>
            <a:pathLst>
              <a:path w="16413393" h="8130237">
                <a:moveTo>
                  <a:pt x="0" y="0"/>
                </a:moveTo>
                <a:lnTo>
                  <a:pt x="16413393" y="0"/>
                </a:lnTo>
                <a:lnTo>
                  <a:pt x="16413393" y="8130237"/>
                </a:lnTo>
                <a:lnTo>
                  <a:pt x="0" y="8130237"/>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4193317" y="437231"/>
            <a:ext cx="6131965" cy="7135378"/>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5" name="TextBox 5"/>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12303160" y="2696853"/>
            <a:ext cx="5266886" cy="6128741"/>
            <a:chOff x="0" y="0"/>
            <a:chExt cx="698500" cy="812800"/>
          </a:xfrm>
        </p:grpSpPr>
        <p:sp>
          <p:nvSpPr>
            <p:cNvPr id="7" name="Freeform 7"/>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blipFill>
              <a:blip r:embed="rId4"/>
              <a:stretch>
                <a:fillRect l="-61498" r="-61498"/>
              </a:stretch>
            </a:blipFill>
            <a:ln w="47625" cap="sq">
              <a:gradFill>
                <a:gsLst>
                  <a:gs pos="0">
                    <a:srgbClr val="F1F2F2">
                      <a:alpha val="100000"/>
                    </a:srgbClr>
                  </a:gs>
                  <a:gs pos="100000">
                    <a:srgbClr val="8F8F90">
                      <a:alpha val="18500"/>
                    </a:srgbClr>
                  </a:gs>
                </a:gsLst>
                <a:lin ang="0"/>
              </a:gradFill>
              <a:prstDash val="solid"/>
              <a:miter/>
            </a:ln>
          </p:spPr>
        </p:sp>
      </p:grpSp>
      <p:sp>
        <p:nvSpPr>
          <p:cNvPr id="8" name="TextBox 8"/>
          <p:cNvSpPr txBox="1"/>
          <p:nvPr/>
        </p:nvSpPr>
        <p:spPr>
          <a:xfrm>
            <a:off x="410032" y="1110540"/>
            <a:ext cx="8543925" cy="1025792"/>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Times New Roman" panose="02020603050405020304" pitchFamily="18" charset="0"/>
                <a:ea typeface="Montserrat Heavy"/>
                <a:cs typeface="Times New Roman" panose="02020603050405020304" pitchFamily="18" charset="0"/>
                <a:sym typeface="Montserrat Heavy"/>
              </a:rPr>
              <a:t>Objectives</a:t>
            </a:r>
          </a:p>
        </p:txBody>
      </p:sp>
      <p:sp>
        <p:nvSpPr>
          <p:cNvPr id="9" name="TextBox 9"/>
          <p:cNvSpPr txBox="1"/>
          <p:nvPr/>
        </p:nvSpPr>
        <p:spPr>
          <a:xfrm>
            <a:off x="326665" y="2691660"/>
            <a:ext cx="12090542" cy="5250733"/>
          </a:xfrm>
          <a:prstGeom prst="rect">
            <a:avLst/>
          </a:prstGeom>
        </p:spPr>
        <p:txBody>
          <a:bodyPr lIns="0" tIns="0" rIns="0" bIns="0" rtlCol="0" anchor="t">
            <a:spAutoFit/>
          </a:bodyPr>
          <a:lstStyle/>
          <a:p>
            <a:pPr algn="l">
              <a:lnSpc>
                <a:spcPts val="3450"/>
              </a:lnSpc>
            </a:pPr>
            <a:endParaRPr>
              <a:latin typeface="Times New Roman" panose="02020603050405020304" pitchFamily="18" charset="0"/>
              <a:cs typeface="Times New Roman" panose="02020603050405020304" pitchFamily="18" charset="0"/>
            </a:endParaRPr>
          </a:p>
          <a:p>
            <a:pPr marL="640033" lvl="1" indent="-320016" algn="l">
              <a:lnSpc>
                <a:spcPts val="4150"/>
              </a:lnSpc>
              <a:buAutoNum type="arabicPeriod"/>
            </a:pPr>
            <a:r>
              <a:rPr lang="en-US" sz="2964" b="1">
                <a:solidFill>
                  <a:srgbClr val="C56B0C"/>
                </a:solidFill>
                <a:latin typeface="Times New Roman" panose="02020603050405020304" pitchFamily="18" charset="0"/>
                <a:ea typeface="PT Sans Bold"/>
                <a:cs typeface="Times New Roman" panose="02020603050405020304" pitchFamily="18" charset="0"/>
                <a:sym typeface="PT Sans Bold"/>
              </a:rPr>
              <a:t>Uses HTML for structuring content related to each of Odisha’s tourist spots.</a:t>
            </a:r>
          </a:p>
          <a:p>
            <a:pPr algn="l">
              <a:lnSpc>
                <a:spcPts val="4150"/>
              </a:lnSpc>
            </a:pPr>
            <a:endParaRPr lang="en-US" sz="2964" b="1">
              <a:solidFill>
                <a:srgbClr val="C56B0C"/>
              </a:solidFill>
              <a:latin typeface="Times New Roman" panose="02020603050405020304" pitchFamily="18" charset="0"/>
              <a:ea typeface="PT Sans Bold"/>
              <a:cs typeface="Times New Roman" panose="02020603050405020304" pitchFamily="18" charset="0"/>
              <a:sym typeface="PT Sans Bold"/>
            </a:endParaRPr>
          </a:p>
          <a:p>
            <a:pPr algn="l">
              <a:lnSpc>
                <a:spcPts val="4150"/>
              </a:lnSpc>
            </a:pPr>
            <a:r>
              <a:rPr lang="en-US" sz="2964" b="1">
                <a:solidFill>
                  <a:srgbClr val="C56B0C"/>
                </a:solidFill>
                <a:latin typeface="Times New Roman" panose="02020603050405020304" pitchFamily="18" charset="0"/>
                <a:ea typeface="PT Sans Bold"/>
                <a:cs typeface="Times New Roman" panose="02020603050405020304" pitchFamily="18" charset="0"/>
                <a:sym typeface="PT Sans Bold"/>
              </a:rPr>
              <a:t>    2.Implements CSS for an aesthetically pleasing design, ensuring the site  </a:t>
            </a:r>
          </a:p>
          <a:p>
            <a:pPr algn="l">
              <a:lnSpc>
                <a:spcPts val="4150"/>
              </a:lnSpc>
            </a:pPr>
            <a:r>
              <a:rPr lang="en-US" sz="2964" b="1">
                <a:solidFill>
                  <a:srgbClr val="C56B0C"/>
                </a:solidFill>
                <a:latin typeface="Times New Roman" panose="02020603050405020304" pitchFamily="18" charset="0"/>
                <a:ea typeface="PT Sans Bold"/>
                <a:cs typeface="Times New Roman" panose="02020603050405020304" pitchFamily="18" charset="0"/>
                <a:sym typeface="PT Sans Bold"/>
              </a:rPr>
              <a:t>       is responsive and visually appealing across various devices.</a:t>
            </a:r>
          </a:p>
          <a:p>
            <a:pPr algn="l">
              <a:lnSpc>
                <a:spcPts val="4150"/>
              </a:lnSpc>
            </a:pPr>
            <a:endParaRPr lang="en-US" sz="2964" b="1">
              <a:solidFill>
                <a:srgbClr val="C56B0C"/>
              </a:solidFill>
              <a:latin typeface="Times New Roman" panose="02020603050405020304" pitchFamily="18" charset="0"/>
              <a:ea typeface="PT Sans Bold"/>
              <a:cs typeface="Times New Roman" panose="02020603050405020304" pitchFamily="18" charset="0"/>
              <a:sym typeface="PT Sans Bold"/>
            </a:endParaRPr>
          </a:p>
          <a:p>
            <a:pPr algn="l">
              <a:lnSpc>
                <a:spcPts val="4150"/>
              </a:lnSpc>
            </a:pPr>
            <a:r>
              <a:rPr lang="en-US" sz="2964" b="1">
                <a:solidFill>
                  <a:srgbClr val="C56B0C"/>
                </a:solidFill>
                <a:latin typeface="Times New Roman" panose="02020603050405020304" pitchFamily="18" charset="0"/>
                <a:ea typeface="PT Sans Bold"/>
                <a:cs typeface="Times New Roman" panose="02020603050405020304" pitchFamily="18" charset="0"/>
                <a:sym typeface="PT Sans Bold"/>
              </a:rPr>
              <a:t>    3.Integrates JavaScript for enhanced interactivity, such as smooth </a:t>
            </a:r>
          </a:p>
          <a:p>
            <a:pPr algn="l">
              <a:lnSpc>
                <a:spcPts val="4150"/>
              </a:lnSpc>
            </a:pPr>
            <a:r>
              <a:rPr lang="en-US" sz="2964" b="1">
                <a:solidFill>
                  <a:srgbClr val="C56B0C"/>
                </a:solidFill>
                <a:latin typeface="Times New Roman" panose="02020603050405020304" pitchFamily="18" charset="0"/>
                <a:ea typeface="PT Sans Bold"/>
                <a:cs typeface="Times New Roman" panose="02020603050405020304" pitchFamily="18" charset="0"/>
                <a:sym typeface="PT Sans Bold"/>
              </a:rPr>
              <a:t>       scrolling, image sliders, dynamic content loading, and easy navigation.</a:t>
            </a:r>
          </a:p>
          <a:p>
            <a:pPr algn="l">
              <a:lnSpc>
                <a:spcPts val="4150"/>
              </a:lnSpc>
              <a:spcBef>
                <a:spcPct val="0"/>
              </a:spcBef>
            </a:pPr>
            <a:endParaRPr lang="en-US" sz="2964" b="1">
              <a:solidFill>
                <a:srgbClr val="C56B0C"/>
              </a:solidFill>
              <a:latin typeface="Times New Roman" panose="02020603050405020304" pitchFamily="18" charset="0"/>
              <a:ea typeface="PT Sans Bold"/>
              <a:cs typeface="Times New Roman" panose="02020603050405020304" pitchFamily="18" charset="0"/>
              <a:sym typeface="PT Sans Bold"/>
            </a:endParaRPr>
          </a:p>
        </p:txBody>
      </p:sp>
      <p:grpSp>
        <p:nvGrpSpPr>
          <p:cNvPr id="10" name="Group 10"/>
          <p:cNvGrpSpPr/>
          <p:nvPr/>
        </p:nvGrpSpPr>
        <p:grpSpPr>
          <a:xfrm>
            <a:off x="17145000" y="8970269"/>
            <a:ext cx="850093" cy="989199"/>
            <a:chOff x="0" y="0"/>
            <a:chExt cx="698500" cy="812800"/>
          </a:xfrm>
        </p:grpSpPr>
        <p:sp>
          <p:nvSpPr>
            <p:cNvPr id="11" name="Freeform 1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12" name="TextBox 12"/>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3" name="TextBox 13"/>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05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56B0C"/>
        </a:solidFill>
        <a:effectLst/>
      </p:bgPr>
    </p:bg>
    <p:spTree>
      <p:nvGrpSpPr>
        <p:cNvPr id="1" name=""/>
        <p:cNvGrpSpPr/>
        <p:nvPr/>
      </p:nvGrpSpPr>
      <p:grpSpPr>
        <a:xfrm>
          <a:off x="0" y="0"/>
          <a:ext cx="0" cy="0"/>
          <a:chOff x="0" y="0"/>
          <a:chExt cx="0" cy="0"/>
        </a:xfrm>
      </p:grpSpPr>
      <p:sp>
        <p:nvSpPr>
          <p:cNvPr id="2" name="Freeform 2"/>
          <p:cNvSpPr/>
          <p:nvPr/>
        </p:nvSpPr>
        <p:spPr>
          <a:xfrm>
            <a:off x="4580549" y="-277132"/>
            <a:ext cx="13274343" cy="6575335"/>
          </a:xfrm>
          <a:custGeom>
            <a:avLst/>
            <a:gdLst/>
            <a:ahLst/>
            <a:cxnLst/>
            <a:rect l="l" t="t" r="r" b="b"/>
            <a:pathLst>
              <a:path w="13274343" h="6575335">
                <a:moveTo>
                  <a:pt x="0" y="0"/>
                </a:moveTo>
                <a:lnTo>
                  <a:pt x="13274343" y="0"/>
                </a:lnTo>
                <a:lnTo>
                  <a:pt x="13274343" y="6575335"/>
                </a:lnTo>
                <a:lnTo>
                  <a:pt x="0" y="6575335"/>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7145000" y="8970269"/>
            <a:ext cx="850093" cy="989199"/>
            <a:chOff x="0" y="0"/>
            <a:chExt cx="698500" cy="812800"/>
          </a:xfrm>
        </p:grpSpPr>
        <p:sp>
          <p:nvSpPr>
            <p:cNvPr id="4" name="Freeform 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solidFill>
          </p:spPr>
        </p:sp>
        <p:sp>
          <p:nvSpPr>
            <p:cNvPr id="5" name="TextBox 5"/>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6" name="Group 6"/>
          <p:cNvGrpSpPr/>
          <p:nvPr/>
        </p:nvGrpSpPr>
        <p:grpSpPr>
          <a:xfrm>
            <a:off x="-88195" y="1847192"/>
            <a:ext cx="18464389" cy="4924114"/>
            <a:chOff x="0" y="0"/>
            <a:chExt cx="2860617" cy="762874"/>
          </a:xfrm>
        </p:grpSpPr>
        <p:sp>
          <p:nvSpPr>
            <p:cNvPr id="7" name="Freeform 7"/>
            <p:cNvSpPr/>
            <p:nvPr/>
          </p:nvSpPr>
          <p:spPr>
            <a:xfrm>
              <a:off x="0" y="0"/>
              <a:ext cx="2860617" cy="762874"/>
            </a:xfrm>
            <a:custGeom>
              <a:avLst/>
              <a:gdLst/>
              <a:ahLst/>
              <a:cxnLst/>
              <a:rect l="l" t="t" r="r" b="b"/>
              <a:pathLst>
                <a:path w="2860617" h="762874">
                  <a:moveTo>
                    <a:pt x="9644" y="0"/>
                  </a:moveTo>
                  <a:lnTo>
                    <a:pt x="2850973" y="0"/>
                  </a:lnTo>
                  <a:cubicBezTo>
                    <a:pt x="2856299" y="0"/>
                    <a:pt x="2860617" y="4318"/>
                    <a:pt x="2860617" y="9644"/>
                  </a:cubicBezTo>
                  <a:lnTo>
                    <a:pt x="2860617" y="753231"/>
                  </a:lnTo>
                  <a:cubicBezTo>
                    <a:pt x="2860617" y="755788"/>
                    <a:pt x="2859601" y="758241"/>
                    <a:pt x="2857792" y="760050"/>
                  </a:cubicBezTo>
                  <a:cubicBezTo>
                    <a:pt x="2855984" y="761858"/>
                    <a:pt x="2853531" y="762874"/>
                    <a:pt x="2850973" y="762874"/>
                  </a:cubicBezTo>
                  <a:lnTo>
                    <a:pt x="9644" y="762874"/>
                  </a:lnTo>
                  <a:cubicBezTo>
                    <a:pt x="4318" y="762874"/>
                    <a:pt x="0" y="758557"/>
                    <a:pt x="0" y="753231"/>
                  </a:cubicBezTo>
                  <a:lnTo>
                    <a:pt x="0" y="9644"/>
                  </a:lnTo>
                  <a:cubicBezTo>
                    <a:pt x="0" y="7086"/>
                    <a:pt x="1016" y="4633"/>
                    <a:pt x="2825" y="2825"/>
                  </a:cubicBezTo>
                  <a:cubicBezTo>
                    <a:pt x="4633" y="1016"/>
                    <a:pt x="7086" y="0"/>
                    <a:pt x="9644" y="0"/>
                  </a:cubicBezTo>
                  <a:close/>
                </a:path>
              </a:pathLst>
            </a:custGeom>
            <a:blipFill>
              <a:blip r:embed="rId4"/>
              <a:stretch>
                <a:fillRect t="-24995" b="-24995"/>
              </a:stretch>
            </a:blipFill>
          </p:spPr>
        </p:sp>
      </p:grpSp>
      <p:grpSp>
        <p:nvGrpSpPr>
          <p:cNvPr id="8" name="Group 8"/>
          <p:cNvGrpSpPr/>
          <p:nvPr/>
        </p:nvGrpSpPr>
        <p:grpSpPr>
          <a:xfrm>
            <a:off x="1028700" y="3074582"/>
            <a:ext cx="5063166" cy="5306661"/>
            <a:chOff x="0" y="0"/>
            <a:chExt cx="1333509" cy="1397639"/>
          </a:xfrm>
        </p:grpSpPr>
        <p:sp>
          <p:nvSpPr>
            <p:cNvPr id="9" name="Freeform 9"/>
            <p:cNvSpPr/>
            <p:nvPr/>
          </p:nvSpPr>
          <p:spPr>
            <a:xfrm>
              <a:off x="0" y="0"/>
              <a:ext cx="1333509" cy="1397639"/>
            </a:xfrm>
            <a:custGeom>
              <a:avLst/>
              <a:gdLst/>
              <a:ahLst/>
              <a:cxnLst/>
              <a:rect l="l" t="t" r="r" b="b"/>
              <a:pathLst>
                <a:path w="1333509" h="1397639">
                  <a:moveTo>
                    <a:pt x="77982" y="0"/>
                  </a:moveTo>
                  <a:lnTo>
                    <a:pt x="1255526" y="0"/>
                  </a:lnTo>
                  <a:cubicBezTo>
                    <a:pt x="1298595" y="0"/>
                    <a:pt x="1333509" y="34914"/>
                    <a:pt x="1333509" y="77982"/>
                  </a:cubicBezTo>
                  <a:lnTo>
                    <a:pt x="1333509" y="1319657"/>
                  </a:lnTo>
                  <a:cubicBezTo>
                    <a:pt x="1333509" y="1362725"/>
                    <a:pt x="1298595" y="1397639"/>
                    <a:pt x="1255526" y="1397639"/>
                  </a:cubicBezTo>
                  <a:lnTo>
                    <a:pt x="77982" y="1397639"/>
                  </a:lnTo>
                  <a:cubicBezTo>
                    <a:pt x="34914" y="1397639"/>
                    <a:pt x="0" y="1362725"/>
                    <a:pt x="0" y="1319657"/>
                  </a:cubicBezTo>
                  <a:lnTo>
                    <a:pt x="0" y="77982"/>
                  </a:lnTo>
                  <a:cubicBezTo>
                    <a:pt x="0" y="34914"/>
                    <a:pt x="34914" y="0"/>
                    <a:pt x="77982" y="0"/>
                  </a:cubicBezTo>
                  <a:close/>
                </a:path>
              </a:pathLst>
            </a:custGeom>
            <a:solidFill>
              <a:srgbClr val="FFFFFF"/>
            </a:solidFill>
            <a:ln w="28575" cap="rnd">
              <a:solidFill>
                <a:srgbClr val="C56B0C"/>
              </a:solidFill>
              <a:prstDash val="solid"/>
              <a:round/>
            </a:ln>
          </p:spPr>
        </p:sp>
        <p:sp>
          <p:nvSpPr>
            <p:cNvPr id="10" name="TextBox 10"/>
            <p:cNvSpPr txBox="1"/>
            <p:nvPr/>
          </p:nvSpPr>
          <p:spPr>
            <a:xfrm>
              <a:off x="0" y="19050"/>
              <a:ext cx="1333509" cy="1378589"/>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1" name="TextBox 11"/>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C56B0C"/>
                </a:solidFill>
                <a:latin typeface="Times New Roman" panose="02020603050405020304" pitchFamily="18" charset="0"/>
                <a:ea typeface="Montserrat"/>
                <a:cs typeface="Times New Roman" panose="02020603050405020304" pitchFamily="18" charset="0"/>
                <a:sym typeface="Montserrat"/>
              </a:rPr>
              <a:t>06</a:t>
            </a:r>
          </a:p>
        </p:txBody>
      </p:sp>
      <p:sp>
        <p:nvSpPr>
          <p:cNvPr id="12" name="TextBox 12"/>
          <p:cNvSpPr txBox="1"/>
          <p:nvPr/>
        </p:nvSpPr>
        <p:spPr>
          <a:xfrm>
            <a:off x="7388855" y="9354280"/>
            <a:ext cx="3645744" cy="259110"/>
          </a:xfrm>
          <a:prstGeom prst="rect">
            <a:avLst/>
          </a:prstGeom>
        </p:spPr>
        <p:txBody>
          <a:bodyPr lIns="0" tIns="0" rIns="0" bIns="0" rtlCol="0" anchor="t">
            <a:spAutoFit/>
          </a:bodyPr>
          <a:lstStyle/>
          <a:p>
            <a:pPr algn="ctr">
              <a:lnSpc>
                <a:spcPts val="2212"/>
              </a:lnSpc>
              <a:spcBef>
                <a:spcPct val="0"/>
              </a:spcBef>
            </a:pPr>
            <a:r>
              <a:rPr lang="en-US" sz="1580">
                <a:solidFill>
                  <a:srgbClr val="C56B0C"/>
                </a:solidFill>
                <a:latin typeface="Times New Roman" panose="02020603050405020304" pitchFamily="18" charset="0"/>
                <a:ea typeface="Montserrat"/>
                <a:cs typeface="Times New Roman" panose="02020603050405020304" pitchFamily="18" charset="0"/>
                <a:sym typeface="Montserrat"/>
              </a:rPr>
              <a:t>WWW.REALLYGREATSITE.COM</a:t>
            </a:r>
          </a:p>
        </p:txBody>
      </p:sp>
      <p:grpSp>
        <p:nvGrpSpPr>
          <p:cNvPr id="13" name="Group 13"/>
          <p:cNvGrpSpPr/>
          <p:nvPr/>
        </p:nvGrpSpPr>
        <p:grpSpPr>
          <a:xfrm>
            <a:off x="6674568" y="3074582"/>
            <a:ext cx="4592542" cy="5306661"/>
            <a:chOff x="0" y="0"/>
            <a:chExt cx="1209558" cy="1397639"/>
          </a:xfrm>
        </p:grpSpPr>
        <p:sp>
          <p:nvSpPr>
            <p:cNvPr id="14" name="Freeform 14"/>
            <p:cNvSpPr/>
            <p:nvPr/>
          </p:nvSpPr>
          <p:spPr>
            <a:xfrm>
              <a:off x="0" y="0"/>
              <a:ext cx="1209558" cy="1397639"/>
            </a:xfrm>
            <a:custGeom>
              <a:avLst/>
              <a:gdLst/>
              <a:ahLst/>
              <a:cxnLst/>
              <a:rect l="l" t="t" r="r" b="b"/>
              <a:pathLst>
                <a:path w="1209558" h="1397639">
                  <a:moveTo>
                    <a:pt x="85974" y="0"/>
                  </a:moveTo>
                  <a:lnTo>
                    <a:pt x="1123585" y="0"/>
                  </a:lnTo>
                  <a:cubicBezTo>
                    <a:pt x="1171067" y="0"/>
                    <a:pt x="1209558" y="38492"/>
                    <a:pt x="1209558" y="85974"/>
                  </a:cubicBezTo>
                  <a:lnTo>
                    <a:pt x="1209558" y="1311665"/>
                  </a:lnTo>
                  <a:cubicBezTo>
                    <a:pt x="1209558" y="1359147"/>
                    <a:pt x="1171067" y="1397639"/>
                    <a:pt x="1123585" y="1397639"/>
                  </a:cubicBezTo>
                  <a:lnTo>
                    <a:pt x="85974" y="1397639"/>
                  </a:lnTo>
                  <a:cubicBezTo>
                    <a:pt x="38492" y="1397639"/>
                    <a:pt x="0" y="1359147"/>
                    <a:pt x="0" y="1311665"/>
                  </a:cubicBezTo>
                  <a:lnTo>
                    <a:pt x="0" y="85974"/>
                  </a:lnTo>
                  <a:cubicBezTo>
                    <a:pt x="0" y="38492"/>
                    <a:pt x="38492" y="0"/>
                    <a:pt x="85974" y="0"/>
                  </a:cubicBezTo>
                  <a:close/>
                </a:path>
              </a:pathLst>
            </a:custGeom>
            <a:solidFill>
              <a:srgbClr val="FFFFFF"/>
            </a:solidFill>
            <a:ln w="28575" cap="rnd">
              <a:solidFill>
                <a:srgbClr val="C56B0C"/>
              </a:solidFill>
              <a:prstDash val="solid"/>
              <a:round/>
            </a:ln>
          </p:spPr>
        </p:sp>
        <p:sp>
          <p:nvSpPr>
            <p:cNvPr id="15" name="TextBox 15"/>
            <p:cNvSpPr txBox="1"/>
            <p:nvPr/>
          </p:nvSpPr>
          <p:spPr>
            <a:xfrm>
              <a:off x="0" y="19050"/>
              <a:ext cx="1209558" cy="1378589"/>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16" name="Group 16"/>
          <p:cNvGrpSpPr/>
          <p:nvPr/>
        </p:nvGrpSpPr>
        <p:grpSpPr>
          <a:xfrm>
            <a:off x="12278283" y="3074582"/>
            <a:ext cx="4697092" cy="5306661"/>
            <a:chOff x="0" y="0"/>
            <a:chExt cx="1237094" cy="1397639"/>
          </a:xfrm>
        </p:grpSpPr>
        <p:sp>
          <p:nvSpPr>
            <p:cNvPr id="17" name="Freeform 17"/>
            <p:cNvSpPr/>
            <p:nvPr/>
          </p:nvSpPr>
          <p:spPr>
            <a:xfrm>
              <a:off x="0" y="0"/>
              <a:ext cx="1237094" cy="1397639"/>
            </a:xfrm>
            <a:custGeom>
              <a:avLst/>
              <a:gdLst/>
              <a:ahLst/>
              <a:cxnLst/>
              <a:rect l="l" t="t" r="r" b="b"/>
              <a:pathLst>
                <a:path w="1237094" h="1397639">
                  <a:moveTo>
                    <a:pt x="84060" y="0"/>
                  </a:moveTo>
                  <a:lnTo>
                    <a:pt x="1153034" y="0"/>
                  </a:lnTo>
                  <a:cubicBezTo>
                    <a:pt x="1199459" y="0"/>
                    <a:pt x="1237094" y="37635"/>
                    <a:pt x="1237094" y="84060"/>
                  </a:cubicBezTo>
                  <a:lnTo>
                    <a:pt x="1237094" y="1313579"/>
                  </a:lnTo>
                  <a:cubicBezTo>
                    <a:pt x="1237094" y="1360004"/>
                    <a:pt x="1199459" y="1397639"/>
                    <a:pt x="1153034" y="1397639"/>
                  </a:cubicBezTo>
                  <a:lnTo>
                    <a:pt x="84060" y="1397639"/>
                  </a:lnTo>
                  <a:cubicBezTo>
                    <a:pt x="37635" y="1397639"/>
                    <a:pt x="0" y="1360004"/>
                    <a:pt x="0" y="1313579"/>
                  </a:cubicBezTo>
                  <a:lnTo>
                    <a:pt x="0" y="84060"/>
                  </a:lnTo>
                  <a:cubicBezTo>
                    <a:pt x="0" y="37635"/>
                    <a:pt x="37635" y="0"/>
                    <a:pt x="84060" y="0"/>
                  </a:cubicBezTo>
                  <a:close/>
                </a:path>
              </a:pathLst>
            </a:custGeom>
            <a:solidFill>
              <a:srgbClr val="FFFFFF"/>
            </a:solidFill>
            <a:ln w="28575" cap="rnd">
              <a:solidFill>
                <a:srgbClr val="C56B0C"/>
              </a:solidFill>
              <a:prstDash val="solid"/>
              <a:round/>
            </a:ln>
          </p:spPr>
        </p:sp>
        <p:sp>
          <p:nvSpPr>
            <p:cNvPr id="18" name="TextBox 18"/>
            <p:cNvSpPr txBox="1"/>
            <p:nvPr/>
          </p:nvSpPr>
          <p:spPr>
            <a:xfrm>
              <a:off x="0" y="19050"/>
              <a:ext cx="1237094" cy="1378589"/>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9" name="TextBox 19"/>
          <p:cNvSpPr txBox="1"/>
          <p:nvPr/>
        </p:nvSpPr>
        <p:spPr>
          <a:xfrm>
            <a:off x="-1881953" y="238361"/>
            <a:ext cx="9488712" cy="1026697"/>
          </a:xfrm>
          <a:prstGeom prst="rect">
            <a:avLst/>
          </a:prstGeom>
        </p:spPr>
        <p:txBody>
          <a:bodyPr lIns="0" tIns="0" rIns="0" bIns="0" rtlCol="0" anchor="t">
            <a:spAutoFit/>
          </a:bodyPr>
          <a:lstStyle/>
          <a:p>
            <a:pPr algn="ctr">
              <a:lnSpc>
                <a:spcPts val="7830"/>
              </a:lnSpc>
              <a:spcBef>
                <a:spcPct val="0"/>
              </a:spcBef>
            </a:pPr>
            <a:r>
              <a:rPr lang="en-US" sz="7387" b="1">
                <a:solidFill>
                  <a:srgbClr val="FEFEFE"/>
                </a:solidFill>
                <a:latin typeface="Times New Roman" panose="02020603050405020304" pitchFamily="18" charset="0"/>
                <a:ea typeface="Montserrat Heavy"/>
                <a:cs typeface="Times New Roman" panose="02020603050405020304" pitchFamily="18" charset="0"/>
                <a:sym typeface="Montserrat Heavy"/>
              </a:rPr>
              <a:t>Language</a:t>
            </a:r>
          </a:p>
        </p:txBody>
      </p:sp>
      <p:sp>
        <p:nvSpPr>
          <p:cNvPr id="20" name="TextBox 20"/>
          <p:cNvSpPr txBox="1"/>
          <p:nvPr/>
        </p:nvSpPr>
        <p:spPr>
          <a:xfrm>
            <a:off x="1336370" y="3415529"/>
            <a:ext cx="2060541" cy="316675"/>
          </a:xfrm>
          <a:prstGeom prst="rect">
            <a:avLst/>
          </a:prstGeom>
        </p:spPr>
        <p:txBody>
          <a:bodyPr lIns="0" tIns="0" rIns="0" bIns="0" rtlCol="0" anchor="t">
            <a:spAutoFit/>
          </a:bodyPr>
          <a:lstStyle/>
          <a:p>
            <a:pPr algn="l">
              <a:lnSpc>
                <a:spcPts val="2411"/>
              </a:lnSpc>
              <a:spcBef>
                <a:spcPct val="0"/>
              </a:spcBef>
            </a:pPr>
            <a:r>
              <a:rPr lang="en-US" sz="2275" b="1" u="sng">
                <a:solidFill>
                  <a:srgbClr val="C56B0C"/>
                </a:solidFill>
                <a:latin typeface="Times New Roman" panose="02020603050405020304" pitchFamily="18" charset="0"/>
                <a:ea typeface="Montserrat Heavy"/>
                <a:cs typeface="Times New Roman" panose="02020603050405020304" pitchFamily="18" charset="0"/>
                <a:sym typeface="Montserrat Heavy"/>
              </a:rPr>
              <a:t>HTML</a:t>
            </a:r>
          </a:p>
        </p:txBody>
      </p:sp>
      <p:sp>
        <p:nvSpPr>
          <p:cNvPr id="21" name="TextBox 21"/>
          <p:cNvSpPr txBox="1"/>
          <p:nvPr/>
        </p:nvSpPr>
        <p:spPr>
          <a:xfrm>
            <a:off x="1313767" y="3974398"/>
            <a:ext cx="4282108" cy="3942618"/>
          </a:xfrm>
          <a:prstGeom prst="rect">
            <a:avLst/>
          </a:prstGeom>
        </p:spPr>
        <p:txBody>
          <a:bodyPr lIns="0" tIns="0" rIns="0" bIns="0" rtlCol="0" anchor="t">
            <a:spAutoFit/>
          </a:bodyPr>
          <a:lstStyle/>
          <a:p>
            <a:pPr algn="l">
              <a:lnSpc>
                <a:spcPts val="3102"/>
              </a:lnSpc>
            </a:pPr>
            <a:r>
              <a:rPr lang="en-US" sz="2215" b="1">
                <a:solidFill>
                  <a:srgbClr val="C56B0C"/>
                </a:solidFill>
                <a:latin typeface="Times New Roman" panose="02020603050405020304" pitchFamily="18" charset="0"/>
                <a:ea typeface="Montserrat Bold"/>
                <a:cs typeface="Times New Roman" panose="02020603050405020304" pitchFamily="18" charset="0"/>
                <a:sym typeface="Montserrat Bold"/>
              </a:rPr>
              <a:t>HTML is the backbone of the website, used to structure and organize the content. It provides the basic layout for the webpage, allowing different sections to be marked up correctly. HTML elements are used to define headings, paragraphs, images, links, and other content.</a:t>
            </a:r>
          </a:p>
          <a:p>
            <a:pPr algn="l">
              <a:lnSpc>
                <a:spcPts val="3102"/>
              </a:lnSpc>
              <a:spcBef>
                <a:spcPct val="0"/>
              </a:spcBef>
            </a:pPr>
            <a:endParaRPr lang="en-US" sz="2215" b="1">
              <a:solidFill>
                <a:srgbClr val="C56B0C"/>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22" name="Group 22"/>
          <p:cNvGrpSpPr/>
          <p:nvPr/>
        </p:nvGrpSpPr>
        <p:grpSpPr>
          <a:xfrm>
            <a:off x="5595875" y="3010535"/>
            <a:ext cx="850093" cy="989199"/>
            <a:chOff x="0" y="0"/>
            <a:chExt cx="698500" cy="812800"/>
          </a:xfrm>
        </p:grpSpPr>
        <p:sp>
          <p:nvSpPr>
            <p:cNvPr id="23" name="Freeform 2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24" name="TextBox 24"/>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25" name="TextBox 25"/>
          <p:cNvSpPr txBox="1"/>
          <p:nvPr/>
        </p:nvSpPr>
        <p:spPr>
          <a:xfrm>
            <a:off x="7083459" y="3415529"/>
            <a:ext cx="2060541" cy="339281"/>
          </a:xfrm>
          <a:prstGeom prst="rect">
            <a:avLst/>
          </a:prstGeom>
        </p:spPr>
        <p:txBody>
          <a:bodyPr lIns="0" tIns="0" rIns="0" bIns="0" rtlCol="0" anchor="t">
            <a:spAutoFit/>
          </a:bodyPr>
          <a:lstStyle/>
          <a:p>
            <a:pPr algn="l">
              <a:lnSpc>
                <a:spcPts val="2623"/>
              </a:lnSpc>
              <a:spcBef>
                <a:spcPct val="0"/>
              </a:spcBef>
            </a:pPr>
            <a:r>
              <a:rPr lang="en-US" sz="2475" b="1" u="sng">
                <a:solidFill>
                  <a:srgbClr val="C56B0C"/>
                </a:solidFill>
                <a:latin typeface="Times New Roman" panose="02020603050405020304" pitchFamily="18" charset="0"/>
                <a:ea typeface="Montserrat Bold"/>
                <a:cs typeface="Times New Roman" panose="02020603050405020304" pitchFamily="18" charset="0"/>
                <a:sym typeface="Montserrat Bold"/>
              </a:rPr>
              <a:t>CSS</a:t>
            </a:r>
          </a:p>
        </p:txBody>
      </p:sp>
      <p:sp>
        <p:nvSpPr>
          <p:cNvPr id="26" name="TextBox 26"/>
          <p:cNvSpPr txBox="1"/>
          <p:nvPr/>
        </p:nvSpPr>
        <p:spPr>
          <a:xfrm>
            <a:off x="6859966" y="3974398"/>
            <a:ext cx="4221745" cy="3658950"/>
          </a:xfrm>
          <a:prstGeom prst="rect">
            <a:avLst/>
          </a:prstGeom>
        </p:spPr>
        <p:txBody>
          <a:bodyPr lIns="0" tIns="0" rIns="0" bIns="0" rtlCol="0" anchor="t">
            <a:spAutoFit/>
          </a:bodyPr>
          <a:lstStyle/>
          <a:p>
            <a:pPr algn="l">
              <a:lnSpc>
                <a:spcPts val="3177"/>
              </a:lnSpc>
            </a:pPr>
            <a:r>
              <a:rPr lang="en-US" sz="2269" b="1">
                <a:solidFill>
                  <a:srgbClr val="C56B0C"/>
                </a:solidFill>
                <a:latin typeface="Times New Roman" panose="02020603050405020304" pitchFamily="18" charset="0"/>
                <a:ea typeface="Montserrat Bold"/>
                <a:cs typeface="Times New Roman" panose="02020603050405020304" pitchFamily="18" charset="0"/>
                <a:sym typeface="Montserrat Bold"/>
              </a:rPr>
              <a:t>CSS is used for the visual styling and layout of the webpage. It determines how the HTML elements appear on the screen, enhancing the user experience by making the website more attractive, responsive, and functional.</a:t>
            </a:r>
          </a:p>
          <a:p>
            <a:pPr algn="l">
              <a:lnSpc>
                <a:spcPts val="3177"/>
              </a:lnSpc>
              <a:spcBef>
                <a:spcPct val="0"/>
              </a:spcBef>
            </a:pPr>
            <a:endParaRPr lang="en-US" sz="2269" b="1">
              <a:solidFill>
                <a:srgbClr val="C56B0C"/>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27" name="Group 27"/>
          <p:cNvGrpSpPr/>
          <p:nvPr/>
        </p:nvGrpSpPr>
        <p:grpSpPr>
          <a:xfrm>
            <a:off x="10656665" y="3032823"/>
            <a:ext cx="850093" cy="989199"/>
            <a:chOff x="0" y="0"/>
            <a:chExt cx="698500" cy="812800"/>
          </a:xfrm>
        </p:grpSpPr>
        <p:sp>
          <p:nvSpPr>
            <p:cNvPr id="28" name="Freeform 2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29" name="TextBox 29"/>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30" name="TextBox 30"/>
          <p:cNvSpPr txBox="1"/>
          <p:nvPr/>
        </p:nvSpPr>
        <p:spPr>
          <a:xfrm>
            <a:off x="12682493" y="3438146"/>
            <a:ext cx="3164377" cy="316660"/>
          </a:xfrm>
          <a:prstGeom prst="rect">
            <a:avLst/>
          </a:prstGeom>
        </p:spPr>
        <p:txBody>
          <a:bodyPr lIns="0" tIns="0" rIns="0" bIns="0" rtlCol="0" anchor="t">
            <a:spAutoFit/>
          </a:bodyPr>
          <a:lstStyle/>
          <a:p>
            <a:pPr algn="l">
              <a:lnSpc>
                <a:spcPts val="2411"/>
              </a:lnSpc>
              <a:spcBef>
                <a:spcPct val="0"/>
              </a:spcBef>
            </a:pPr>
            <a:r>
              <a:rPr lang="en-US" sz="2275" b="1">
                <a:solidFill>
                  <a:srgbClr val="C56B0C"/>
                </a:solidFill>
                <a:latin typeface="Times New Roman" panose="02020603050405020304" pitchFamily="18" charset="0"/>
                <a:ea typeface="Montserrat Heavy"/>
                <a:cs typeface="Times New Roman" panose="02020603050405020304" pitchFamily="18" charset="0"/>
                <a:sym typeface="Montserrat Heavy"/>
              </a:rPr>
              <a:t>JAVASCRIPT</a:t>
            </a:r>
          </a:p>
        </p:txBody>
      </p:sp>
      <p:sp>
        <p:nvSpPr>
          <p:cNvPr id="31" name="TextBox 31"/>
          <p:cNvSpPr txBox="1"/>
          <p:nvPr/>
        </p:nvSpPr>
        <p:spPr>
          <a:xfrm>
            <a:off x="12682493" y="3974398"/>
            <a:ext cx="3678104" cy="3349700"/>
          </a:xfrm>
          <a:prstGeom prst="rect">
            <a:avLst/>
          </a:prstGeom>
        </p:spPr>
        <p:txBody>
          <a:bodyPr lIns="0" tIns="0" rIns="0" bIns="0" rtlCol="0" anchor="t">
            <a:spAutoFit/>
          </a:bodyPr>
          <a:lstStyle/>
          <a:p>
            <a:pPr algn="l">
              <a:lnSpc>
                <a:spcPts val="3257"/>
              </a:lnSpc>
            </a:pPr>
            <a:r>
              <a:rPr lang="en-US" sz="2327" b="1">
                <a:solidFill>
                  <a:srgbClr val="C56B0C"/>
                </a:solidFill>
                <a:latin typeface="Times New Roman" panose="02020603050405020304" pitchFamily="18" charset="0"/>
                <a:ea typeface="Montserrat Bold"/>
                <a:cs typeface="Times New Roman" panose="02020603050405020304" pitchFamily="18" charset="0"/>
                <a:sym typeface="Montserrat Bold"/>
              </a:rPr>
              <a:t>JavaScript is used to add interactivity to the website. It allows the webpage to respond to user actions without reloading the page, providing a dynamic user experience.</a:t>
            </a:r>
          </a:p>
          <a:p>
            <a:pPr algn="l">
              <a:lnSpc>
                <a:spcPts val="3257"/>
              </a:lnSpc>
              <a:spcBef>
                <a:spcPct val="0"/>
              </a:spcBef>
            </a:pPr>
            <a:endParaRPr lang="en-US" sz="2327" b="1">
              <a:solidFill>
                <a:srgbClr val="C56B0C"/>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32" name="Group 32"/>
          <p:cNvGrpSpPr/>
          <p:nvPr/>
        </p:nvGrpSpPr>
        <p:grpSpPr>
          <a:xfrm>
            <a:off x="16550328" y="3010535"/>
            <a:ext cx="850093" cy="989199"/>
            <a:chOff x="0" y="0"/>
            <a:chExt cx="698500" cy="812800"/>
          </a:xfrm>
        </p:grpSpPr>
        <p:sp>
          <p:nvSpPr>
            <p:cNvPr id="33" name="Freeform 3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34" name="TextBox 34"/>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35" name="TextBox 35"/>
          <p:cNvSpPr txBox="1"/>
          <p:nvPr/>
        </p:nvSpPr>
        <p:spPr>
          <a:xfrm>
            <a:off x="5820458" y="3361076"/>
            <a:ext cx="400925" cy="316693"/>
          </a:xfrm>
          <a:prstGeom prst="rect">
            <a:avLst/>
          </a:prstGeom>
        </p:spPr>
        <p:txBody>
          <a:bodyPr lIns="0" tIns="0" rIns="0" bIns="0" rtlCol="0" anchor="t">
            <a:spAutoFit/>
          </a:bodyPr>
          <a:lstStyle/>
          <a:p>
            <a:pPr algn="ctr">
              <a:lnSpc>
                <a:spcPts val="2411"/>
              </a:lnSpc>
              <a:spcBef>
                <a:spcPct val="0"/>
              </a:spcBef>
            </a:pPr>
            <a:r>
              <a:rPr lang="en-US" sz="2275" b="1">
                <a:solidFill>
                  <a:srgbClr val="FFFFFF"/>
                </a:solidFill>
                <a:latin typeface="Times New Roman" panose="02020603050405020304" pitchFamily="18" charset="0"/>
                <a:ea typeface="Montserrat Heavy"/>
                <a:cs typeface="Times New Roman" panose="02020603050405020304" pitchFamily="18" charset="0"/>
                <a:sym typeface="Montserrat Heavy"/>
              </a:rPr>
              <a:t>A</a:t>
            </a:r>
          </a:p>
        </p:txBody>
      </p:sp>
      <p:sp>
        <p:nvSpPr>
          <p:cNvPr id="36" name="TextBox 36"/>
          <p:cNvSpPr txBox="1"/>
          <p:nvPr/>
        </p:nvSpPr>
        <p:spPr>
          <a:xfrm>
            <a:off x="10881249" y="3361076"/>
            <a:ext cx="400925" cy="316693"/>
          </a:xfrm>
          <a:prstGeom prst="rect">
            <a:avLst/>
          </a:prstGeom>
        </p:spPr>
        <p:txBody>
          <a:bodyPr lIns="0" tIns="0" rIns="0" bIns="0" rtlCol="0" anchor="t">
            <a:spAutoFit/>
          </a:bodyPr>
          <a:lstStyle/>
          <a:p>
            <a:pPr algn="ctr">
              <a:lnSpc>
                <a:spcPts val="2411"/>
              </a:lnSpc>
              <a:spcBef>
                <a:spcPct val="0"/>
              </a:spcBef>
            </a:pPr>
            <a:r>
              <a:rPr lang="en-US" sz="2275" b="1">
                <a:solidFill>
                  <a:srgbClr val="FFFFFF"/>
                </a:solidFill>
                <a:latin typeface="Times New Roman" panose="02020603050405020304" pitchFamily="18" charset="0"/>
                <a:ea typeface="Montserrat Heavy"/>
                <a:cs typeface="Times New Roman" panose="02020603050405020304" pitchFamily="18" charset="0"/>
                <a:sym typeface="Montserrat Heavy"/>
              </a:rPr>
              <a:t>B</a:t>
            </a:r>
          </a:p>
        </p:txBody>
      </p:sp>
      <p:sp>
        <p:nvSpPr>
          <p:cNvPr id="37" name="TextBox 37"/>
          <p:cNvSpPr txBox="1"/>
          <p:nvPr/>
        </p:nvSpPr>
        <p:spPr>
          <a:xfrm>
            <a:off x="16774912" y="3361076"/>
            <a:ext cx="400925" cy="316693"/>
          </a:xfrm>
          <a:prstGeom prst="rect">
            <a:avLst/>
          </a:prstGeom>
        </p:spPr>
        <p:txBody>
          <a:bodyPr lIns="0" tIns="0" rIns="0" bIns="0" rtlCol="0" anchor="t">
            <a:spAutoFit/>
          </a:bodyPr>
          <a:lstStyle/>
          <a:p>
            <a:pPr algn="ctr">
              <a:lnSpc>
                <a:spcPts val="2411"/>
              </a:lnSpc>
              <a:spcBef>
                <a:spcPct val="0"/>
              </a:spcBef>
            </a:pPr>
            <a:r>
              <a:rPr lang="en-US" sz="2275" b="1">
                <a:solidFill>
                  <a:srgbClr val="FFFFFF"/>
                </a:solidFill>
                <a:latin typeface="Times New Roman" panose="02020603050405020304" pitchFamily="18" charset="0"/>
                <a:ea typeface="Montserrat Heavy"/>
                <a:cs typeface="Times New Roman" panose="02020603050405020304" pitchFamily="18" charset="0"/>
                <a:sym typeface="Montserrat Heavy"/>
              </a:rPr>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145000" y="8970269"/>
            <a:ext cx="850093" cy="989199"/>
            <a:chOff x="0" y="0"/>
            <a:chExt cx="698500" cy="812800"/>
          </a:xfrm>
        </p:grpSpPr>
        <p:sp>
          <p:nvSpPr>
            <p:cNvPr id="3" name="Freeform 3"/>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C56B0C"/>
            </a:solidFill>
          </p:spPr>
        </p:sp>
        <p:sp>
          <p:nvSpPr>
            <p:cNvPr id="4" name="TextBox 4"/>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5" name="Freeform 5"/>
          <p:cNvSpPr/>
          <p:nvPr/>
        </p:nvSpPr>
        <p:spPr>
          <a:xfrm>
            <a:off x="2354744" y="1121042"/>
            <a:ext cx="12152618" cy="8969244"/>
          </a:xfrm>
          <a:custGeom>
            <a:avLst/>
            <a:gdLst/>
            <a:ahLst/>
            <a:cxnLst/>
            <a:rect l="l" t="t" r="r" b="b"/>
            <a:pathLst>
              <a:path w="12152618" h="8969244">
                <a:moveTo>
                  <a:pt x="0" y="0"/>
                </a:moveTo>
                <a:lnTo>
                  <a:pt x="12152618" y="0"/>
                </a:lnTo>
                <a:lnTo>
                  <a:pt x="12152618" y="8969244"/>
                </a:lnTo>
                <a:lnTo>
                  <a:pt x="0" y="8969244"/>
                </a:lnTo>
                <a:lnTo>
                  <a:pt x="0" y="0"/>
                </a:lnTo>
                <a:close/>
              </a:path>
            </a:pathLst>
          </a:custGeom>
          <a:blipFill>
            <a:blip r:embed="rId2"/>
            <a:stretch>
              <a:fillRect l="-488" t="-1035" r="-280"/>
            </a:stretch>
          </a:blipFill>
        </p:spPr>
      </p:sp>
      <p:sp>
        <p:nvSpPr>
          <p:cNvPr id="6" name="TextBox 6"/>
          <p:cNvSpPr txBox="1"/>
          <p:nvPr/>
        </p:nvSpPr>
        <p:spPr>
          <a:xfrm>
            <a:off x="0" y="95250"/>
            <a:ext cx="8543925" cy="1025792"/>
          </a:xfrm>
          <a:prstGeom prst="rect">
            <a:avLst/>
          </a:prstGeom>
        </p:spPr>
        <p:txBody>
          <a:bodyPr lIns="0" tIns="0" rIns="0" bIns="0" rtlCol="0" anchor="t">
            <a:spAutoFit/>
          </a:bodyPr>
          <a:lstStyle/>
          <a:p>
            <a:pPr algn="l">
              <a:lnSpc>
                <a:spcPts val="7830"/>
              </a:lnSpc>
              <a:spcBef>
                <a:spcPct val="0"/>
              </a:spcBef>
            </a:pPr>
            <a:r>
              <a:rPr lang="en-US" sz="7387" b="1">
                <a:solidFill>
                  <a:srgbClr val="C56B0C"/>
                </a:solidFill>
                <a:latin typeface="Times New Roman" panose="02020603050405020304" pitchFamily="18" charset="0"/>
                <a:ea typeface="Montserrat Heavy"/>
                <a:cs typeface="Times New Roman" panose="02020603050405020304" pitchFamily="18" charset="0"/>
                <a:sym typeface="Montserrat Heavy"/>
              </a:rPr>
              <a:t>Flowchart</a:t>
            </a:r>
          </a:p>
        </p:txBody>
      </p:sp>
      <p:sp>
        <p:nvSpPr>
          <p:cNvPr id="7" name="TextBox 7"/>
          <p:cNvSpPr txBox="1"/>
          <p:nvPr/>
        </p:nvSpPr>
        <p:spPr>
          <a:xfrm>
            <a:off x="17334029" y="9308703"/>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FFFFFF"/>
                </a:solidFill>
                <a:latin typeface="Times New Roman" panose="02020603050405020304" pitchFamily="18" charset="0"/>
                <a:ea typeface="Montserrat"/>
                <a:cs typeface="Times New Roman" panose="02020603050405020304" pitchFamily="18" charset="0"/>
                <a:sym typeface="Montserrat"/>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56B0C"/>
        </a:solidFill>
        <a:effectLst/>
      </p:bgPr>
    </p:bg>
    <p:spTree>
      <p:nvGrpSpPr>
        <p:cNvPr id="1" name=""/>
        <p:cNvGrpSpPr/>
        <p:nvPr/>
      </p:nvGrpSpPr>
      <p:grpSpPr>
        <a:xfrm>
          <a:off x="0" y="0"/>
          <a:ext cx="0" cy="0"/>
          <a:chOff x="0" y="0"/>
          <a:chExt cx="0" cy="0"/>
        </a:xfrm>
      </p:grpSpPr>
      <p:sp>
        <p:nvSpPr>
          <p:cNvPr id="2" name="Freeform 2"/>
          <p:cNvSpPr/>
          <p:nvPr/>
        </p:nvSpPr>
        <p:spPr>
          <a:xfrm>
            <a:off x="4580549" y="-277132"/>
            <a:ext cx="13274343" cy="6575335"/>
          </a:xfrm>
          <a:custGeom>
            <a:avLst/>
            <a:gdLst/>
            <a:ahLst/>
            <a:cxnLst/>
            <a:rect l="l" t="t" r="r" b="b"/>
            <a:pathLst>
              <a:path w="13274343" h="6575335">
                <a:moveTo>
                  <a:pt x="0" y="0"/>
                </a:moveTo>
                <a:lnTo>
                  <a:pt x="13274343" y="0"/>
                </a:lnTo>
                <a:lnTo>
                  <a:pt x="13274343" y="6575335"/>
                </a:lnTo>
                <a:lnTo>
                  <a:pt x="0" y="6575335"/>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4300" y="303158"/>
            <a:ext cx="14583893" cy="1026697"/>
          </a:xfrm>
          <a:prstGeom prst="rect">
            <a:avLst/>
          </a:prstGeom>
        </p:spPr>
        <p:txBody>
          <a:bodyPr lIns="0" tIns="0" rIns="0" bIns="0" rtlCol="0" anchor="t">
            <a:spAutoFit/>
          </a:bodyPr>
          <a:lstStyle/>
          <a:p>
            <a:pPr algn="l">
              <a:lnSpc>
                <a:spcPts val="7830"/>
              </a:lnSpc>
              <a:spcBef>
                <a:spcPct val="0"/>
              </a:spcBef>
            </a:pPr>
            <a:r>
              <a:rPr lang="en-US" sz="7387" b="1">
                <a:solidFill>
                  <a:srgbClr val="262E2C"/>
                </a:solidFill>
                <a:latin typeface="Times New Roman" panose="02020603050405020304" pitchFamily="18" charset="0"/>
                <a:ea typeface="Montserrat Bold"/>
                <a:cs typeface="Times New Roman" panose="02020603050405020304" pitchFamily="18" charset="0"/>
                <a:sym typeface="Montserrat Bold"/>
              </a:rPr>
              <a:t>Key Highlights of Website</a:t>
            </a:r>
          </a:p>
        </p:txBody>
      </p:sp>
      <p:grpSp>
        <p:nvGrpSpPr>
          <p:cNvPr id="4" name="Group 4"/>
          <p:cNvGrpSpPr/>
          <p:nvPr/>
        </p:nvGrpSpPr>
        <p:grpSpPr>
          <a:xfrm>
            <a:off x="17570046" y="-612884"/>
            <a:ext cx="1410737" cy="1641584"/>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alpha val="58824"/>
              </a:srgbClr>
            </a:solidFill>
          </p:spPr>
        </p:sp>
        <p:sp>
          <p:nvSpPr>
            <p:cNvPr id="6" name="TextBox 6"/>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6395328" y="8437508"/>
            <a:ext cx="1286204" cy="1641584"/>
            <a:chOff x="0" y="0"/>
            <a:chExt cx="636840" cy="812800"/>
          </a:xfrm>
        </p:grpSpPr>
        <p:sp>
          <p:nvSpPr>
            <p:cNvPr id="8" name="Freeform 8"/>
            <p:cNvSpPr/>
            <p:nvPr/>
          </p:nvSpPr>
          <p:spPr>
            <a:xfrm>
              <a:off x="0" y="0"/>
              <a:ext cx="636840" cy="812800"/>
            </a:xfrm>
            <a:custGeom>
              <a:avLst/>
              <a:gdLst/>
              <a:ahLst/>
              <a:cxnLst/>
              <a:rect l="l" t="t" r="r" b="b"/>
              <a:pathLst>
                <a:path w="636840" h="812800">
                  <a:moveTo>
                    <a:pt x="318420" y="0"/>
                  </a:moveTo>
                  <a:lnTo>
                    <a:pt x="636840" y="203200"/>
                  </a:lnTo>
                  <a:lnTo>
                    <a:pt x="636840" y="609600"/>
                  </a:lnTo>
                  <a:lnTo>
                    <a:pt x="318420" y="812800"/>
                  </a:lnTo>
                  <a:lnTo>
                    <a:pt x="0" y="609600"/>
                  </a:lnTo>
                  <a:lnTo>
                    <a:pt x="0" y="203200"/>
                  </a:lnTo>
                  <a:lnTo>
                    <a:pt x="318420" y="0"/>
                  </a:lnTo>
                  <a:close/>
                </a:path>
              </a:pathLst>
            </a:custGeom>
            <a:solidFill>
              <a:srgbClr val="FEFEFE">
                <a:alpha val="58824"/>
              </a:srgbClr>
            </a:solidFill>
          </p:spPr>
        </p:sp>
        <p:sp>
          <p:nvSpPr>
            <p:cNvPr id="9" name="TextBox 9"/>
            <p:cNvSpPr txBox="1"/>
            <p:nvPr/>
          </p:nvSpPr>
          <p:spPr>
            <a:xfrm>
              <a:off x="0" y="158750"/>
              <a:ext cx="63684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0" name="TextBox 10"/>
          <p:cNvSpPr txBox="1"/>
          <p:nvPr/>
        </p:nvSpPr>
        <p:spPr>
          <a:xfrm>
            <a:off x="314300" y="1961170"/>
            <a:ext cx="19376629" cy="7450274"/>
          </a:xfrm>
          <a:prstGeom prst="rect">
            <a:avLst/>
          </a:prstGeom>
        </p:spPr>
        <p:txBody>
          <a:bodyPr lIns="0" tIns="0" rIns="0" bIns="0" rtlCol="0" anchor="t">
            <a:spAutoFit/>
          </a:bodyPr>
          <a:lstStyle/>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1. INTERACTIVE WEB DESIGN</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2. DETAILED TOURIST SPOT INFORMATION</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3. RESPONSIVE DESIGN</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4. DYNAMIC CONTENT LOADING</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5. SMOOTH SCROLLING AND NAVIGATION</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rPr>
              <a:t>6. IMAGE AND MEDIA INTEGRATION</a:t>
            </a:r>
          </a:p>
          <a:p>
            <a:pPr algn="l">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a:p>
            <a:pPr algn="ctr">
              <a:lnSpc>
                <a:spcPts val="4537"/>
              </a:lnSpc>
              <a:spcBef>
                <a:spcPct val="0"/>
              </a:spcBef>
            </a:pPr>
            <a:endParaRPr lang="en-US" sz="3241" b="1">
              <a:solidFill>
                <a:srgbClr val="FFFFFF"/>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11" name="Group 11"/>
          <p:cNvGrpSpPr/>
          <p:nvPr/>
        </p:nvGrpSpPr>
        <p:grpSpPr>
          <a:xfrm>
            <a:off x="9507684" y="-933859"/>
            <a:ext cx="12154874" cy="13297482"/>
            <a:chOff x="0" y="0"/>
            <a:chExt cx="557219" cy="609600"/>
          </a:xfrm>
        </p:grpSpPr>
        <p:sp>
          <p:nvSpPr>
            <p:cNvPr id="12" name="Freeform 12"/>
            <p:cNvSpPr/>
            <p:nvPr/>
          </p:nvSpPr>
          <p:spPr>
            <a:xfrm>
              <a:off x="0" y="0"/>
              <a:ext cx="557219" cy="609600"/>
            </a:xfrm>
            <a:custGeom>
              <a:avLst/>
              <a:gdLst/>
              <a:ahLst/>
              <a:cxnLst/>
              <a:rect l="l" t="t" r="r" b="b"/>
              <a:pathLst>
                <a:path w="557219" h="609600">
                  <a:moveTo>
                    <a:pt x="203200" y="0"/>
                  </a:moveTo>
                  <a:lnTo>
                    <a:pt x="557219" y="0"/>
                  </a:lnTo>
                  <a:lnTo>
                    <a:pt x="354019" y="609600"/>
                  </a:lnTo>
                  <a:lnTo>
                    <a:pt x="0" y="609600"/>
                  </a:lnTo>
                  <a:lnTo>
                    <a:pt x="203200" y="0"/>
                  </a:lnTo>
                  <a:close/>
                </a:path>
              </a:pathLst>
            </a:custGeom>
            <a:blipFill>
              <a:blip r:embed="rId4"/>
              <a:stretch>
                <a:fillRect l="-22933" r="-22933"/>
              </a:stretch>
            </a:blipFill>
          </p:spPr>
        </p:sp>
      </p:grpSp>
      <p:grpSp>
        <p:nvGrpSpPr>
          <p:cNvPr id="13" name="Group 13"/>
          <p:cNvGrpSpPr/>
          <p:nvPr/>
        </p:nvGrpSpPr>
        <p:grpSpPr>
          <a:xfrm>
            <a:off x="17256486" y="9034891"/>
            <a:ext cx="850093" cy="989199"/>
            <a:chOff x="0" y="0"/>
            <a:chExt cx="698500" cy="812800"/>
          </a:xfrm>
        </p:grpSpPr>
        <p:sp>
          <p:nvSpPr>
            <p:cNvPr id="14" name="Freeform 1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solidFill>
          </p:spPr>
        </p:sp>
        <p:sp>
          <p:nvSpPr>
            <p:cNvPr id="15" name="TextBox 15"/>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6" name="TextBox 16"/>
          <p:cNvSpPr txBox="1"/>
          <p:nvPr/>
        </p:nvSpPr>
        <p:spPr>
          <a:xfrm>
            <a:off x="17445514" y="9373344"/>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C56B0C"/>
                </a:solidFill>
                <a:latin typeface="Times New Roman" panose="02020603050405020304" pitchFamily="18" charset="0"/>
                <a:ea typeface="Montserrat"/>
                <a:cs typeface="Times New Roman" panose="02020603050405020304" pitchFamily="18" charset="0"/>
                <a:sym typeface="Montserrat"/>
              </a:rPr>
              <a:t>08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56B0C"/>
        </a:solidFill>
        <a:effectLst/>
      </p:bgPr>
    </p:bg>
    <p:spTree>
      <p:nvGrpSpPr>
        <p:cNvPr id="1" name=""/>
        <p:cNvGrpSpPr/>
        <p:nvPr/>
      </p:nvGrpSpPr>
      <p:grpSpPr>
        <a:xfrm>
          <a:off x="0" y="0"/>
          <a:ext cx="0" cy="0"/>
          <a:chOff x="0" y="0"/>
          <a:chExt cx="0" cy="0"/>
        </a:xfrm>
      </p:grpSpPr>
      <p:sp>
        <p:nvSpPr>
          <p:cNvPr id="2" name="Freeform 2"/>
          <p:cNvSpPr/>
          <p:nvPr/>
        </p:nvSpPr>
        <p:spPr>
          <a:xfrm>
            <a:off x="4580549" y="-277132"/>
            <a:ext cx="13274343" cy="6575335"/>
          </a:xfrm>
          <a:custGeom>
            <a:avLst/>
            <a:gdLst/>
            <a:ahLst/>
            <a:cxnLst/>
            <a:rect l="l" t="t" r="r" b="b"/>
            <a:pathLst>
              <a:path w="13274343" h="6575335">
                <a:moveTo>
                  <a:pt x="0" y="0"/>
                </a:moveTo>
                <a:lnTo>
                  <a:pt x="13274343" y="0"/>
                </a:lnTo>
                <a:lnTo>
                  <a:pt x="13274343" y="6575335"/>
                </a:lnTo>
                <a:lnTo>
                  <a:pt x="0" y="6575335"/>
                </a:lnTo>
                <a:lnTo>
                  <a:pt x="0"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14300" y="303158"/>
            <a:ext cx="14583893" cy="1026697"/>
          </a:xfrm>
          <a:prstGeom prst="rect">
            <a:avLst/>
          </a:prstGeom>
        </p:spPr>
        <p:txBody>
          <a:bodyPr lIns="0" tIns="0" rIns="0" bIns="0" rtlCol="0" anchor="t">
            <a:spAutoFit/>
          </a:bodyPr>
          <a:lstStyle/>
          <a:p>
            <a:pPr algn="l">
              <a:lnSpc>
                <a:spcPts val="7830"/>
              </a:lnSpc>
              <a:spcBef>
                <a:spcPct val="0"/>
              </a:spcBef>
            </a:pPr>
            <a:r>
              <a:rPr lang="en-US" sz="7387" b="1">
                <a:solidFill>
                  <a:srgbClr val="262E2C"/>
                </a:solidFill>
                <a:latin typeface="Times New Roman" panose="02020603050405020304" pitchFamily="18" charset="0"/>
                <a:ea typeface="Montserrat Bold"/>
                <a:cs typeface="Times New Roman" panose="02020603050405020304" pitchFamily="18" charset="0"/>
                <a:sym typeface="Montserrat Bold"/>
              </a:rPr>
              <a:t>Key Highlights of Website</a:t>
            </a:r>
          </a:p>
        </p:txBody>
      </p:sp>
      <p:grpSp>
        <p:nvGrpSpPr>
          <p:cNvPr id="4" name="Group 4"/>
          <p:cNvGrpSpPr/>
          <p:nvPr/>
        </p:nvGrpSpPr>
        <p:grpSpPr>
          <a:xfrm>
            <a:off x="17570046" y="-612884"/>
            <a:ext cx="1410737" cy="1641584"/>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FEFEFE">
                <a:alpha val="58824"/>
              </a:srgbClr>
            </a:solidFill>
          </p:spPr>
        </p:sp>
        <p:sp>
          <p:nvSpPr>
            <p:cNvPr id="6" name="TextBox 6"/>
            <p:cNvSpPr txBox="1"/>
            <p:nvPr/>
          </p:nvSpPr>
          <p:spPr>
            <a:xfrm>
              <a:off x="0" y="158750"/>
              <a:ext cx="69850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grpSp>
        <p:nvGrpSpPr>
          <p:cNvPr id="7" name="Group 7"/>
          <p:cNvGrpSpPr/>
          <p:nvPr/>
        </p:nvGrpSpPr>
        <p:grpSpPr>
          <a:xfrm>
            <a:off x="16395328" y="8437508"/>
            <a:ext cx="1286204" cy="1641584"/>
            <a:chOff x="0" y="0"/>
            <a:chExt cx="636840" cy="812800"/>
          </a:xfrm>
        </p:grpSpPr>
        <p:sp>
          <p:nvSpPr>
            <p:cNvPr id="8" name="Freeform 8"/>
            <p:cNvSpPr/>
            <p:nvPr/>
          </p:nvSpPr>
          <p:spPr>
            <a:xfrm>
              <a:off x="0" y="0"/>
              <a:ext cx="636840" cy="812800"/>
            </a:xfrm>
            <a:custGeom>
              <a:avLst/>
              <a:gdLst/>
              <a:ahLst/>
              <a:cxnLst/>
              <a:rect l="l" t="t" r="r" b="b"/>
              <a:pathLst>
                <a:path w="636840" h="812800">
                  <a:moveTo>
                    <a:pt x="318420" y="0"/>
                  </a:moveTo>
                  <a:lnTo>
                    <a:pt x="636840" y="203200"/>
                  </a:lnTo>
                  <a:lnTo>
                    <a:pt x="636840" y="609600"/>
                  </a:lnTo>
                  <a:lnTo>
                    <a:pt x="318420" y="812800"/>
                  </a:lnTo>
                  <a:lnTo>
                    <a:pt x="0" y="609600"/>
                  </a:lnTo>
                  <a:lnTo>
                    <a:pt x="0" y="203200"/>
                  </a:lnTo>
                  <a:lnTo>
                    <a:pt x="318420" y="0"/>
                  </a:lnTo>
                  <a:close/>
                </a:path>
              </a:pathLst>
            </a:custGeom>
            <a:solidFill>
              <a:srgbClr val="FEFEFE">
                <a:alpha val="58824"/>
              </a:srgbClr>
            </a:solidFill>
          </p:spPr>
        </p:sp>
        <p:sp>
          <p:nvSpPr>
            <p:cNvPr id="9" name="TextBox 9"/>
            <p:cNvSpPr txBox="1"/>
            <p:nvPr/>
          </p:nvSpPr>
          <p:spPr>
            <a:xfrm>
              <a:off x="0" y="158750"/>
              <a:ext cx="636840" cy="514350"/>
            </a:xfrm>
            <a:prstGeom prst="rect">
              <a:avLst/>
            </a:prstGeom>
          </p:spPr>
          <p:txBody>
            <a:bodyPr lIns="50800" tIns="50800" rIns="50800" bIns="50800" rtlCol="0" anchor="ctr"/>
            <a:lstStyle/>
            <a:p>
              <a:pPr algn="ctr">
                <a:lnSpc>
                  <a:spcPts val="1915"/>
                </a:lnSpc>
              </a:pPr>
              <a:endParaRPr>
                <a:latin typeface="Times New Roman" panose="02020603050405020304" pitchFamily="18" charset="0"/>
                <a:cs typeface="Times New Roman" panose="02020603050405020304" pitchFamily="18" charset="0"/>
              </a:endParaRPr>
            </a:p>
          </p:txBody>
        </p:sp>
      </p:grpSp>
      <p:sp>
        <p:nvSpPr>
          <p:cNvPr id="10" name="TextBox 10"/>
          <p:cNvSpPr txBox="1"/>
          <p:nvPr/>
        </p:nvSpPr>
        <p:spPr>
          <a:xfrm>
            <a:off x="314300" y="1904455"/>
            <a:ext cx="19376629" cy="6832828"/>
          </a:xfrm>
          <a:prstGeom prst="rect">
            <a:avLst/>
          </a:prstGeom>
        </p:spPr>
        <p:txBody>
          <a:bodyPr lIns="0" tIns="0" rIns="0" bIns="0" rtlCol="0" anchor="t">
            <a:spAutoFit/>
          </a:bodyPr>
          <a:lstStyle/>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7.ENHANCED USER INTERACTIVITY</a:t>
            </a:r>
          </a:p>
          <a:p>
            <a:pPr algn="l">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8. CROSS-PLATFORM COMPATIBILITY</a:t>
            </a:r>
          </a:p>
          <a:p>
            <a:pPr algn="l">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9. ATTRACTIVE UI WITH CSS STYLING</a:t>
            </a:r>
          </a:p>
          <a:p>
            <a:pPr algn="l">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10. PROMOTION OF ODISHA TOURISM</a:t>
            </a:r>
          </a:p>
          <a:p>
            <a:pPr algn="l">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11. INTERACTIVE MAPS</a:t>
            </a:r>
          </a:p>
          <a:p>
            <a:pPr algn="l">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a:p>
            <a:pPr algn="l">
              <a:lnSpc>
                <a:spcPts val="4537"/>
              </a:lnSpc>
              <a:spcBef>
                <a:spcPct val="0"/>
              </a:spcBef>
            </a:pPr>
            <a:r>
              <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rPr>
              <a:t>12. USER REVIEWS AND RATINGS</a:t>
            </a:r>
          </a:p>
          <a:p>
            <a:pPr algn="ctr">
              <a:lnSpc>
                <a:spcPts val="4537"/>
              </a:lnSpc>
              <a:spcBef>
                <a:spcPct val="0"/>
              </a:spcBef>
            </a:pPr>
            <a:endParaRPr lang="en-US" sz="3241" b="1">
              <a:solidFill>
                <a:srgbClr val="FEFEFE"/>
              </a:solidFill>
              <a:latin typeface="Times New Roman" panose="02020603050405020304" pitchFamily="18" charset="0"/>
              <a:ea typeface="Montserrat Bold"/>
              <a:cs typeface="Times New Roman" panose="02020603050405020304" pitchFamily="18" charset="0"/>
              <a:sym typeface="Montserrat Bold"/>
            </a:endParaRPr>
          </a:p>
        </p:txBody>
      </p:sp>
      <p:grpSp>
        <p:nvGrpSpPr>
          <p:cNvPr id="11" name="Group 11"/>
          <p:cNvGrpSpPr/>
          <p:nvPr/>
        </p:nvGrpSpPr>
        <p:grpSpPr>
          <a:xfrm>
            <a:off x="9737933" y="-933859"/>
            <a:ext cx="12154874" cy="13297482"/>
            <a:chOff x="0" y="0"/>
            <a:chExt cx="557219" cy="609600"/>
          </a:xfrm>
        </p:grpSpPr>
        <p:sp>
          <p:nvSpPr>
            <p:cNvPr id="12" name="Freeform 12"/>
            <p:cNvSpPr/>
            <p:nvPr/>
          </p:nvSpPr>
          <p:spPr>
            <a:xfrm>
              <a:off x="0" y="0"/>
              <a:ext cx="557219" cy="609600"/>
            </a:xfrm>
            <a:custGeom>
              <a:avLst/>
              <a:gdLst/>
              <a:ahLst/>
              <a:cxnLst/>
              <a:rect l="l" t="t" r="r" b="b"/>
              <a:pathLst>
                <a:path w="557219" h="609600">
                  <a:moveTo>
                    <a:pt x="203200" y="0"/>
                  </a:moveTo>
                  <a:lnTo>
                    <a:pt x="557219" y="0"/>
                  </a:lnTo>
                  <a:lnTo>
                    <a:pt x="354019" y="609600"/>
                  </a:lnTo>
                  <a:lnTo>
                    <a:pt x="0" y="609600"/>
                  </a:lnTo>
                  <a:lnTo>
                    <a:pt x="203200" y="0"/>
                  </a:lnTo>
                  <a:close/>
                </a:path>
              </a:pathLst>
            </a:custGeom>
            <a:blipFill>
              <a:blip r:embed="rId4"/>
              <a:stretch>
                <a:fillRect l="-47515" r="-47515"/>
              </a:stretch>
            </a:blipFill>
          </p:spPr>
        </p:sp>
      </p:grpSp>
      <p:sp>
        <p:nvSpPr>
          <p:cNvPr id="16" name="TextBox 16"/>
          <p:cNvSpPr txBox="1"/>
          <p:nvPr/>
        </p:nvSpPr>
        <p:spPr>
          <a:xfrm>
            <a:off x="17445514" y="9373344"/>
            <a:ext cx="472035" cy="259110"/>
          </a:xfrm>
          <a:prstGeom prst="rect">
            <a:avLst/>
          </a:prstGeom>
        </p:spPr>
        <p:txBody>
          <a:bodyPr lIns="0" tIns="0" rIns="0" bIns="0" rtlCol="0" anchor="t">
            <a:spAutoFit/>
          </a:bodyPr>
          <a:lstStyle/>
          <a:p>
            <a:pPr algn="ctr">
              <a:lnSpc>
                <a:spcPts val="2212"/>
              </a:lnSpc>
              <a:spcBef>
                <a:spcPct val="0"/>
              </a:spcBef>
            </a:pPr>
            <a:r>
              <a:rPr lang="en-US" sz="1580">
                <a:solidFill>
                  <a:srgbClr val="C56B0C"/>
                </a:solidFill>
                <a:latin typeface="Times New Roman" panose="02020603050405020304" pitchFamily="18" charset="0"/>
                <a:ea typeface="Montserrat"/>
                <a:cs typeface="Times New Roman" panose="02020603050405020304" pitchFamily="18" charset="0"/>
                <a:sym typeface="Montserrat"/>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767</Words>
  <Application>Microsoft Office PowerPoint</Application>
  <PresentationFormat>Custom</PresentationFormat>
  <Paragraphs>152</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Garet Bold</vt:lpstr>
      <vt:lpstr>Montserrat Bold</vt:lpstr>
      <vt:lpstr>Montserrat Semi-Bold</vt:lpstr>
      <vt:lpstr>Arial</vt:lpstr>
      <vt:lpstr>Times New Roman</vt:lpstr>
      <vt:lpstr>Calibri</vt:lpstr>
      <vt:lpstr>Montserrat Heavy</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White Modern Travel to India Presentation</dc:title>
  <dc:creator>Goldi Kumari</dc:creator>
  <cp:lastModifiedBy>Goldi Kumari</cp:lastModifiedBy>
  <cp:revision>5</cp:revision>
  <dcterms:created xsi:type="dcterms:W3CDTF">2006-08-16T00:00:00Z</dcterms:created>
  <dcterms:modified xsi:type="dcterms:W3CDTF">2025-04-19T06:31:16Z</dcterms:modified>
  <dc:identifier>DAGZADX0cJk</dc:identifier>
</cp:coreProperties>
</file>