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77" r:id="rId6"/>
    <p:sldId id="260" r:id="rId7"/>
    <p:sldId id="261" r:id="rId8"/>
    <p:sldId id="262" r:id="rId9"/>
    <p:sldId id="263" r:id="rId10"/>
    <p:sldId id="278" r:id="rId11"/>
    <p:sldId id="264" r:id="rId12"/>
    <p:sldId id="265" r:id="rId13"/>
    <p:sldId id="268" r:id="rId14"/>
    <p:sldId id="266" r:id="rId15"/>
    <p:sldId id="267"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57" d="100"/>
          <a:sy n="57" d="100"/>
        </p:scale>
        <p:origin x="78" y="12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66D6-DF6B-1CCD-31E8-37E03CCFCF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FE5D4F-E36A-8DC4-20FF-8BE7CC7619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A906F6-EB70-57BC-E8D4-F9AC24A49795}"/>
              </a:ext>
            </a:extLst>
          </p:cNvPr>
          <p:cNvSpPr>
            <a:spLocks noGrp="1"/>
          </p:cNvSpPr>
          <p:nvPr>
            <p:ph type="dt" sz="half" idx="10"/>
          </p:nvPr>
        </p:nvSpPr>
        <p:spPr/>
        <p:txBody>
          <a:bodyPr/>
          <a:lstStyle/>
          <a:p>
            <a:fld id="{4155B26C-17B4-4732-9256-F1994AD46F73}" type="datetimeFigureOut">
              <a:rPr lang="en-IN" smtClean="0"/>
              <a:t>24-04-2023</a:t>
            </a:fld>
            <a:endParaRPr lang="en-IN"/>
          </a:p>
        </p:txBody>
      </p:sp>
      <p:sp>
        <p:nvSpPr>
          <p:cNvPr id="5" name="Footer Placeholder 4">
            <a:extLst>
              <a:ext uri="{FF2B5EF4-FFF2-40B4-BE49-F238E27FC236}">
                <a16:creationId xmlns:a16="http://schemas.microsoft.com/office/drawing/2014/main" id="{7D7FA833-9A07-3AFA-C4DB-6781BCE8B0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F66560-6C89-0063-DB43-8CAAEBFC9E9A}"/>
              </a:ext>
            </a:extLst>
          </p:cNvPr>
          <p:cNvSpPr>
            <a:spLocks noGrp="1"/>
          </p:cNvSpPr>
          <p:nvPr>
            <p:ph type="sldNum" sz="quarter" idx="12"/>
          </p:nvPr>
        </p:nvSpPr>
        <p:spPr/>
        <p:txBody>
          <a:bodyPr/>
          <a:lstStyle/>
          <a:p>
            <a:fld id="{4EA0C954-CAD6-40F2-BF9D-7E6AA683201C}" type="slidenum">
              <a:rPr lang="en-IN" smtClean="0"/>
              <a:t>‹#›</a:t>
            </a:fld>
            <a:endParaRPr lang="en-IN"/>
          </a:p>
        </p:txBody>
      </p:sp>
    </p:spTree>
    <p:extLst>
      <p:ext uri="{BB962C8B-B14F-4D97-AF65-F5344CB8AC3E}">
        <p14:creationId xmlns:p14="http://schemas.microsoft.com/office/powerpoint/2010/main" val="1136952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F0D03-FE40-3567-BAF6-9DB118D15C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42B367-2442-FB4A-47EF-03E98FF518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8064F2-68A3-07E5-10F2-8CF915738D09}"/>
              </a:ext>
            </a:extLst>
          </p:cNvPr>
          <p:cNvSpPr>
            <a:spLocks noGrp="1"/>
          </p:cNvSpPr>
          <p:nvPr>
            <p:ph type="dt" sz="half" idx="10"/>
          </p:nvPr>
        </p:nvSpPr>
        <p:spPr/>
        <p:txBody>
          <a:bodyPr/>
          <a:lstStyle/>
          <a:p>
            <a:fld id="{4155B26C-17B4-4732-9256-F1994AD46F73}" type="datetimeFigureOut">
              <a:rPr lang="en-IN" smtClean="0"/>
              <a:t>24-04-2023</a:t>
            </a:fld>
            <a:endParaRPr lang="en-IN"/>
          </a:p>
        </p:txBody>
      </p:sp>
      <p:sp>
        <p:nvSpPr>
          <p:cNvPr id="5" name="Footer Placeholder 4">
            <a:extLst>
              <a:ext uri="{FF2B5EF4-FFF2-40B4-BE49-F238E27FC236}">
                <a16:creationId xmlns:a16="http://schemas.microsoft.com/office/drawing/2014/main" id="{8B3F3556-7A80-0B44-A2B7-05230EC4A7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C2B5B8-F6A0-8CD2-0A3E-C4AB0030C910}"/>
              </a:ext>
            </a:extLst>
          </p:cNvPr>
          <p:cNvSpPr>
            <a:spLocks noGrp="1"/>
          </p:cNvSpPr>
          <p:nvPr>
            <p:ph type="sldNum" sz="quarter" idx="12"/>
          </p:nvPr>
        </p:nvSpPr>
        <p:spPr/>
        <p:txBody>
          <a:bodyPr/>
          <a:lstStyle/>
          <a:p>
            <a:fld id="{4EA0C954-CAD6-40F2-BF9D-7E6AA683201C}" type="slidenum">
              <a:rPr lang="en-IN" smtClean="0"/>
              <a:t>‹#›</a:t>
            </a:fld>
            <a:endParaRPr lang="en-IN"/>
          </a:p>
        </p:txBody>
      </p:sp>
    </p:spTree>
    <p:extLst>
      <p:ext uri="{BB962C8B-B14F-4D97-AF65-F5344CB8AC3E}">
        <p14:creationId xmlns:p14="http://schemas.microsoft.com/office/powerpoint/2010/main" val="1374101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C28BDD-A8F9-A197-5781-0C5224DAFB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7D59C8-A350-6254-AF4D-DEB8424984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3A9B79-10BA-9825-46B5-6D80086CAEBE}"/>
              </a:ext>
            </a:extLst>
          </p:cNvPr>
          <p:cNvSpPr>
            <a:spLocks noGrp="1"/>
          </p:cNvSpPr>
          <p:nvPr>
            <p:ph type="dt" sz="half" idx="10"/>
          </p:nvPr>
        </p:nvSpPr>
        <p:spPr/>
        <p:txBody>
          <a:bodyPr/>
          <a:lstStyle/>
          <a:p>
            <a:fld id="{4155B26C-17B4-4732-9256-F1994AD46F73}" type="datetimeFigureOut">
              <a:rPr lang="en-IN" smtClean="0"/>
              <a:t>24-04-2023</a:t>
            </a:fld>
            <a:endParaRPr lang="en-IN"/>
          </a:p>
        </p:txBody>
      </p:sp>
      <p:sp>
        <p:nvSpPr>
          <p:cNvPr id="5" name="Footer Placeholder 4">
            <a:extLst>
              <a:ext uri="{FF2B5EF4-FFF2-40B4-BE49-F238E27FC236}">
                <a16:creationId xmlns:a16="http://schemas.microsoft.com/office/drawing/2014/main" id="{C2BD3F33-0CE5-5394-DFF3-A96D511EE5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96FDA5-E3BF-CD1A-C060-5FD2FCA60B14}"/>
              </a:ext>
            </a:extLst>
          </p:cNvPr>
          <p:cNvSpPr>
            <a:spLocks noGrp="1"/>
          </p:cNvSpPr>
          <p:nvPr>
            <p:ph type="sldNum" sz="quarter" idx="12"/>
          </p:nvPr>
        </p:nvSpPr>
        <p:spPr/>
        <p:txBody>
          <a:bodyPr/>
          <a:lstStyle/>
          <a:p>
            <a:fld id="{4EA0C954-CAD6-40F2-BF9D-7E6AA683201C}" type="slidenum">
              <a:rPr lang="en-IN" smtClean="0"/>
              <a:t>‹#›</a:t>
            </a:fld>
            <a:endParaRPr lang="en-IN"/>
          </a:p>
        </p:txBody>
      </p:sp>
    </p:spTree>
    <p:extLst>
      <p:ext uri="{BB962C8B-B14F-4D97-AF65-F5344CB8AC3E}">
        <p14:creationId xmlns:p14="http://schemas.microsoft.com/office/powerpoint/2010/main" val="411940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E0EA-2362-507E-9FD3-2885FBCBBD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F4ADB1-52BD-9BE4-9822-F11C11E1DF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840155-2830-089F-FF6A-A55CC378A521}"/>
              </a:ext>
            </a:extLst>
          </p:cNvPr>
          <p:cNvSpPr>
            <a:spLocks noGrp="1"/>
          </p:cNvSpPr>
          <p:nvPr>
            <p:ph type="dt" sz="half" idx="10"/>
          </p:nvPr>
        </p:nvSpPr>
        <p:spPr/>
        <p:txBody>
          <a:bodyPr/>
          <a:lstStyle/>
          <a:p>
            <a:fld id="{4155B26C-17B4-4732-9256-F1994AD46F73}" type="datetimeFigureOut">
              <a:rPr lang="en-IN" smtClean="0"/>
              <a:t>24-04-2023</a:t>
            </a:fld>
            <a:endParaRPr lang="en-IN"/>
          </a:p>
        </p:txBody>
      </p:sp>
      <p:sp>
        <p:nvSpPr>
          <p:cNvPr id="5" name="Footer Placeholder 4">
            <a:extLst>
              <a:ext uri="{FF2B5EF4-FFF2-40B4-BE49-F238E27FC236}">
                <a16:creationId xmlns:a16="http://schemas.microsoft.com/office/drawing/2014/main" id="{281DC362-033C-347A-BF0B-8B21A4B9E8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F55099-9B49-5458-4298-1C1DB840DD8C}"/>
              </a:ext>
            </a:extLst>
          </p:cNvPr>
          <p:cNvSpPr>
            <a:spLocks noGrp="1"/>
          </p:cNvSpPr>
          <p:nvPr>
            <p:ph type="sldNum" sz="quarter" idx="12"/>
          </p:nvPr>
        </p:nvSpPr>
        <p:spPr/>
        <p:txBody>
          <a:bodyPr/>
          <a:lstStyle/>
          <a:p>
            <a:fld id="{4EA0C954-CAD6-40F2-BF9D-7E6AA683201C}" type="slidenum">
              <a:rPr lang="en-IN" smtClean="0"/>
              <a:t>‹#›</a:t>
            </a:fld>
            <a:endParaRPr lang="en-IN"/>
          </a:p>
        </p:txBody>
      </p:sp>
    </p:spTree>
    <p:extLst>
      <p:ext uri="{BB962C8B-B14F-4D97-AF65-F5344CB8AC3E}">
        <p14:creationId xmlns:p14="http://schemas.microsoft.com/office/powerpoint/2010/main" val="362756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12E48-B94A-F6FD-508D-1A3CC70DEA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D8F124-086E-6C90-5765-E51A3139A6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66A07E-4E05-133E-94D9-171BBA2BA144}"/>
              </a:ext>
            </a:extLst>
          </p:cNvPr>
          <p:cNvSpPr>
            <a:spLocks noGrp="1"/>
          </p:cNvSpPr>
          <p:nvPr>
            <p:ph type="dt" sz="half" idx="10"/>
          </p:nvPr>
        </p:nvSpPr>
        <p:spPr/>
        <p:txBody>
          <a:bodyPr/>
          <a:lstStyle/>
          <a:p>
            <a:fld id="{4155B26C-17B4-4732-9256-F1994AD46F73}" type="datetimeFigureOut">
              <a:rPr lang="en-IN" smtClean="0"/>
              <a:t>24-04-2023</a:t>
            </a:fld>
            <a:endParaRPr lang="en-IN"/>
          </a:p>
        </p:txBody>
      </p:sp>
      <p:sp>
        <p:nvSpPr>
          <p:cNvPr id="5" name="Footer Placeholder 4">
            <a:extLst>
              <a:ext uri="{FF2B5EF4-FFF2-40B4-BE49-F238E27FC236}">
                <a16:creationId xmlns:a16="http://schemas.microsoft.com/office/drawing/2014/main" id="{0275C9B4-E3E2-ECC0-14AA-A7D8F80B99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6B2617-2A7E-8B82-E7BB-2D13927E9433}"/>
              </a:ext>
            </a:extLst>
          </p:cNvPr>
          <p:cNvSpPr>
            <a:spLocks noGrp="1"/>
          </p:cNvSpPr>
          <p:nvPr>
            <p:ph type="sldNum" sz="quarter" idx="12"/>
          </p:nvPr>
        </p:nvSpPr>
        <p:spPr/>
        <p:txBody>
          <a:bodyPr/>
          <a:lstStyle/>
          <a:p>
            <a:fld id="{4EA0C954-CAD6-40F2-BF9D-7E6AA683201C}" type="slidenum">
              <a:rPr lang="en-IN" smtClean="0"/>
              <a:t>‹#›</a:t>
            </a:fld>
            <a:endParaRPr lang="en-IN"/>
          </a:p>
        </p:txBody>
      </p:sp>
    </p:spTree>
    <p:extLst>
      <p:ext uri="{BB962C8B-B14F-4D97-AF65-F5344CB8AC3E}">
        <p14:creationId xmlns:p14="http://schemas.microsoft.com/office/powerpoint/2010/main" val="4187084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D7A75-843B-3156-1D84-9AA6D39AD4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133C15-4A06-FBC8-138A-61B587010F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4EA4C6-DED1-CEE9-8219-3F1F5B9AC5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9771AD-5D6B-6C61-7B39-9BD27B20BFF3}"/>
              </a:ext>
            </a:extLst>
          </p:cNvPr>
          <p:cNvSpPr>
            <a:spLocks noGrp="1"/>
          </p:cNvSpPr>
          <p:nvPr>
            <p:ph type="dt" sz="half" idx="10"/>
          </p:nvPr>
        </p:nvSpPr>
        <p:spPr/>
        <p:txBody>
          <a:bodyPr/>
          <a:lstStyle/>
          <a:p>
            <a:fld id="{4155B26C-17B4-4732-9256-F1994AD46F73}" type="datetimeFigureOut">
              <a:rPr lang="en-IN" smtClean="0"/>
              <a:t>24-04-2023</a:t>
            </a:fld>
            <a:endParaRPr lang="en-IN"/>
          </a:p>
        </p:txBody>
      </p:sp>
      <p:sp>
        <p:nvSpPr>
          <p:cNvPr id="6" name="Footer Placeholder 5">
            <a:extLst>
              <a:ext uri="{FF2B5EF4-FFF2-40B4-BE49-F238E27FC236}">
                <a16:creationId xmlns:a16="http://schemas.microsoft.com/office/drawing/2014/main" id="{A1568D35-0DE4-8B1B-B5AB-9BB75EAD09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39D9BB-A7F1-FF8F-38D1-C2C8EF2AE24D}"/>
              </a:ext>
            </a:extLst>
          </p:cNvPr>
          <p:cNvSpPr>
            <a:spLocks noGrp="1"/>
          </p:cNvSpPr>
          <p:nvPr>
            <p:ph type="sldNum" sz="quarter" idx="12"/>
          </p:nvPr>
        </p:nvSpPr>
        <p:spPr/>
        <p:txBody>
          <a:bodyPr/>
          <a:lstStyle/>
          <a:p>
            <a:fld id="{4EA0C954-CAD6-40F2-BF9D-7E6AA683201C}" type="slidenum">
              <a:rPr lang="en-IN" smtClean="0"/>
              <a:t>‹#›</a:t>
            </a:fld>
            <a:endParaRPr lang="en-IN"/>
          </a:p>
        </p:txBody>
      </p:sp>
    </p:spTree>
    <p:extLst>
      <p:ext uri="{BB962C8B-B14F-4D97-AF65-F5344CB8AC3E}">
        <p14:creationId xmlns:p14="http://schemas.microsoft.com/office/powerpoint/2010/main" val="3743143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04E6-3670-4D39-AD59-99E9C723C4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867C76-C4E8-678D-98A8-A85483B2AD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5D26C2-58E6-B3EF-2F87-26D0EE2C76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048EB9-4FD4-C713-D4E3-A458EC15AF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B6B324-0C24-E5DC-16C9-E9059D8F3E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2045B6-D5DC-4C5E-F51B-BF91382739C3}"/>
              </a:ext>
            </a:extLst>
          </p:cNvPr>
          <p:cNvSpPr>
            <a:spLocks noGrp="1"/>
          </p:cNvSpPr>
          <p:nvPr>
            <p:ph type="dt" sz="half" idx="10"/>
          </p:nvPr>
        </p:nvSpPr>
        <p:spPr/>
        <p:txBody>
          <a:bodyPr/>
          <a:lstStyle/>
          <a:p>
            <a:fld id="{4155B26C-17B4-4732-9256-F1994AD46F73}" type="datetimeFigureOut">
              <a:rPr lang="en-IN" smtClean="0"/>
              <a:t>24-04-2023</a:t>
            </a:fld>
            <a:endParaRPr lang="en-IN"/>
          </a:p>
        </p:txBody>
      </p:sp>
      <p:sp>
        <p:nvSpPr>
          <p:cNvPr id="8" name="Footer Placeholder 7">
            <a:extLst>
              <a:ext uri="{FF2B5EF4-FFF2-40B4-BE49-F238E27FC236}">
                <a16:creationId xmlns:a16="http://schemas.microsoft.com/office/drawing/2014/main" id="{5C01CE50-5226-4435-2786-9971BD60E1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168D4E-B954-EDDA-C53B-82EDB68CF301}"/>
              </a:ext>
            </a:extLst>
          </p:cNvPr>
          <p:cNvSpPr>
            <a:spLocks noGrp="1"/>
          </p:cNvSpPr>
          <p:nvPr>
            <p:ph type="sldNum" sz="quarter" idx="12"/>
          </p:nvPr>
        </p:nvSpPr>
        <p:spPr/>
        <p:txBody>
          <a:bodyPr/>
          <a:lstStyle/>
          <a:p>
            <a:fld id="{4EA0C954-CAD6-40F2-BF9D-7E6AA683201C}" type="slidenum">
              <a:rPr lang="en-IN" smtClean="0"/>
              <a:t>‹#›</a:t>
            </a:fld>
            <a:endParaRPr lang="en-IN"/>
          </a:p>
        </p:txBody>
      </p:sp>
    </p:spTree>
    <p:extLst>
      <p:ext uri="{BB962C8B-B14F-4D97-AF65-F5344CB8AC3E}">
        <p14:creationId xmlns:p14="http://schemas.microsoft.com/office/powerpoint/2010/main" val="3108471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6CEF-6666-0E2E-6768-50ED02C93C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2AF945-581A-358A-4D04-FAE2F9191010}"/>
              </a:ext>
            </a:extLst>
          </p:cNvPr>
          <p:cNvSpPr>
            <a:spLocks noGrp="1"/>
          </p:cNvSpPr>
          <p:nvPr>
            <p:ph type="dt" sz="half" idx="10"/>
          </p:nvPr>
        </p:nvSpPr>
        <p:spPr/>
        <p:txBody>
          <a:bodyPr/>
          <a:lstStyle/>
          <a:p>
            <a:fld id="{4155B26C-17B4-4732-9256-F1994AD46F73}" type="datetimeFigureOut">
              <a:rPr lang="en-IN" smtClean="0"/>
              <a:t>24-04-2023</a:t>
            </a:fld>
            <a:endParaRPr lang="en-IN"/>
          </a:p>
        </p:txBody>
      </p:sp>
      <p:sp>
        <p:nvSpPr>
          <p:cNvPr id="4" name="Footer Placeholder 3">
            <a:extLst>
              <a:ext uri="{FF2B5EF4-FFF2-40B4-BE49-F238E27FC236}">
                <a16:creationId xmlns:a16="http://schemas.microsoft.com/office/drawing/2014/main" id="{A246D8BE-BF78-0544-EC2E-11EE5EC8AF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2BD7B3-46B1-E5E4-D8BE-82FA7603DC71}"/>
              </a:ext>
            </a:extLst>
          </p:cNvPr>
          <p:cNvSpPr>
            <a:spLocks noGrp="1"/>
          </p:cNvSpPr>
          <p:nvPr>
            <p:ph type="sldNum" sz="quarter" idx="12"/>
          </p:nvPr>
        </p:nvSpPr>
        <p:spPr/>
        <p:txBody>
          <a:bodyPr/>
          <a:lstStyle/>
          <a:p>
            <a:fld id="{4EA0C954-CAD6-40F2-BF9D-7E6AA683201C}" type="slidenum">
              <a:rPr lang="en-IN" smtClean="0"/>
              <a:t>‹#›</a:t>
            </a:fld>
            <a:endParaRPr lang="en-IN"/>
          </a:p>
        </p:txBody>
      </p:sp>
    </p:spTree>
    <p:extLst>
      <p:ext uri="{BB962C8B-B14F-4D97-AF65-F5344CB8AC3E}">
        <p14:creationId xmlns:p14="http://schemas.microsoft.com/office/powerpoint/2010/main" val="3234476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8D1902-C8E8-874B-36DF-7AF3816BE681}"/>
              </a:ext>
            </a:extLst>
          </p:cNvPr>
          <p:cNvSpPr>
            <a:spLocks noGrp="1"/>
          </p:cNvSpPr>
          <p:nvPr>
            <p:ph type="dt" sz="half" idx="10"/>
          </p:nvPr>
        </p:nvSpPr>
        <p:spPr/>
        <p:txBody>
          <a:bodyPr/>
          <a:lstStyle/>
          <a:p>
            <a:fld id="{4155B26C-17B4-4732-9256-F1994AD46F73}" type="datetimeFigureOut">
              <a:rPr lang="en-IN" smtClean="0"/>
              <a:t>24-04-2023</a:t>
            </a:fld>
            <a:endParaRPr lang="en-IN"/>
          </a:p>
        </p:txBody>
      </p:sp>
      <p:sp>
        <p:nvSpPr>
          <p:cNvPr id="3" name="Footer Placeholder 2">
            <a:extLst>
              <a:ext uri="{FF2B5EF4-FFF2-40B4-BE49-F238E27FC236}">
                <a16:creationId xmlns:a16="http://schemas.microsoft.com/office/drawing/2014/main" id="{FABCD774-5605-97F4-AD75-6F964FD00E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C321E5-09FF-9144-3302-E5BB2A267B6E}"/>
              </a:ext>
            </a:extLst>
          </p:cNvPr>
          <p:cNvSpPr>
            <a:spLocks noGrp="1"/>
          </p:cNvSpPr>
          <p:nvPr>
            <p:ph type="sldNum" sz="quarter" idx="12"/>
          </p:nvPr>
        </p:nvSpPr>
        <p:spPr/>
        <p:txBody>
          <a:bodyPr/>
          <a:lstStyle/>
          <a:p>
            <a:fld id="{4EA0C954-CAD6-40F2-BF9D-7E6AA683201C}" type="slidenum">
              <a:rPr lang="en-IN" smtClean="0"/>
              <a:t>‹#›</a:t>
            </a:fld>
            <a:endParaRPr lang="en-IN"/>
          </a:p>
        </p:txBody>
      </p:sp>
    </p:spTree>
    <p:extLst>
      <p:ext uri="{BB962C8B-B14F-4D97-AF65-F5344CB8AC3E}">
        <p14:creationId xmlns:p14="http://schemas.microsoft.com/office/powerpoint/2010/main" val="460827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C2E48-78DC-2F52-F5F1-EF0387E26A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248557-AD66-BE4F-3186-1ACFD00AA5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829AED-BFD3-8834-27A7-555F3461E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BF2A25-D1DB-2EE3-6AF1-C9AE3D27CAC7}"/>
              </a:ext>
            </a:extLst>
          </p:cNvPr>
          <p:cNvSpPr>
            <a:spLocks noGrp="1"/>
          </p:cNvSpPr>
          <p:nvPr>
            <p:ph type="dt" sz="half" idx="10"/>
          </p:nvPr>
        </p:nvSpPr>
        <p:spPr/>
        <p:txBody>
          <a:bodyPr/>
          <a:lstStyle/>
          <a:p>
            <a:fld id="{4155B26C-17B4-4732-9256-F1994AD46F73}" type="datetimeFigureOut">
              <a:rPr lang="en-IN" smtClean="0"/>
              <a:t>24-04-2023</a:t>
            </a:fld>
            <a:endParaRPr lang="en-IN"/>
          </a:p>
        </p:txBody>
      </p:sp>
      <p:sp>
        <p:nvSpPr>
          <p:cNvPr id="6" name="Footer Placeholder 5">
            <a:extLst>
              <a:ext uri="{FF2B5EF4-FFF2-40B4-BE49-F238E27FC236}">
                <a16:creationId xmlns:a16="http://schemas.microsoft.com/office/drawing/2014/main" id="{734A6852-0523-7024-D070-D042BF7FF1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7E64E3-63C9-BF82-BC62-AF2F0E00B278}"/>
              </a:ext>
            </a:extLst>
          </p:cNvPr>
          <p:cNvSpPr>
            <a:spLocks noGrp="1"/>
          </p:cNvSpPr>
          <p:nvPr>
            <p:ph type="sldNum" sz="quarter" idx="12"/>
          </p:nvPr>
        </p:nvSpPr>
        <p:spPr/>
        <p:txBody>
          <a:bodyPr/>
          <a:lstStyle/>
          <a:p>
            <a:fld id="{4EA0C954-CAD6-40F2-BF9D-7E6AA683201C}" type="slidenum">
              <a:rPr lang="en-IN" smtClean="0"/>
              <a:t>‹#›</a:t>
            </a:fld>
            <a:endParaRPr lang="en-IN"/>
          </a:p>
        </p:txBody>
      </p:sp>
    </p:spTree>
    <p:extLst>
      <p:ext uri="{BB962C8B-B14F-4D97-AF65-F5344CB8AC3E}">
        <p14:creationId xmlns:p14="http://schemas.microsoft.com/office/powerpoint/2010/main" val="1283210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2985-F166-7491-A587-120EE4B337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A5B5DA-3D1A-4FF9-0B7A-3EFCD293EC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8CE9456-38D0-2A74-6AE2-8B7490E13E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0E885A-1E56-2A2D-CA3A-96A12AD9B4AC}"/>
              </a:ext>
            </a:extLst>
          </p:cNvPr>
          <p:cNvSpPr>
            <a:spLocks noGrp="1"/>
          </p:cNvSpPr>
          <p:nvPr>
            <p:ph type="dt" sz="half" idx="10"/>
          </p:nvPr>
        </p:nvSpPr>
        <p:spPr/>
        <p:txBody>
          <a:bodyPr/>
          <a:lstStyle/>
          <a:p>
            <a:fld id="{4155B26C-17B4-4732-9256-F1994AD46F73}" type="datetimeFigureOut">
              <a:rPr lang="en-IN" smtClean="0"/>
              <a:t>24-04-2023</a:t>
            </a:fld>
            <a:endParaRPr lang="en-IN"/>
          </a:p>
        </p:txBody>
      </p:sp>
      <p:sp>
        <p:nvSpPr>
          <p:cNvPr id="6" name="Footer Placeholder 5">
            <a:extLst>
              <a:ext uri="{FF2B5EF4-FFF2-40B4-BE49-F238E27FC236}">
                <a16:creationId xmlns:a16="http://schemas.microsoft.com/office/drawing/2014/main" id="{EB4971E7-6BC4-A9EE-185B-8D0E4A904B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77601D-0E85-ACF6-5116-BD50F500458D}"/>
              </a:ext>
            </a:extLst>
          </p:cNvPr>
          <p:cNvSpPr>
            <a:spLocks noGrp="1"/>
          </p:cNvSpPr>
          <p:nvPr>
            <p:ph type="sldNum" sz="quarter" idx="12"/>
          </p:nvPr>
        </p:nvSpPr>
        <p:spPr/>
        <p:txBody>
          <a:bodyPr/>
          <a:lstStyle/>
          <a:p>
            <a:fld id="{4EA0C954-CAD6-40F2-BF9D-7E6AA683201C}" type="slidenum">
              <a:rPr lang="en-IN" smtClean="0"/>
              <a:t>‹#›</a:t>
            </a:fld>
            <a:endParaRPr lang="en-IN"/>
          </a:p>
        </p:txBody>
      </p:sp>
    </p:spTree>
    <p:extLst>
      <p:ext uri="{BB962C8B-B14F-4D97-AF65-F5344CB8AC3E}">
        <p14:creationId xmlns:p14="http://schemas.microsoft.com/office/powerpoint/2010/main" val="319347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987B10-3477-621A-46EB-E8BDBB588F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8137DF-1962-0BD7-6864-5BC05960FC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718FAE-D529-8D41-373C-ECC41C105C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55B26C-17B4-4732-9256-F1994AD46F73}" type="datetimeFigureOut">
              <a:rPr lang="en-IN" smtClean="0"/>
              <a:t>24-04-2023</a:t>
            </a:fld>
            <a:endParaRPr lang="en-IN"/>
          </a:p>
        </p:txBody>
      </p:sp>
      <p:sp>
        <p:nvSpPr>
          <p:cNvPr id="5" name="Footer Placeholder 4">
            <a:extLst>
              <a:ext uri="{FF2B5EF4-FFF2-40B4-BE49-F238E27FC236}">
                <a16:creationId xmlns:a16="http://schemas.microsoft.com/office/drawing/2014/main" id="{4F638B21-D102-9864-0785-C42470226D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4070ED8-4A4E-97DC-D40E-1881944DB9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0C954-CAD6-40F2-BF9D-7E6AA683201C}" type="slidenum">
              <a:rPr lang="en-IN" smtClean="0"/>
              <a:t>‹#›</a:t>
            </a:fld>
            <a:endParaRPr lang="en-IN"/>
          </a:p>
        </p:txBody>
      </p:sp>
    </p:spTree>
    <p:extLst>
      <p:ext uri="{BB962C8B-B14F-4D97-AF65-F5344CB8AC3E}">
        <p14:creationId xmlns:p14="http://schemas.microsoft.com/office/powerpoint/2010/main" val="776561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ata.worldbank.org/indicator/SP.POP.TOTL?locations=I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pp.gov.in/" TargetMode="External"/><Relationship Id="rId2" Type="http://schemas.openxmlformats.org/officeDocument/2006/relationships/hyperlink" Target="https://robbieandrew.github.io/india/"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F84CE-37AD-DFC2-C471-D3BE39D4EC39}"/>
              </a:ext>
            </a:extLst>
          </p:cNvPr>
          <p:cNvSpPr>
            <a:spLocks noGrp="1"/>
          </p:cNvSpPr>
          <p:nvPr>
            <p:ph type="ctrTitle"/>
          </p:nvPr>
        </p:nvSpPr>
        <p:spPr>
          <a:xfrm>
            <a:off x="2413000" y="1122363"/>
            <a:ext cx="7366000" cy="2387600"/>
          </a:xfrm>
        </p:spPr>
        <p:txBody>
          <a:bodyPr/>
          <a:lstStyle/>
          <a:p>
            <a:r>
              <a:rPr lang="en-IN" dirty="0"/>
              <a:t>Environmental Modelling Project</a:t>
            </a:r>
          </a:p>
        </p:txBody>
      </p:sp>
      <p:sp>
        <p:nvSpPr>
          <p:cNvPr id="3" name="Subtitle 2">
            <a:extLst>
              <a:ext uri="{FF2B5EF4-FFF2-40B4-BE49-F238E27FC236}">
                <a16:creationId xmlns:a16="http://schemas.microsoft.com/office/drawing/2014/main" id="{F5E24A80-7094-5E4C-4FA2-38B4F80ED80C}"/>
              </a:ext>
            </a:extLst>
          </p:cNvPr>
          <p:cNvSpPr>
            <a:spLocks noGrp="1"/>
          </p:cNvSpPr>
          <p:nvPr>
            <p:ph type="subTitle" idx="1"/>
          </p:nvPr>
        </p:nvSpPr>
        <p:spPr>
          <a:xfrm>
            <a:off x="1524000" y="4079875"/>
            <a:ext cx="9144000" cy="1655762"/>
          </a:xfrm>
        </p:spPr>
        <p:txBody>
          <a:bodyPr/>
          <a:lstStyle/>
          <a:p>
            <a:r>
              <a:rPr lang="en-IN" dirty="0"/>
              <a:t>Sarbajit Ghosh</a:t>
            </a:r>
          </a:p>
          <a:p>
            <a:r>
              <a:rPr lang="en-IN" dirty="0"/>
              <a:t>21090015</a:t>
            </a:r>
          </a:p>
        </p:txBody>
      </p:sp>
    </p:spTree>
    <p:extLst>
      <p:ext uri="{BB962C8B-B14F-4D97-AF65-F5344CB8AC3E}">
        <p14:creationId xmlns:p14="http://schemas.microsoft.com/office/powerpoint/2010/main" val="328719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D319-2FA5-E098-DB3D-32A2EB29B3FA}"/>
              </a:ext>
            </a:extLst>
          </p:cNvPr>
          <p:cNvSpPr>
            <a:spLocks noGrp="1"/>
          </p:cNvSpPr>
          <p:nvPr>
            <p:ph type="title"/>
          </p:nvPr>
        </p:nvSpPr>
        <p:spPr>
          <a:xfrm>
            <a:off x="3221566" y="2766218"/>
            <a:ext cx="5748867" cy="1325563"/>
          </a:xfrm>
        </p:spPr>
        <p:txBody>
          <a:bodyPr/>
          <a:lstStyle/>
          <a:p>
            <a:r>
              <a:rPr lang="en-IN" dirty="0"/>
              <a:t>Let’s look at some code!</a:t>
            </a:r>
          </a:p>
        </p:txBody>
      </p:sp>
    </p:spTree>
    <p:extLst>
      <p:ext uri="{BB962C8B-B14F-4D97-AF65-F5344CB8AC3E}">
        <p14:creationId xmlns:p14="http://schemas.microsoft.com/office/powerpoint/2010/main" val="2706099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767F7-D7D2-BD3B-7BC7-EE9B5DCE579A}"/>
              </a:ext>
            </a:extLst>
          </p:cNvPr>
          <p:cNvSpPr>
            <a:spLocks noGrp="1"/>
          </p:cNvSpPr>
          <p:nvPr>
            <p:ph type="title"/>
          </p:nvPr>
        </p:nvSpPr>
        <p:spPr>
          <a:xfrm>
            <a:off x="630936" y="639520"/>
            <a:ext cx="3429000" cy="1719072"/>
          </a:xfrm>
        </p:spPr>
        <p:txBody>
          <a:bodyPr anchor="b">
            <a:normAutofit/>
          </a:bodyPr>
          <a:lstStyle/>
          <a:p>
            <a:r>
              <a:rPr lang="en-IN" sz="4200"/>
              <a:t>Regressing On Population</a:t>
            </a:r>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44E1D4D-C426-A14F-FAF2-86EF601EF86F}"/>
              </a:ext>
            </a:extLst>
          </p:cNvPr>
          <p:cNvSpPr>
            <a:spLocks noGrp="1"/>
          </p:cNvSpPr>
          <p:nvPr>
            <p:ph idx="1"/>
          </p:nvPr>
        </p:nvSpPr>
        <p:spPr>
          <a:xfrm>
            <a:off x="630936" y="2807208"/>
            <a:ext cx="3429000" cy="3410712"/>
          </a:xfrm>
        </p:spPr>
        <p:txBody>
          <a:bodyPr anchor="t">
            <a:normAutofit/>
          </a:bodyPr>
          <a:lstStyle/>
          <a:p>
            <a:r>
              <a:rPr lang="en-IN" sz="2200" dirty="0"/>
              <a:t>Linear Regression vs. </a:t>
            </a:r>
            <a:r>
              <a:rPr lang="en-IN" sz="2200" dirty="0" err="1"/>
              <a:t>Polyfit</a:t>
            </a:r>
            <a:endParaRPr lang="en-IN" sz="2200" dirty="0"/>
          </a:p>
          <a:p>
            <a:r>
              <a:rPr lang="en-IN" sz="2200" dirty="0"/>
              <a:t>Red: Data</a:t>
            </a:r>
          </a:p>
          <a:p>
            <a:r>
              <a:rPr lang="en-IN" sz="2200" dirty="0"/>
              <a:t>Green: Projections based on regression</a:t>
            </a:r>
          </a:p>
          <a:p>
            <a:r>
              <a:rPr lang="en-IN" sz="2200" dirty="0"/>
              <a:t>Continuity correction</a:t>
            </a:r>
          </a:p>
          <a:p>
            <a:endParaRPr lang="en-IN" sz="2200" dirty="0"/>
          </a:p>
        </p:txBody>
      </p:sp>
      <p:pic>
        <p:nvPicPr>
          <p:cNvPr id="7" name="Picture 6" descr="Chart&#10;&#10;Description automatically generated">
            <a:extLst>
              <a:ext uri="{FF2B5EF4-FFF2-40B4-BE49-F238E27FC236}">
                <a16:creationId xmlns:a16="http://schemas.microsoft.com/office/drawing/2014/main" id="{6EF93D6D-EE0E-7669-63D5-F624F591D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840105"/>
            <a:ext cx="6903720" cy="5177789"/>
          </a:xfrm>
          <a:prstGeom prst="rect">
            <a:avLst/>
          </a:prstGeom>
        </p:spPr>
      </p:pic>
      <p:sp>
        <p:nvSpPr>
          <p:cNvPr id="8" name="TextBox 7">
            <a:extLst>
              <a:ext uri="{FF2B5EF4-FFF2-40B4-BE49-F238E27FC236}">
                <a16:creationId xmlns:a16="http://schemas.microsoft.com/office/drawing/2014/main" id="{52D48845-CA8D-6356-0016-E64C2239D354}"/>
              </a:ext>
            </a:extLst>
          </p:cNvPr>
          <p:cNvSpPr txBox="1"/>
          <p:nvPr/>
        </p:nvSpPr>
        <p:spPr>
          <a:xfrm>
            <a:off x="7907867" y="5826441"/>
            <a:ext cx="2370667" cy="382905"/>
          </a:xfrm>
          <a:prstGeom prst="rect">
            <a:avLst/>
          </a:prstGeom>
          <a:noFill/>
        </p:spPr>
        <p:txBody>
          <a:bodyPr wrap="square" rtlCol="0">
            <a:spAutoFit/>
          </a:bodyPr>
          <a:lstStyle/>
          <a:p>
            <a:r>
              <a:rPr lang="en-IN" dirty="0"/>
              <a:t>Year</a:t>
            </a:r>
          </a:p>
        </p:txBody>
      </p:sp>
      <p:sp>
        <p:nvSpPr>
          <p:cNvPr id="9" name="TextBox 8">
            <a:extLst>
              <a:ext uri="{FF2B5EF4-FFF2-40B4-BE49-F238E27FC236}">
                <a16:creationId xmlns:a16="http://schemas.microsoft.com/office/drawing/2014/main" id="{FF3974D0-B465-3D70-7175-25C35235A038}"/>
              </a:ext>
            </a:extLst>
          </p:cNvPr>
          <p:cNvSpPr txBox="1"/>
          <p:nvPr/>
        </p:nvSpPr>
        <p:spPr>
          <a:xfrm rot="16200000">
            <a:off x="3709333" y="3352473"/>
            <a:ext cx="2370667" cy="382905"/>
          </a:xfrm>
          <a:prstGeom prst="rect">
            <a:avLst/>
          </a:prstGeom>
          <a:noFill/>
        </p:spPr>
        <p:txBody>
          <a:bodyPr wrap="square" rtlCol="0">
            <a:spAutoFit/>
          </a:bodyPr>
          <a:lstStyle/>
          <a:p>
            <a:r>
              <a:rPr lang="en-IN" dirty="0"/>
              <a:t>Energy Capacity</a:t>
            </a:r>
          </a:p>
        </p:txBody>
      </p:sp>
    </p:spTree>
    <p:extLst>
      <p:ext uri="{BB962C8B-B14F-4D97-AF65-F5344CB8AC3E}">
        <p14:creationId xmlns:p14="http://schemas.microsoft.com/office/powerpoint/2010/main" val="2839583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E2BC-34B7-B040-2A23-6D8BED9394F6}"/>
              </a:ext>
            </a:extLst>
          </p:cNvPr>
          <p:cNvSpPr>
            <a:spLocks noGrp="1"/>
          </p:cNvSpPr>
          <p:nvPr>
            <p:ph type="title"/>
          </p:nvPr>
        </p:nvSpPr>
        <p:spPr/>
        <p:txBody>
          <a:bodyPr/>
          <a:lstStyle/>
          <a:p>
            <a:r>
              <a:rPr lang="en-IN" dirty="0"/>
              <a:t>Assumptions and Notes</a:t>
            </a:r>
          </a:p>
        </p:txBody>
      </p:sp>
      <p:sp>
        <p:nvSpPr>
          <p:cNvPr id="3" name="Content Placeholder 2">
            <a:extLst>
              <a:ext uri="{FF2B5EF4-FFF2-40B4-BE49-F238E27FC236}">
                <a16:creationId xmlns:a16="http://schemas.microsoft.com/office/drawing/2014/main" id="{18DDD865-524F-1726-6C45-548FD0B7DB04}"/>
              </a:ext>
            </a:extLst>
          </p:cNvPr>
          <p:cNvSpPr>
            <a:spLocks noGrp="1"/>
          </p:cNvSpPr>
          <p:nvPr>
            <p:ph idx="1"/>
          </p:nvPr>
        </p:nvSpPr>
        <p:spPr/>
        <p:txBody>
          <a:bodyPr>
            <a:normAutofit fontScale="92500" lnSpcReduction="20000"/>
          </a:bodyPr>
          <a:lstStyle/>
          <a:p>
            <a:r>
              <a:rPr lang="en-US" dirty="0"/>
              <a:t>The Coefficient of Determination for the polynomial regression between the population and the energy output capacity is 0.88 (that’s pretty good)</a:t>
            </a:r>
          </a:p>
          <a:p>
            <a:r>
              <a:rPr lang="en-US" dirty="0"/>
              <a:t>Assumption: Energy Capacity in India will continue to rise with the population, given the propensity of internal energy policy to be self sufficient (no energy imports)</a:t>
            </a:r>
          </a:p>
          <a:p>
            <a:r>
              <a:rPr lang="en-US" dirty="0"/>
              <a:t>Assumption: There will be no significant changes in energy generation technology over the next 20 years (is this likely?)</a:t>
            </a:r>
          </a:p>
          <a:p>
            <a:r>
              <a:rPr lang="en-US" dirty="0"/>
              <a:t>Assumption: Each of the constituents will continue with its current trajectory (using implied growth of last ten years)</a:t>
            </a:r>
          </a:p>
          <a:p>
            <a:r>
              <a:rPr lang="en-US" dirty="0"/>
              <a:t>The simulation allows one of the energy constituents to increase with above trend growth (or below), while others continue at their implied growth level.</a:t>
            </a:r>
            <a:endParaRPr lang="en-IN" dirty="0"/>
          </a:p>
        </p:txBody>
      </p:sp>
    </p:spTree>
    <p:extLst>
      <p:ext uri="{BB962C8B-B14F-4D97-AF65-F5344CB8AC3E}">
        <p14:creationId xmlns:p14="http://schemas.microsoft.com/office/powerpoint/2010/main" val="3337234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86F45-5B38-12D3-4E94-1D42915B8AEC}"/>
              </a:ext>
            </a:extLst>
          </p:cNvPr>
          <p:cNvSpPr>
            <a:spLocks noGrp="1"/>
          </p:cNvSpPr>
          <p:nvPr>
            <p:ph type="title"/>
          </p:nvPr>
        </p:nvSpPr>
        <p:spPr>
          <a:xfrm>
            <a:off x="1773766" y="2766218"/>
            <a:ext cx="8644467" cy="1325563"/>
          </a:xfrm>
        </p:spPr>
        <p:txBody>
          <a:bodyPr/>
          <a:lstStyle/>
          <a:p>
            <a:r>
              <a:rPr lang="en-US" dirty="0"/>
              <a:t>Let’s look at some simulation results!</a:t>
            </a:r>
            <a:endParaRPr lang="en-IN" dirty="0"/>
          </a:p>
        </p:txBody>
      </p:sp>
    </p:spTree>
    <p:extLst>
      <p:ext uri="{BB962C8B-B14F-4D97-AF65-F5344CB8AC3E}">
        <p14:creationId xmlns:p14="http://schemas.microsoft.com/office/powerpoint/2010/main" val="3001832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C9091-8F71-67BE-01B9-B314E1C2CE42}"/>
              </a:ext>
            </a:extLst>
          </p:cNvPr>
          <p:cNvSpPr>
            <a:spLocks noGrp="1"/>
          </p:cNvSpPr>
          <p:nvPr>
            <p:ph type="title"/>
          </p:nvPr>
        </p:nvSpPr>
        <p:spPr/>
        <p:txBody>
          <a:bodyPr/>
          <a:lstStyle/>
          <a:p>
            <a:r>
              <a:rPr lang="en-IN" dirty="0"/>
              <a:t>What I could’ve done?</a:t>
            </a:r>
          </a:p>
        </p:txBody>
      </p:sp>
      <p:sp>
        <p:nvSpPr>
          <p:cNvPr id="3" name="Content Placeholder 2">
            <a:extLst>
              <a:ext uri="{FF2B5EF4-FFF2-40B4-BE49-F238E27FC236}">
                <a16:creationId xmlns:a16="http://schemas.microsoft.com/office/drawing/2014/main" id="{0F23A916-0F6C-36E2-CCD7-84F8D69E31DD}"/>
              </a:ext>
            </a:extLst>
          </p:cNvPr>
          <p:cNvSpPr>
            <a:spLocks noGrp="1"/>
          </p:cNvSpPr>
          <p:nvPr>
            <p:ph idx="1"/>
          </p:nvPr>
        </p:nvSpPr>
        <p:spPr/>
        <p:txBody>
          <a:bodyPr/>
          <a:lstStyle/>
          <a:p>
            <a:r>
              <a:rPr lang="en-US" dirty="0"/>
              <a:t>Regressed the population with energy capacity with some form of interpolation added to the missing values in the energy capacity data</a:t>
            </a:r>
          </a:p>
          <a:p>
            <a:r>
              <a:rPr lang="en-US" dirty="0"/>
              <a:t>Graphed the simulations better?</a:t>
            </a:r>
          </a:p>
          <a:p>
            <a:r>
              <a:rPr lang="en-US" dirty="0"/>
              <a:t>Ascertained a better limiting value for the population in the population model</a:t>
            </a:r>
          </a:p>
          <a:p>
            <a:r>
              <a:rPr lang="en-US" dirty="0"/>
              <a:t>Found a better method to ensure continuity (possibly by adding moving average corrections to the regression)</a:t>
            </a:r>
          </a:p>
          <a:p>
            <a:endParaRPr lang="en-US" dirty="0"/>
          </a:p>
          <a:p>
            <a:endParaRPr lang="en-IN" dirty="0"/>
          </a:p>
        </p:txBody>
      </p:sp>
    </p:spTree>
    <p:extLst>
      <p:ext uri="{BB962C8B-B14F-4D97-AF65-F5344CB8AC3E}">
        <p14:creationId xmlns:p14="http://schemas.microsoft.com/office/powerpoint/2010/main" val="58923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EE5D1-86AD-3AF7-4A8E-59A14400F8C9}"/>
              </a:ext>
            </a:extLst>
          </p:cNvPr>
          <p:cNvSpPr>
            <a:spLocks noGrp="1"/>
          </p:cNvSpPr>
          <p:nvPr>
            <p:ph type="title"/>
          </p:nvPr>
        </p:nvSpPr>
        <p:spPr/>
        <p:txBody>
          <a:bodyPr/>
          <a:lstStyle/>
          <a:p>
            <a:r>
              <a:rPr lang="en-IN" dirty="0"/>
              <a:t>Further Research</a:t>
            </a:r>
          </a:p>
        </p:txBody>
      </p:sp>
      <p:sp>
        <p:nvSpPr>
          <p:cNvPr id="3" name="Content Placeholder 2">
            <a:extLst>
              <a:ext uri="{FF2B5EF4-FFF2-40B4-BE49-F238E27FC236}">
                <a16:creationId xmlns:a16="http://schemas.microsoft.com/office/drawing/2014/main" id="{BFC61189-C648-FDF4-CB0F-EE1385CB922A}"/>
              </a:ext>
            </a:extLst>
          </p:cNvPr>
          <p:cNvSpPr>
            <a:spLocks noGrp="1"/>
          </p:cNvSpPr>
          <p:nvPr>
            <p:ph idx="1"/>
          </p:nvPr>
        </p:nvSpPr>
        <p:spPr/>
        <p:txBody>
          <a:bodyPr/>
          <a:lstStyle/>
          <a:p>
            <a:r>
              <a:rPr lang="en-US" dirty="0"/>
              <a:t>Simulations with more than one part of the energy mix changing at the same time </a:t>
            </a:r>
          </a:p>
          <a:p>
            <a:r>
              <a:rPr lang="en-US" dirty="0"/>
              <a:t>Output the total carbon footprint of each scenario</a:t>
            </a:r>
          </a:p>
          <a:p>
            <a:r>
              <a:rPr lang="en-US" dirty="0"/>
              <a:t>Build a policy tool that comprehensively allows for viewing of different energy scenarios</a:t>
            </a:r>
          </a:p>
          <a:p>
            <a:endParaRPr lang="en-IN" dirty="0"/>
          </a:p>
        </p:txBody>
      </p:sp>
    </p:spTree>
    <p:extLst>
      <p:ext uri="{BB962C8B-B14F-4D97-AF65-F5344CB8AC3E}">
        <p14:creationId xmlns:p14="http://schemas.microsoft.com/office/powerpoint/2010/main" val="1068468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EE5D1-86AD-3AF7-4A8E-59A14400F8C9}"/>
              </a:ext>
            </a:extLst>
          </p:cNvPr>
          <p:cNvSpPr>
            <a:spLocks noGrp="1"/>
          </p:cNvSpPr>
          <p:nvPr>
            <p:ph type="title"/>
          </p:nvPr>
        </p:nvSpPr>
        <p:spPr>
          <a:xfrm>
            <a:off x="4641850" y="2766218"/>
            <a:ext cx="2908300" cy="1325563"/>
          </a:xfrm>
        </p:spPr>
        <p:txBody>
          <a:bodyPr/>
          <a:lstStyle/>
          <a:p>
            <a:r>
              <a:rPr lang="en-IN" dirty="0"/>
              <a:t>Thank You!</a:t>
            </a:r>
          </a:p>
        </p:txBody>
      </p:sp>
      <p:sp>
        <p:nvSpPr>
          <p:cNvPr id="6" name="TextBox 5">
            <a:extLst>
              <a:ext uri="{FF2B5EF4-FFF2-40B4-BE49-F238E27FC236}">
                <a16:creationId xmlns:a16="http://schemas.microsoft.com/office/drawing/2014/main" id="{E3F95651-169A-36A2-33AB-4596DFF8439C}"/>
              </a:ext>
            </a:extLst>
          </p:cNvPr>
          <p:cNvSpPr txBox="1"/>
          <p:nvPr/>
        </p:nvSpPr>
        <p:spPr>
          <a:xfrm>
            <a:off x="9271000" y="5971381"/>
            <a:ext cx="2794000" cy="646331"/>
          </a:xfrm>
          <a:prstGeom prst="rect">
            <a:avLst/>
          </a:prstGeom>
          <a:noFill/>
        </p:spPr>
        <p:txBody>
          <a:bodyPr wrap="square" rtlCol="0">
            <a:spAutoFit/>
          </a:bodyPr>
          <a:lstStyle/>
          <a:p>
            <a:r>
              <a:rPr lang="en-US" dirty="0"/>
              <a:t>My Work is Infallible, don’t you dare ask any questions</a:t>
            </a:r>
            <a:endParaRPr lang="en-IN" dirty="0"/>
          </a:p>
        </p:txBody>
      </p:sp>
      <p:sp>
        <p:nvSpPr>
          <p:cNvPr id="7" name="TextBox 6">
            <a:extLst>
              <a:ext uri="{FF2B5EF4-FFF2-40B4-BE49-F238E27FC236}">
                <a16:creationId xmlns:a16="http://schemas.microsoft.com/office/drawing/2014/main" id="{5D53C923-CE37-8D71-3761-8349B7812C87}"/>
              </a:ext>
            </a:extLst>
          </p:cNvPr>
          <p:cNvSpPr txBox="1"/>
          <p:nvPr/>
        </p:nvSpPr>
        <p:spPr>
          <a:xfrm>
            <a:off x="8597900" y="5971381"/>
            <a:ext cx="673100" cy="369332"/>
          </a:xfrm>
          <a:prstGeom prst="rect">
            <a:avLst/>
          </a:prstGeom>
          <a:noFill/>
        </p:spPr>
        <p:txBody>
          <a:bodyPr wrap="square" rtlCol="0">
            <a:spAutoFit/>
          </a:bodyPr>
          <a:lstStyle/>
          <a:p>
            <a:r>
              <a:rPr lang="en-US" dirty="0"/>
              <a:t>Psst..</a:t>
            </a:r>
            <a:endParaRPr lang="en-IN" dirty="0"/>
          </a:p>
        </p:txBody>
      </p:sp>
    </p:spTree>
    <p:extLst>
      <p:ext uri="{BB962C8B-B14F-4D97-AF65-F5344CB8AC3E}">
        <p14:creationId xmlns:p14="http://schemas.microsoft.com/office/powerpoint/2010/main" val="1865796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B3C6-8C5B-0F05-5BCD-02029BF40994}"/>
              </a:ext>
            </a:extLst>
          </p:cNvPr>
          <p:cNvSpPr>
            <a:spLocks noGrp="1"/>
          </p:cNvSpPr>
          <p:nvPr>
            <p:ph type="title"/>
          </p:nvPr>
        </p:nvSpPr>
        <p:spPr/>
        <p:txBody>
          <a:bodyPr/>
          <a:lstStyle/>
          <a:p>
            <a:r>
              <a:rPr lang="en-IN" dirty="0"/>
              <a:t>Aims</a:t>
            </a:r>
          </a:p>
        </p:txBody>
      </p:sp>
      <p:sp>
        <p:nvSpPr>
          <p:cNvPr id="3" name="Content Placeholder 2">
            <a:extLst>
              <a:ext uri="{FF2B5EF4-FFF2-40B4-BE49-F238E27FC236}">
                <a16:creationId xmlns:a16="http://schemas.microsoft.com/office/drawing/2014/main" id="{4F7D5D2D-BC05-7AC4-D761-6FCC3154CC22}"/>
              </a:ext>
            </a:extLst>
          </p:cNvPr>
          <p:cNvSpPr>
            <a:spLocks noGrp="1"/>
          </p:cNvSpPr>
          <p:nvPr>
            <p:ph idx="1"/>
          </p:nvPr>
        </p:nvSpPr>
        <p:spPr/>
        <p:txBody>
          <a:bodyPr/>
          <a:lstStyle/>
          <a:p>
            <a:r>
              <a:rPr lang="en-IN" dirty="0"/>
              <a:t>To perform Monte-Carlo simulations of different variations of above trend growth for a particular part of the energy mix, with respect to other parts of the energy mix. The time period of the simulation is taken as the next 20 years</a:t>
            </a:r>
          </a:p>
          <a:p>
            <a:r>
              <a:rPr lang="en-IN" dirty="0"/>
              <a:t>Create a test-bed project in order to do further research into how the carbon footprint would vary over the years, given different variations in the growth rate of parts of the energy mix. </a:t>
            </a:r>
          </a:p>
          <a:p>
            <a:endParaRPr lang="en-IN" dirty="0"/>
          </a:p>
        </p:txBody>
      </p:sp>
    </p:spTree>
    <p:extLst>
      <p:ext uri="{BB962C8B-B14F-4D97-AF65-F5344CB8AC3E}">
        <p14:creationId xmlns:p14="http://schemas.microsoft.com/office/powerpoint/2010/main" val="398794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99A0-C78B-090F-8DC4-839C2FF0EF53}"/>
              </a:ext>
            </a:extLst>
          </p:cNvPr>
          <p:cNvSpPr>
            <a:spLocks noGrp="1"/>
          </p:cNvSpPr>
          <p:nvPr>
            <p:ph type="title"/>
          </p:nvPr>
        </p:nvSpPr>
        <p:spPr/>
        <p:txBody>
          <a:bodyPr/>
          <a:lstStyle/>
          <a:p>
            <a:r>
              <a:rPr lang="en-IN" dirty="0"/>
              <a:t>Steps of the project</a:t>
            </a:r>
          </a:p>
        </p:txBody>
      </p:sp>
      <p:sp>
        <p:nvSpPr>
          <p:cNvPr id="3" name="Content Placeholder 2">
            <a:extLst>
              <a:ext uri="{FF2B5EF4-FFF2-40B4-BE49-F238E27FC236}">
                <a16:creationId xmlns:a16="http://schemas.microsoft.com/office/drawing/2014/main" id="{929A0A85-9337-1FA3-38DE-98B0A6535943}"/>
              </a:ext>
            </a:extLst>
          </p:cNvPr>
          <p:cNvSpPr>
            <a:spLocks noGrp="1"/>
          </p:cNvSpPr>
          <p:nvPr>
            <p:ph idx="1"/>
          </p:nvPr>
        </p:nvSpPr>
        <p:spPr>
          <a:xfrm>
            <a:off x="838200" y="1825625"/>
            <a:ext cx="10515600" cy="4667250"/>
          </a:xfrm>
        </p:spPr>
        <p:txBody>
          <a:bodyPr>
            <a:normAutofit fontScale="92500" lnSpcReduction="10000"/>
          </a:bodyPr>
          <a:lstStyle/>
          <a:p>
            <a:r>
              <a:rPr lang="en-IN" dirty="0"/>
              <a:t>Collect Data (this was hard)</a:t>
            </a:r>
          </a:p>
          <a:p>
            <a:r>
              <a:rPr lang="en-IN" dirty="0"/>
              <a:t>Clean the Data (harder)</a:t>
            </a:r>
          </a:p>
          <a:p>
            <a:r>
              <a:rPr lang="en-IN" dirty="0"/>
              <a:t>Search for an adequate population model</a:t>
            </a:r>
          </a:p>
          <a:p>
            <a:r>
              <a:rPr lang="en-IN" dirty="0"/>
              <a:t>Make projections for the population</a:t>
            </a:r>
          </a:p>
          <a:p>
            <a:r>
              <a:rPr lang="en-IN" dirty="0"/>
              <a:t>Drink Coffee</a:t>
            </a:r>
          </a:p>
          <a:p>
            <a:r>
              <a:rPr lang="en-IN" dirty="0"/>
              <a:t>Look for models to regress the population data with total energy capacity</a:t>
            </a:r>
          </a:p>
          <a:p>
            <a:r>
              <a:rPr lang="en-IN" dirty="0"/>
              <a:t>Regress</a:t>
            </a:r>
          </a:p>
          <a:p>
            <a:r>
              <a:rPr lang="en-IN" dirty="0"/>
              <a:t>Think about how to simulate, and what to simulate</a:t>
            </a:r>
          </a:p>
          <a:p>
            <a:r>
              <a:rPr lang="en-IN" dirty="0"/>
              <a:t>Simulate</a:t>
            </a:r>
          </a:p>
          <a:p>
            <a:r>
              <a:rPr lang="en-IN" dirty="0"/>
              <a:t>Housekeeping – directory management and VCS</a:t>
            </a:r>
          </a:p>
          <a:p>
            <a:endParaRPr lang="en-IN" dirty="0"/>
          </a:p>
        </p:txBody>
      </p:sp>
    </p:spTree>
    <p:extLst>
      <p:ext uri="{BB962C8B-B14F-4D97-AF65-F5344CB8AC3E}">
        <p14:creationId xmlns:p14="http://schemas.microsoft.com/office/powerpoint/2010/main" val="1634880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11BB75-B10F-FC3C-3C31-7669F798CFC9}"/>
              </a:ext>
            </a:extLst>
          </p:cNvPr>
          <p:cNvSpPr>
            <a:spLocks noGrp="1"/>
          </p:cNvSpPr>
          <p:nvPr>
            <p:ph type="title"/>
          </p:nvPr>
        </p:nvSpPr>
        <p:spPr>
          <a:xfrm>
            <a:off x="630936" y="639520"/>
            <a:ext cx="3429000" cy="1719072"/>
          </a:xfrm>
        </p:spPr>
        <p:txBody>
          <a:bodyPr anchor="b">
            <a:normAutofit/>
          </a:bodyPr>
          <a:lstStyle/>
          <a:p>
            <a:r>
              <a:rPr lang="en-IN" sz="5400"/>
              <a:t>Data Collection</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4F2A83-B79B-E93F-452C-B557D6FDA288}"/>
              </a:ext>
            </a:extLst>
          </p:cNvPr>
          <p:cNvSpPr>
            <a:spLocks noGrp="1"/>
          </p:cNvSpPr>
          <p:nvPr>
            <p:ph idx="1"/>
          </p:nvPr>
        </p:nvSpPr>
        <p:spPr>
          <a:xfrm>
            <a:off x="630936" y="2807208"/>
            <a:ext cx="3429000" cy="3410712"/>
          </a:xfrm>
        </p:spPr>
        <p:txBody>
          <a:bodyPr anchor="t">
            <a:normAutofit/>
          </a:bodyPr>
          <a:lstStyle/>
          <a:p>
            <a:r>
              <a:rPr lang="en-IN" sz="2200"/>
              <a:t>Population Data: </a:t>
            </a:r>
            <a:r>
              <a:rPr lang="en-IN" sz="2200">
                <a:hlinkClick r:id="rId2"/>
              </a:rPr>
              <a:t>https://data.worldbank.org/indicator/SP.POP.TOTL?locations=IN</a:t>
            </a:r>
            <a:endParaRPr lang="en-IN" sz="2200"/>
          </a:p>
          <a:p>
            <a:endParaRPr lang="en-IN" sz="2200"/>
          </a:p>
        </p:txBody>
      </p:sp>
      <p:pic>
        <p:nvPicPr>
          <p:cNvPr id="5" name="Picture 4" descr="Chart, line chart&#10;&#10;Description automatically generated">
            <a:extLst>
              <a:ext uri="{FF2B5EF4-FFF2-40B4-BE49-F238E27FC236}">
                <a16:creationId xmlns:a16="http://schemas.microsoft.com/office/drawing/2014/main" id="{68A93B8B-D91F-25C0-6276-E2C3FE365898}"/>
              </a:ext>
            </a:extLst>
          </p:cNvPr>
          <p:cNvPicPr>
            <a:picLocks noChangeAspect="1"/>
          </p:cNvPicPr>
          <p:nvPr/>
        </p:nvPicPr>
        <p:blipFill>
          <a:blip r:embed="rId3"/>
          <a:stretch>
            <a:fillRect/>
          </a:stretch>
        </p:blipFill>
        <p:spPr>
          <a:xfrm>
            <a:off x="5686768" y="640080"/>
            <a:ext cx="4838775" cy="5577840"/>
          </a:xfrm>
          <a:prstGeom prst="rect">
            <a:avLst/>
          </a:prstGeom>
        </p:spPr>
      </p:pic>
    </p:spTree>
    <p:extLst>
      <p:ext uri="{BB962C8B-B14F-4D97-AF65-F5344CB8AC3E}">
        <p14:creationId xmlns:p14="http://schemas.microsoft.com/office/powerpoint/2010/main" val="3203359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11BB75-B10F-FC3C-3C31-7669F798CFC9}"/>
              </a:ext>
            </a:extLst>
          </p:cNvPr>
          <p:cNvSpPr>
            <a:spLocks noGrp="1"/>
          </p:cNvSpPr>
          <p:nvPr>
            <p:ph type="title"/>
          </p:nvPr>
        </p:nvSpPr>
        <p:spPr>
          <a:xfrm>
            <a:off x="630936" y="639520"/>
            <a:ext cx="3429000" cy="1719072"/>
          </a:xfrm>
        </p:spPr>
        <p:txBody>
          <a:bodyPr anchor="b">
            <a:normAutofit/>
          </a:bodyPr>
          <a:lstStyle/>
          <a:p>
            <a:r>
              <a:rPr lang="en-IN" sz="5400"/>
              <a:t>Data Collection</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4F2A83-B79B-E93F-452C-B557D6FDA288}"/>
              </a:ext>
            </a:extLst>
          </p:cNvPr>
          <p:cNvSpPr>
            <a:spLocks noGrp="1"/>
          </p:cNvSpPr>
          <p:nvPr>
            <p:ph idx="1"/>
          </p:nvPr>
        </p:nvSpPr>
        <p:spPr>
          <a:xfrm>
            <a:off x="630936" y="2807208"/>
            <a:ext cx="3429000" cy="3410712"/>
          </a:xfrm>
        </p:spPr>
        <p:txBody>
          <a:bodyPr anchor="t">
            <a:normAutofit/>
          </a:bodyPr>
          <a:lstStyle/>
          <a:p>
            <a:r>
              <a:rPr lang="en-IN" sz="2200" dirty="0"/>
              <a:t>Energy Data:</a:t>
            </a:r>
            <a:br>
              <a:rPr lang="en-IN" sz="2200" dirty="0"/>
            </a:br>
            <a:r>
              <a:rPr lang="en-IN" sz="2200" dirty="0">
                <a:hlinkClick r:id="rId2"/>
              </a:rPr>
              <a:t>https://robbieandrew.github.io/india/</a:t>
            </a:r>
            <a:endParaRPr lang="en-IN" sz="2200" dirty="0"/>
          </a:p>
          <a:p>
            <a:r>
              <a:rPr lang="en-IN" sz="2200" dirty="0"/>
              <a:t>Collected from several sources, including </a:t>
            </a:r>
            <a:r>
              <a:rPr lang="en-IN" sz="2200" dirty="0">
                <a:hlinkClick r:id="rId3"/>
              </a:rPr>
              <a:t>https://npp.gov.in/</a:t>
            </a:r>
            <a:endParaRPr lang="en-IN" sz="2200" dirty="0"/>
          </a:p>
          <a:p>
            <a:endParaRPr lang="en-IN" sz="2200" dirty="0"/>
          </a:p>
        </p:txBody>
      </p:sp>
      <p:pic>
        <p:nvPicPr>
          <p:cNvPr id="6" name="Picture 5" descr="Chart&#10;&#10;Description automatically generated">
            <a:extLst>
              <a:ext uri="{FF2B5EF4-FFF2-40B4-BE49-F238E27FC236}">
                <a16:creationId xmlns:a16="http://schemas.microsoft.com/office/drawing/2014/main" id="{135A9D18-810C-5F83-4047-1E6E7A7B32B7}"/>
              </a:ext>
            </a:extLst>
          </p:cNvPr>
          <p:cNvPicPr>
            <a:picLocks noChangeAspect="1"/>
          </p:cNvPicPr>
          <p:nvPr/>
        </p:nvPicPr>
        <p:blipFill>
          <a:blip r:embed="rId4"/>
          <a:stretch>
            <a:fillRect/>
          </a:stretch>
        </p:blipFill>
        <p:spPr>
          <a:xfrm>
            <a:off x="4654296" y="1073106"/>
            <a:ext cx="6903720" cy="4711788"/>
          </a:xfrm>
          <a:prstGeom prst="rect">
            <a:avLst/>
          </a:prstGeom>
        </p:spPr>
      </p:pic>
    </p:spTree>
    <p:extLst>
      <p:ext uri="{BB962C8B-B14F-4D97-AF65-F5344CB8AC3E}">
        <p14:creationId xmlns:p14="http://schemas.microsoft.com/office/powerpoint/2010/main" val="1878560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07265-FA9D-A02A-83CE-0C02F45A2CF3}"/>
              </a:ext>
            </a:extLst>
          </p:cNvPr>
          <p:cNvSpPr>
            <a:spLocks noGrp="1"/>
          </p:cNvSpPr>
          <p:nvPr>
            <p:ph type="title"/>
          </p:nvPr>
        </p:nvSpPr>
        <p:spPr/>
        <p:txBody>
          <a:bodyPr/>
          <a:lstStyle/>
          <a:p>
            <a:r>
              <a:rPr lang="en-IN" dirty="0"/>
              <a:t>Projecting the Population</a:t>
            </a:r>
          </a:p>
        </p:txBody>
      </p:sp>
      <p:sp>
        <p:nvSpPr>
          <p:cNvPr id="3" name="Content Placeholder 2">
            <a:extLst>
              <a:ext uri="{FF2B5EF4-FFF2-40B4-BE49-F238E27FC236}">
                <a16:creationId xmlns:a16="http://schemas.microsoft.com/office/drawing/2014/main" id="{A9F2A190-E832-D847-1FB1-996C10722F80}"/>
              </a:ext>
            </a:extLst>
          </p:cNvPr>
          <p:cNvSpPr>
            <a:spLocks noGrp="1"/>
          </p:cNvSpPr>
          <p:nvPr>
            <p:ph idx="1"/>
          </p:nvPr>
        </p:nvSpPr>
        <p:spPr/>
        <p:txBody>
          <a:bodyPr/>
          <a:lstStyle/>
          <a:p>
            <a:r>
              <a:rPr lang="en-IN" dirty="0"/>
              <a:t>The Logistic Population Equation, in absence of predators and extinction events:</a:t>
            </a:r>
          </a:p>
          <a:p>
            <a:endParaRPr lang="en-IN" dirty="0"/>
          </a:p>
          <a:p>
            <a:endParaRPr lang="en-IN" dirty="0"/>
          </a:p>
          <a:p>
            <a:endParaRPr lang="en-IN" dirty="0"/>
          </a:p>
          <a:p>
            <a:endParaRPr lang="en-IN" dirty="0"/>
          </a:p>
          <a:p>
            <a:endParaRPr lang="en-IN" dirty="0"/>
          </a:p>
          <a:p>
            <a:r>
              <a:rPr lang="en-IN" dirty="0"/>
              <a:t>Carrying Capacity in my model: 2 billion </a:t>
            </a:r>
          </a:p>
          <a:p>
            <a:endParaRPr lang="en-IN" dirty="0"/>
          </a:p>
        </p:txBody>
      </p:sp>
      <p:pic>
        <p:nvPicPr>
          <p:cNvPr id="5" name="Picture 4">
            <a:extLst>
              <a:ext uri="{FF2B5EF4-FFF2-40B4-BE49-F238E27FC236}">
                <a16:creationId xmlns:a16="http://schemas.microsoft.com/office/drawing/2014/main" id="{32DA22C1-FD63-FD2A-1598-2A385B997D61}"/>
              </a:ext>
            </a:extLst>
          </p:cNvPr>
          <p:cNvPicPr>
            <a:picLocks noChangeAspect="1"/>
          </p:cNvPicPr>
          <p:nvPr/>
        </p:nvPicPr>
        <p:blipFill>
          <a:blip r:embed="rId2"/>
          <a:stretch>
            <a:fillRect/>
          </a:stretch>
        </p:blipFill>
        <p:spPr>
          <a:xfrm>
            <a:off x="3536435" y="3286819"/>
            <a:ext cx="3896269" cy="1428949"/>
          </a:xfrm>
          <a:prstGeom prst="rect">
            <a:avLst/>
          </a:prstGeom>
        </p:spPr>
      </p:pic>
    </p:spTree>
    <p:extLst>
      <p:ext uri="{BB962C8B-B14F-4D97-AF65-F5344CB8AC3E}">
        <p14:creationId xmlns:p14="http://schemas.microsoft.com/office/powerpoint/2010/main" val="2935763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D319-2FA5-E098-DB3D-32A2EB29B3FA}"/>
              </a:ext>
            </a:extLst>
          </p:cNvPr>
          <p:cNvSpPr>
            <a:spLocks noGrp="1"/>
          </p:cNvSpPr>
          <p:nvPr>
            <p:ph type="title"/>
          </p:nvPr>
        </p:nvSpPr>
        <p:spPr>
          <a:xfrm>
            <a:off x="3221566" y="2766218"/>
            <a:ext cx="5748867" cy="1325563"/>
          </a:xfrm>
        </p:spPr>
        <p:txBody>
          <a:bodyPr/>
          <a:lstStyle/>
          <a:p>
            <a:r>
              <a:rPr lang="en-IN" dirty="0"/>
              <a:t>Let’s look at some code!</a:t>
            </a:r>
          </a:p>
        </p:txBody>
      </p:sp>
    </p:spTree>
    <p:extLst>
      <p:ext uri="{BB962C8B-B14F-4D97-AF65-F5344CB8AC3E}">
        <p14:creationId xmlns:p14="http://schemas.microsoft.com/office/powerpoint/2010/main" val="1543491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33B57-40EF-DBFE-4934-EA3FAC6CB0C4}"/>
              </a:ext>
            </a:extLst>
          </p:cNvPr>
          <p:cNvSpPr>
            <a:spLocks noGrp="1"/>
          </p:cNvSpPr>
          <p:nvPr>
            <p:ph type="title"/>
          </p:nvPr>
        </p:nvSpPr>
        <p:spPr/>
        <p:txBody>
          <a:bodyPr/>
          <a:lstStyle/>
          <a:p>
            <a:r>
              <a:rPr lang="en-IN" dirty="0"/>
              <a:t>Projections</a:t>
            </a:r>
          </a:p>
        </p:txBody>
      </p:sp>
      <p:pic>
        <p:nvPicPr>
          <p:cNvPr id="9" name="Picture 8" descr="Chart, line chart&#10;&#10;Description automatically generated">
            <a:extLst>
              <a:ext uri="{FF2B5EF4-FFF2-40B4-BE49-F238E27FC236}">
                <a16:creationId xmlns:a16="http://schemas.microsoft.com/office/drawing/2014/main" id="{1BB1604F-929D-6CF1-87FA-69E0D0A11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34435"/>
            <a:ext cx="5852172" cy="4389129"/>
          </a:xfrm>
          <a:prstGeom prst="rect">
            <a:avLst/>
          </a:prstGeom>
        </p:spPr>
      </p:pic>
      <p:pic>
        <p:nvPicPr>
          <p:cNvPr id="11" name="Picture 10">
            <a:extLst>
              <a:ext uri="{FF2B5EF4-FFF2-40B4-BE49-F238E27FC236}">
                <a16:creationId xmlns:a16="http://schemas.microsoft.com/office/drawing/2014/main" id="{40F01874-1946-ACC6-4F0C-741C6F72E290}"/>
              </a:ext>
            </a:extLst>
          </p:cNvPr>
          <p:cNvPicPr>
            <a:picLocks noChangeAspect="1"/>
          </p:cNvPicPr>
          <p:nvPr/>
        </p:nvPicPr>
        <p:blipFill>
          <a:blip r:embed="rId3"/>
          <a:stretch>
            <a:fillRect/>
          </a:stretch>
        </p:blipFill>
        <p:spPr>
          <a:xfrm>
            <a:off x="6513535" y="1764830"/>
            <a:ext cx="1868280" cy="2485893"/>
          </a:xfrm>
          <a:prstGeom prst="rect">
            <a:avLst/>
          </a:prstGeom>
        </p:spPr>
      </p:pic>
      <p:pic>
        <p:nvPicPr>
          <p:cNvPr id="13" name="Picture 12">
            <a:extLst>
              <a:ext uri="{FF2B5EF4-FFF2-40B4-BE49-F238E27FC236}">
                <a16:creationId xmlns:a16="http://schemas.microsoft.com/office/drawing/2014/main" id="{9E6A9103-2456-6BD5-8CE0-790DAEA3E5B4}"/>
              </a:ext>
            </a:extLst>
          </p:cNvPr>
          <p:cNvPicPr>
            <a:picLocks noChangeAspect="1"/>
          </p:cNvPicPr>
          <p:nvPr/>
        </p:nvPicPr>
        <p:blipFill>
          <a:blip r:embed="rId4"/>
          <a:stretch>
            <a:fillRect/>
          </a:stretch>
        </p:blipFill>
        <p:spPr>
          <a:xfrm>
            <a:off x="8381156" y="1764830"/>
            <a:ext cx="1570721" cy="2485893"/>
          </a:xfrm>
          <a:prstGeom prst="rect">
            <a:avLst/>
          </a:prstGeom>
        </p:spPr>
      </p:pic>
      <p:pic>
        <p:nvPicPr>
          <p:cNvPr id="15" name="Picture 14">
            <a:extLst>
              <a:ext uri="{FF2B5EF4-FFF2-40B4-BE49-F238E27FC236}">
                <a16:creationId xmlns:a16="http://schemas.microsoft.com/office/drawing/2014/main" id="{F24EAF67-81A4-0756-C9D8-942BCFCDEC53}"/>
              </a:ext>
            </a:extLst>
          </p:cNvPr>
          <p:cNvPicPr>
            <a:picLocks noChangeAspect="1"/>
          </p:cNvPicPr>
          <p:nvPr/>
        </p:nvPicPr>
        <p:blipFill>
          <a:blip r:embed="rId5"/>
          <a:stretch>
            <a:fillRect/>
          </a:stretch>
        </p:blipFill>
        <p:spPr>
          <a:xfrm>
            <a:off x="10015413" y="1764830"/>
            <a:ext cx="1539193" cy="2485893"/>
          </a:xfrm>
          <a:prstGeom prst="rect">
            <a:avLst/>
          </a:prstGeom>
        </p:spPr>
      </p:pic>
      <p:sp>
        <p:nvSpPr>
          <p:cNvPr id="16" name="TextBox 15">
            <a:extLst>
              <a:ext uri="{FF2B5EF4-FFF2-40B4-BE49-F238E27FC236}">
                <a16:creationId xmlns:a16="http://schemas.microsoft.com/office/drawing/2014/main" id="{043DB0DA-0DBA-8A23-A753-EE56E9469A31}"/>
              </a:ext>
            </a:extLst>
          </p:cNvPr>
          <p:cNvSpPr txBox="1"/>
          <p:nvPr/>
        </p:nvSpPr>
        <p:spPr>
          <a:xfrm>
            <a:off x="7355261" y="4744995"/>
            <a:ext cx="4659536" cy="369332"/>
          </a:xfrm>
          <a:prstGeom prst="rect">
            <a:avLst/>
          </a:prstGeom>
          <a:noFill/>
        </p:spPr>
        <p:txBody>
          <a:bodyPr wrap="square" rtlCol="0">
            <a:spAutoFit/>
          </a:bodyPr>
          <a:lstStyle/>
          <a:p>
            <a:r>
              <a:rPr lang="en-IN" b="1" dirty="0"/>
              <a:t>Notice the S, in the logistic curve</a:t>
            </a:r>
          </a:p>
        </p:txBody>
      </p:sp>
      <p:sp>
        <p:nvSpPr>
          <p:cNvPr id="17" name="TextBox 16">
            <a:extLst>
              <a:ext uri="{FF2B5EF4-FFF2-40B4-BE49-F238E27FC236}">
                <a16:creationId xmlns:a16="http://schemas.microsoft.com/office/drawing/2014/main" id="{DD39B6D1-7514-D027-4079-7871C1C9EE7C}"/>
              </a:ext>
            </a:extLst>
          </p:cNvPr>
          <p:cNvSpPr txBox="1"/>
          <p:nvPr/>
        </p:nvSpPr>
        <p:spPr>
          <a:xfrm>
            <a:off x="3842047" y="5521641"/>
            <a:ext cx="2370667" cy="382905"/>
          </a:xfrm>
          <a:prstGeom prst="rect">
            <a:avLst/>
          </a:prstGeom>
          <a:noFill/>
        </p:spPr>
        <p:txBody>
          <a:bodyPr wrap="square" rtlCol="0">
            <a:spAutoFit/>
          </a:bodyPr>
          <a:lstStyle/>
          <a:p>
            <a:r>
              <a:rPr lang="en-IN" dirty="0"/>
              <a:t>Year</a:t>
            </a:r>
          </a:p>
        </p:txBody>
      </p:sp>
      <p:sp>
        <p:nvSpPr>
          <p:cNvPr id="18" name="TextBox 17">
            <a:extLst>
              <a:ext uri="{FF2B5EF4-FFF2-40B4-BE49-F238E27FC236}">
                <a16:creationId xmlns:a16="http://schemas.microsoft.com/office/drawing/2014/main" id="{0ED09804-8468-D215-EB05-FDE10A7D7F71}"/>
              </a:ext>
            </a:extLst>
          </p:cNvPr>
          <p:cNvSpPr txBox="1"/>
          <p:nvPr/>
        </p:nvSpPr>
        <p:spPr>
          <a:xfrm rot="16200000">
            <a:off x="-356487" y="3047673"/>
            <a:ext cx="2370667" cy="382905"/>
          </a:xfrm>
          <a:prstGeom prst="rect">
            <a:avLst/>
          </a:prstGeom>
          <a:noFill/>
        </p:spPr>
        <p:txBody>
          <a:bodyPr wrap="square" rtlCol="0">
            <a:spAutoFit/>
          </a:bodyPr>
          <a:lstStyle/>
          <a:p>
            <a:r>
              <a:rPr lang="en-IN" dirty="0"/>
              <a:t>Population</a:t>
            </a:r>
          </a:p>
        </p:txBody>
      </p:sp>
    </p:spTree>
    <p:extLst>
      <p:ext uri="{BB962C8B-B14F-4D97-AF65-F5344CB8AC3E}">
        <p14:creationId xmlns:p14="http://schemas.microsoft.com/office/powerpoint/2010/main" val="1248353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D601-7BDF-DC88-9C5C-56D6D8AF3645}"/>
              </a:ext>
            </a:extLst>
          </p:cNvPr>
          <p:cNvSpPr>
            <a:spLocks noGrp="1"/>
          </p:cNvSpPr>
          <p:nvPr>
            <p:ph type="title"/>
          </p:nvPr>
        </p:nvSpPr>
        <p:spPr/>
        <p:txBody>
          <a:bodyPr/>
          <a:lstStyle/>
          <a:p>
            <a:r>
              <a:rPr lang="en-IN" dirty="0"/>
              <a:t>Cleaning the Energy Data</a:t>
            </a:r>
          </a:p>
        </p:txBody>
      </p:sp>
      <p:sp>
        <p:nvSpPr>
          <p:cNvPr id="3" name="Content Placeholder 2">
            <a:extLst>
              <a:ext uri="{FF2B5EF4-FFF2-40B4-BE49-F238E27FC236}">
                <a16:creationId xmlns:a16="http://schemas.microsoft.com/office/drawing/2014/main" id="{AAED058A-C18C-2ABD-188F-6F6CB8C65C89}"/>
              </a:ext>
            </a:extLst>
          </p:cNvPr>
          <p:cNvSpPr>
            <a:spLocks noGrp="1"/>
          </p:cNvSpPr>
          <p:nvPr>
            <p:ph idx="1"/>
          </p:nvPr>
        </p:nvSpPr>
        <p:spPr/>
        <p:txBody>
          <a:bodyPr/>
          <a:lstStyle/>
          <a:p>
            <a:r>
              <a:rPr lang="en-IN" dirty="0"/>
              <a:t>Oh god, it was horrible. </a:t>
            </a:r>
          </a:p>
          <a:p>
            <a:r>
              <a:rPr lang="en-IN" dirty="0"/>
              <a:t>The date format</a:t>
            </a:r>
          </a:p>
          <a:p>
            <a:r>
              <a:rPr lang="en-IN" dirty="0"/>
              <a:t>Why not linear interpolation?</a:t>
            </a:r>
          </a:p>
          <a:p>
            <a:r>
              <a:rPr lang="en-IN" dirty="0"/>
              <a:t>Forward Fill and </a:t>
            </a:r>
            <a:r>
              <a:rPr lang="en-IN" dirty="0" err="1"/>
              <a:t>DropNa</a:t>
            </a:r>
            <a:endParaRPr lang="en-IN" dirty="0"/>
          </a:p>
        </p:txBody>
      </p:sp>
      <p:pic>
        <p:nvPicPr>
          <p:cNvPr id="5" name="Picture 4">
            <a:extLst>
              <a:ext uri="{FF2B5EF4-FFF2-40B4-BE49-F238E27FC236}">
                <a16:creationId xmlns:a16="http://schemas.microsoft.com/office/drawing/2014/main" id="{20AB8197-EDE4-FF4C-64D9-7FD6547863CA}"/>
              </a:ext>
            </a:extLst>
          </p:cNvPr>
          <p:cNvPicPr>
            <a:picLocks noChangeAspect="1"/>
          </p:cNvPicPr>
          <p:nvPr/>
        </p:nvPicPr>
        <p:blipFill rotWithShape="1">
          <a:blip r:embed="rId2"/>
          <a:srcRect t="-1" b="47579"/>
          <a:stretch/>
        </p:blipFill>
        <p:spPr>
          <a:xfrm>
            <a:off x="969807" y="4420397"/>
            <a:ext cx="4906060" cy="1712911"/>
          </a:xfrm>
          <a:prstGeom prst="rect">
            <a:avLst/>
          </a:prstGeom>
        </p:spPr>
      </p:pic>
      <p:pic>
        <p:nvPicPr>
          <p:cNvPr id="7" name="Picture 6">
            <a:extLst>
              <a:ext uri="{FF2B5EF4-FFF2-40B4-BE49-F238E27FC236}">
                <a16:creationId xmlns:a16="http://schemas.microsoft.com/office/drawing/2014/main" id="{986701FC-10CC-6380-18E4-1726F66C237E}"/>
              </a:ext>
            </a:extLst>
          </p:cNvPr>
          <p:cNvPicPr>
            <a:picLocks noChangeAspect="1"/>
          </p:cNvPicPr>
          <p:nvPr/>
        </p:nvPicPr>
        <p:blipFill>
          <a:blip r:embed="rId3"/>
          <a:stretch>
            <a:fillRect/>
          </a:stretch>
        </p:blipFill>
        <p:spPr>
          <a:xfrm>
            <a:off x="6382818" y="3090432"/>
            <a:ext cx="4839375" cy="3086531"/>
          </a:xfrm>
          <a:prstGeom prst="rect">
            <a:avLst/>
          </a:prstGeom>
        </p:spPr>
      </p:pic>
    </p:spTree>
    <p:extLst>
      <p:ext uri="{BB962C8B-B14F-4D97-AF65-F5344CB8AC3E}">
        <p14:creationId xmlns:p14="http://schemas.microsoft.com/office/powerpoint/2010/main" val="2779035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539</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Environmental Modelling Project</vt:lpstr>
      <vt:lpstr>Aims</vt:lpstr>
      <vt:lpstr>Steps of the project</vt:lpstr>
      <vt:lpstr>Data Collection</vt:lpstr>
      <vt:lpstr>Data Collection</vt:lpstr>
      <vt:lpstr>Projecting the Population</vt:lpstr>
      <vt:lpstr>Let’s look at some code!</vt:lpstr>
      <vt:lpstr>Projections</vt:lpstr>
      <vt:lpstr>Cleaning the Energy Data</vt:lpstr>
      <vt:lpstr>Let’s look at some code!</vt:lpstr>
      <vt:lpstr>Regressing On Population</vt:lpstr>
      <vt:lpstr>Assumptions and Notes</vt:lpstr>
      <vt:lpstr>Let’s look at some simulation results!</vt:lpstr>
      <vt:lpstr>What I could’ve done?</vt:lpstr>
      <vt:lpstr>Further Research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Modelling Project</dc:title>
  <dc:creator>Sarbajit Ghosh (21 JSBF)</dc:creator>
  <cp:lastModifiedBy>Sarbajit Ghosh (21 JSBF)</cp:lastModifiedBy>
  <cp:revision>13</cp:revision>
  <dcterms:created xsi:type="dcterms:W3CDTF">2023-04-21T07:56:03Z</dcterms:created>
  <dcterms:modified xsi:type="dcterms:W3CDTF">2023-04-24T07:36:29Z</dcterms:modified>
</cp:coreProperties>
</file>