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9DF5"/>
    <a:srgbClr val="5B8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050A-52E5-45CC-8E80-95B60B737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FCECD-5ABC-446F-B622-01682659A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95ED-B127-4969-9961-052DA6B7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C983-299B-4791-9CC8-F4DA30A3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4F85-6255-4ECA-AEFC-70C7480C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ECBA-EEC9-450F-BCA4-262D9F20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AAE9E-4097-423F-9315-2B2B97B7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0088-9487-4F1D-8E39-59CFAC00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3645-1492-491C-9F34-C1C41372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ED91-AFB6-448B-ADC8-240B29D2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4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2A74B-FD1F-40EE-9448-F6CA3DE06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40862-C8A4-4C7E-85F1-122D1672D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8B5B1-5F33-485E-820B-05691BA3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D737-D468-4F9F-9001-5B471371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366F-FB34-4AC8-8AE3-B60B448A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9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D16A-6FB5-4D48-8A28-1456A2D0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39B0-0C08-4AF3-BA9F-F1F116FC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BB79-020D-4F8B-A5DA-4E097BBC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CD5F-C750-4222-A1AE-ABBD5ADF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16C60-EB7F-4E8B-8174-FB1A3690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2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AFAB-5281-4A91-8499-8233C1CB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96E7-B479-4577-B1C3-00D2F9BD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4A5E-50CD-4552-84D0-D0E13684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212A-4DC9-4BC3-99AC-B469AE7D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6EE6-4EF5-44B3-AA55-9B5CE536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9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FB14-67D7-44B4-B0A9-F7EFE690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8B23-C666-49DC-A602-1BDD459EE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DE198-47BB-41FA-91CE-34133BE7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3D3A-8C6F-4B77-BB6A-983E8675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D3804-BF08-4814-B836-47C615D6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074B-B8F0-4A1D-BA51-7063F25F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D87D-B3FC-4759-A1B2-6A49E4D7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5531-A420-4DF7-8428-5E6BCCB70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CFDE-7E57-4896-96FB-4BBC69A0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F839D-4D8F-4313-BEB4-9C8E4EF9F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13DEB-27FA-4194-B243-500ED83D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952B4-5A38-45EC-940A-2348A83E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D437E-127B-4B32-9C77-2811D89A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E2443-BFB6-4E3F-BDEE-9BEB60BC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2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5F78-7B2D-483C-B12F-AB610C31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94DC6-52E9-4E34-BF10-247F1D8D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4E2BD-F786-4403-B423-4D8C46DC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8ADD6-1362-49E2-A8D1-6BD03FE3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9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75718-8D90-44D1-A6F3-99276857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AC10E-B14C-46E5-BC35-65604523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041AC-9C4F-4041-8353-8EA8373D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4F99-3C39-41EE-8727-D16CAD93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0685-D215-4A75-9CD7-B782C6B8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BB59D-17F0-4E2D-B92B-8392D66B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CDBC-7A5D-455C-82E3-063B031A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36E09-D0CF-42D6-9332-0567A941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C48C-0575-4DDC-9F9C-78B78ED9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F63-6DE1-4FFB-AECA-4CDD2429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A80F4-1642-42B7-BE4C-0C2CD677A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F996-8A6B-4212-97C7-BD8A8F20E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B8855-395D-4161-B182-E4C17544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BFB3-7593-4E85-B52F-33833C15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06E36-3A7A-49B1-91EC-3E160A66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5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CF0AE-8199-41EC-B318-EF5D2BF6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713E-8FC6-41A6-87BB-A7263210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B4EB-FA2C-4718-96EF-62E8A240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D6C5-C2CD-482D-8622-C5638A560A8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76EA-F9A4-4B46-B895-0F085E7A7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13D4-1150-4EAB-AC52-BFD5D9568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73C4-7B76-442F-AB01-A50309E9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9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kefal.net/2016/05/11/azure-sql-databases-and-powershell-database-restores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versity.org/wiki/Python_Concepts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rsip22.github.io/portfol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ip22.github.io/portfolio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ip22.github.io/portfolio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ip22.github.io/portfolio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0CD9-9820-4A67-B223-6F44C550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CUSTOM BACKTESTING PLATFORM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75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47E24C-664D-4704-9806-2924068FB6AC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 flipH="1">
            <a:off x="4340772" y="1393859"/>
            <a:ext cx="63909" cy="33407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7F26D-D750-4EF0-AB8D-543E4E5FD388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flipV="1">
            <a:off x="3753164" y="3575093"/>
            <a:ext cx="587608" cy="2556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4E6A28-CA92-404B-B068-D95A78346CDD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 flipV="1">
            <a:off x="3384871" y="2991723"/>
            <a:ext cx="955901" cy="58337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CB2703-EEC6-472F-A248-500A8C2C960F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5130480" y="2541422"/>
            <a:ext cx="436109" cy="52360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6E9C8B-1F62-4DDC-AAFD-A2944804373B}"/>
              </a:ext>
            </a:extLst>
          </p:cNvPr>
          <p:cNvCxnSpPr>
            <a:cxnSpLocks/>
            <a:stCxn id="13" idx="2"/>
            <a:endCxn id="40" idx="1"/>
          </p:cNvCxnSpPr>
          <p:nvPr/>
        </p:nvCxnSpPr>
        <p:spPr>
          <a:xfrm>
            <a:off x="4340772" y="3575093"/>
            <a:ext cx="1174169" cy="71990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CF52CF-4AA7-48CA-B77E-39BCF55FC1EC}"/>
              </a:ext>
            </a:extLst>
          </p:cNvPr>
          <p:cNvCxnSpPr>
            <a:cxnSpLocks/>
            <a:stCxn id="40" idx="1"/>
            <a:endCxn id="25" idx="3"/>
          </p:cNvCxnSpPr>
          <p:nvPr/>
        </p:nvCxnSpPr>
        <p:spPr>
          <a:xfrm flipH="1">
            <a:off x="4404682" y="4295002"/>
            <a:ext cx="1110259" cy="12245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80D8B9-A317-4555-B2F3-8CD9AA24C3ED}"/>
              </a:ext>
            </a:extLst>
          </p:cNvPr>
          <p:cNvGrpSpPr/>
          <p:nvPr/>
        </p:nvGrpSpPr>
        <p:grpSpPr>
          <a:xfrm>
            <a:off x="115432" y="153037"/>
            <a:ext cx="1330080" cy="1002713"/>
            <a:chOff x="5495636" y="1279237"/>
            <a:chExt cx="1579417" cy="2342021"/>
          </a:xfrm>
        </p:grpSpPr>
        <p:sp>
          <p:nvSpPr>
            <p:cNvPr id="63" name="Flowchart: Magnetic Disk 62">
              <a:extLst>
                <a:ext uri="{FF2B5EF4-FFF2-40B4-BE49-F238E27FC236}">
                  <a16:creationId xmlns:a16="http://schemas.microsoft.com/office/drawing/2014/main" id="{8993594C-23A8-4F3D-A993-157022CFAF1D}"/>
                </a:ext>
              </a:extLst>
            </p:cNvPr>
            <p:cNvSpPr/>
            <p:nvPr/>
          </p:nvSpPr>
          <p:spPr>
            <a:xfrm>
              <a:off x="5763491" y="2198255"/>
              <a:ext cx="1043709" cy="535709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lowchart: Magnetic Disk 63">
              <a:extLst>
                <a:ext uri="{FF2B5EF4-FFF2-40B4-BE49-F238E27FC236}">
                  <a16:creationId xmlns:a16="http://schemas.microsoft.com/office/drawing/2014/main" id="{6F8B5EF8-E8FF-40D2-AF86-C48DEBE66C63}"/>
                </a:ext>
              </a:extLst>
            </p:cNvPr>
            <p:cNvSpPr/>
            <p:nvPr/>
          </p:nvSpPr>
          <p:spPr>
            <a:xfrm>
              <a:off x="5763491" y="1738746"/>
              <a:ext cx="1043709" cy="535709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lowchart: Magnetic Disk 64">
              <a:extLst>
                <a:ext uri="{FF2B5EF4-FFF2-40B4-BE49-F238E27FC236}">
                  <a16:creationId xmlns:a16="http://schemas.microsoft.com/office/drawing/2014/main" id="{1D3ADF53-10A3-4D82-B363-EE7B84AB7274}"/>
                </a:ext>
              </a:extLst>
            </p:cNvPr>
            <p:cNvSpPr/>
            <p:nvPr/>
          </p:nvSpPr>
          <p:spPr>
            <a:xfrm>
              <a:off x="5763491" y="1279237"/>
              <a:ext cx="1043709" cy="535709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08299E5-B254-4A5B-A954-A07D71A62C3D}"/>
                </a:ext>
              </a:extLst>
            </p:cNvPr>
            <p:cNvSpPr/>
            <p:nvPr/>
          </p:nvSpPr>
          <p:spPr>
            <a:xfrm>
              <a:off x="5495636" y="2792293"/>
              <a:ext cx="1579417" cy="8289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API</a:t>
              </a:r>
              <a:endParaRPr lang="en-IN" sz="10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31130F-BBD6-4983-A911-E9236D1D1E8D}"/>
              </a:ext>
            </a:extLst>
          </p:cNvPr>
          <p:cNvCxnSpPr>
            <a:cxnSpLocks/>
            <a:stCxn id="66" idx="2"/>
            <a:endCxn id="8" idx="0"/>
          </p:cNvCxnSpPr>
          <p:nvPr/>
        </p:nvCxnSpPr>
        <p:spPr>
          <a:xfrm>
            <a:off x="780472" y="1155750"/>
            <a:ext cx="1814691" cy="106755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BC4FE4-F93F-4C3A-9B32-892CB3B942AD}"/>
              </a:ext>
            </a:extLst>
          </p:cNvPr>
          <p:cNvCxnSpPr>
            <a:cxnSpLocks/>
          </p:cNvCxnSpPr>
          <p:nvPr/>
        </p:nvCxnSpPr>
        <p:spPr>
          <a:xfrm>
            <a:off x="8248073" y="0"/>
            <a:ext cx="0" cy="685800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C59CA6C-94F2-46B9-B8B4-D6BD9A9B4409}"/>
              </a:ext>
            </a:extLst>
          </p:cNvPr>
          <p:cNvSpPr txBox="1"/>
          <p:nvPr/>
        </p:nvSpPr>
        <p:spPr>
          <a:xfrm>
            <a:off x="2820033" y="6354870"/>
            <a:ext cx="38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Native Back-testing Data Component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8B37365-C9FE-468C-9295-92A101F01276}"/>
              </a:ext>
            </a:extLst>
          </p:cNvPr>
          <p:cNvCxnSpPr>
            <a:stCxn id="111" idx="2"/>
            <a:endCxn id="95" idx="0"/>
          </p:cNvCxnSpPr>
          <p:nvPr/>
        </p:nvCxnSpPr>
        <p:spPr>
          <a:xfrm flipH="1">
            <a:off x="10300812" y="1415124"/>
            <a:ext cx="90096" cy="91650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C231E6F-2372-4542-ADD3-3626CA500B5E}"/>
              </a:ext>
            </a:extLst>
          </p:cNvPr>
          <p:cNvGrpSpPr/>
          <p:nvPr/>
        </p:nvGrpSpPr>
        <p:grpSpPr>
          <a:xfrm>
            <a:off x="9414040" y="457229"/>
            <a:ext cx="1967061" cy="958589"/>
            <a:chOff x="9254502" y="443490"/>
            <a:chExt cx="1967061" cy="95858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982D61B-0744-4EF2-8469-56DEEC6871FA}"/>
                </a:ext>
              </a:extLst>
            </p:cNvPr>
            <p:cNvGrpSpPr/>
            <p:nvPr/>
          </p:nvGrpSpPr>
          <p:grpSpPr>
            <a:xfrm>
              <a:off x="9254502" y="443490"/>
              <a:ext cx="1953973" cy="957895"/>
              <a:chOff x="2969008" y="216349"/>
              <a:chExt cx="1953973" cy="128587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32F96B3-8BDC-441C-AE7B-F139B9F5F7F1}"/>
                  </a:ext>
                </a:extLst>
              </p:cNvPr>
              <p:cNvSpPr/>
              <p:nvPr/>
            </p:nvSpPr>
            <p:spPr>
              <a:xfrm>
                <a:off x="2969246" y="216349"/>
                <a:ext cx="1953735" cy="44689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Backtest</a:t>
                </a:r>
                <a:r>
                  <a:rPr lang="en-US" dirty="0"/>
                  <a:t> Query</a:t>
                </a:r>
                <a:endParaRPr lang="en-IN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102FCB2-F708-4C3B-8646-8AB681C7EFFC}"/>
                  </a:ext>
                </a:extLst>
              </p:cNvPr>
              <p:cNvSpPr/>
              <p:nvPr/>
            </p:nvSpPr>
            <p:spPr>
              <a:xfrm>
                <a:off x="2969008" y="673256"/>
                <a:ext cx="1953735" cy="8289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Takes list of stocks and timeframe</a:t>
                </a:r>
                <a:endParaRPr lang="en-IN" sz="1000" dirty="0"/>
              </a:p>
            </p:txBody>
          </p:sp>
        </p:grpSp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BD438F8B-6922-44B0-A9B1-E3D61B46B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996003" y="1089765"/>
              <a:ext cx="225560" cy="312314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46153-0485-408A-AB5A-D90C8D916E4F}"/>
              </a:ext>
            </a:extLst>
          </p:cNvPr>
          <p:cNvGrpSpPr/>
          <p:nvPr/>
        </p:nvGrpSpPr>
        <p:grpSpPr>
          <a:xfrm>
            <a:off x="9492841" y="2331628"/>
            <a:ext cx="1615942" cy="1153127"/>
            <a:chOff x="10445179" y="2364548"/>
            <a:chExt cx="1615942" cy="115312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2ACA91F-ECD9-4559-87CA-DA515D22F95D}"/>
                </a:ext>
              </a:extLst>
            </p:cNvPr>
            <p:cNvGrpSpPr/>
            <p:nvPr/>
          </p:nvGrpSpPr>
          <p:grpSpPr>
            <a:xfrm>
              <a:off x="10445179" y="2364548"/>
              <a:ext cx="1615942" cy="1153127"/>
              <a:chOff x="2824498" y="4353924"/>
              <a:chExt cx="1579418" cy="140148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D470A39-317D-4A94-8FB0-F0C9F17810FF}"/>
                  </a:ext>
                </a:extLst>
              </p:cNvPr>
              <p:cNvSpPr/>
              <p:nvPr/>
            </p:nvSpPr>
            <p:spPr>
              <a:xfrm>
                <a:off x="2824498" y="4353924"/>
                <a:ext cx="1579418" cy="4663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 Interface</a:t>
                </a:r>
                <a:endParaRPr lang="en-IN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1B0D4D8-AA1E-49A2-B826-9AD61D35EFA9}"/>
                  </a:ext>
                </a:extLst>
              </p:cNvPr>
              <p:cNvSpPr/>
              <p:nvPr/>
            </p:nvSpPr>
            <p:spPr>
              <a:xfrm>
                <a:off x="2824498" y="4820272"/>
                <a:ext cx="1579417" cy="9351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Calls the API and condenses down to </a:t>
                </a:r>
                <a:r>
                  <a:rPr lang="en-US" sz="1000" dirty="0" err="1"/>
                  <a:t>dataframe</a:t>
                </a:r>
                <a:r>
                  <a:rPr lang="en-US" sz="1000" dirty="0"/>
                  <a:t>.  Normalizes between different APIs</a:t>
                </a:r>
                <a:endParaRPr lang="en-IN" sz="1000" dirty="0"/>
              </a:p>
            </p:txBody>
          </p:sp>
        </p:grp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89CF230A-6B8E-43EB-AAC3-25E13010A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1793268" y="3197942"/>
              <a:ext cx="225560" cy="312314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6E0B08-650D-41E4-9A63-B4BD83730543}"/>
              </a:ext>
            </a:extLst>
          </p:cNvPr>
          <p:cNvGrpSpPr/>
          <p:nvPr/>
        </p:nvGrpSpPr>
        <p:grpSpPr>
          <a:xfrm>
            <a:off x="1652289" y="64837"/>
            <a:ext cx="6099051" cy="6134602"/>
            <a:chOff x="1652289" y="64837"/>
            <a:chExt cx="6099051" cy="613460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CEC6D5A0-14FF-4240-AF1C-34FFB968CCA3}"/>
                </a:ext>
              </a:extLst>
            </p:cNvPr>
            <p:cNvSpPr/>
            <p:nvPr/>
          </p:nvSpPr>
          <p:spPr>
            <a:xfrm>
              <a:off x="1652289" y="292595"/>
              <a:ext cx="5888181" cy="59068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0EE6747-4C22-46D0-8C64-634E7A60D22B}"/>
                </a:ext>
              </a:extLst>
            </p:cNvPr>
            <p:cNvGrpSpPr/>
            <p:nvPr/>
          </p:nvGrpSpPr>
          <p:grpSpPr>
            <a:xfrm>
              <a:off x="3427813" y="435964"/>
              <a:ext cx="1959754" cy="957895"/>
              <a:chOff x="3824409" y="94302"/>
              <a:chExt cx="1959754" cy="957895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AA48C79-9BCE-4050-82BC-207469344BEF}"/>
                  </a:ext>
                </a:extLst>
              </p:cNvPr>
              <p:cNvGrpSpPr/>
              <p:nvPr/>
            </p:nvGrpSpPr>
            <p:grpSpPr>
              <a:xfrm>
                <a:off x="3824409" y="94302"/>
                <a:ext cx="1953973" cy="957895"/>
                <a:chOff x="2969008" y="216349"/>
                <a:chExt cx="1953973" cy="1285872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E37EF47-5E7F-4533-A1F8-B4E67D8A1525}"/>
                    </a:ext>
                  </a:extLst>
                </p:cNvPr>
                <p:cNvSpPr/>
                <p:nvPr/>
              </p:nvSpPr>
              <p:spPr>
                <a:xfrm>
                  <a:off x="2969246" y="216349"/>
                  <a:ext cx="1953735" cy="44689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Back test Query</a:t>
                  </a:r>
                  <a:endParaRPr lang="en-IN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5868A3-5F49-4886-95D2-B0694A58603B}"/>
                    </a:ext>
                  </a:extLst>
                </p:cNvPr>
                <p:cNvSpPr/>
                <p:nvPr/>
              </p:nvSpPr>
              <p:spPr>
                <a:xfrm>
                  <a:off x="2969008" y="673256"/>
                  <a:ext cx="1953735" cy="82896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Takes list of stocks and timeframe</a:t>
                  </a:r>
                  <a:endParaRPr lang="en-IN" sz="1000" dirty="0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159FD3CB-03D3-457C-88B0-A42CB97B1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5603421" y="850871"/>
                <a:ext cx="180742" cy="180742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07ABF34-8330-462D-822E-688C7645E880}"/>
                </a:ext>
              </a:extLst>
            </p:cNvPr>
            <p:cNvGrpSpPr/>
            <p:nvPr/>
          </p:nvGrpSpPr>
          <p:grpSpPr>
            <a:xfrm>
              <a:off x="5566589" y="1454907"/>
              <a:ext cx="1579418" cy="1500997"/>
              <a:chOff x="6446743" y="1628839"/>
              <a:chExt cx="1579418" cy="150099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F1DEE26-8563-4340-945C-54F2AF1A8A92}"/>
                  </a:ext>
                </a:extLst>
              </p:cNvPr>
              <p:cNvGrpSpPr/>
              <p:nvPr/>
            </p:nvGrpSpPr>
            <p:grpSpPr>
              <a:xfrm>
                <a:off x="6446743" y="1628839"/>
                <a:ext cx="1579418" cy="1500997"/>
                <a:chOff x="5118773" y="1986752"/>
                <a:chExt cx="1579418" cy="150099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98D0A6F-B2D1-44C4-B8A4-301B60237DE4}"/>
                    </a:ext>
                  </a:extLst>
                </p:cNvPr>
                <p:cNvSpPr/>
                <p:nvPr/>
              </p:nvSpPr>
              <p:spPr>
                <a:xfrm>
                  <a:off x="5118773" y="1986752"/>
                  <a:ext cx="1579418" cy="669723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Data frame manager</a:t>
                  </a:r>
                  <a:endParaRPr lang="en-IN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8A74ACD-19F8-48F6-8072-AD3AA3A9A573}"/>
                    </a:ext>
                  </a:extLst>
                </p:cNvPr>
                <p:cNvSpPr/>
                <p:nvPr/>
              </p:nvSpPr>
              <p:spPr>
                <a:xfrm>
                  <a:off x="5118773" y="2658784"/>
                  <a:ext cx="1579417" cy="82896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Adds derivative columns, like typical price </a:t>
                  </a:r>
                  <a:r>
                    <a:rPr lang="en-US" sz="1000" dirty="0" err="1"/>
                    <a:t>etc</a:t>
                  </a:r>
                  <a:r>
                    <a:rPr lang="en-US" sz="1000" dirty="0"/>
                    <a:t> to the data frame and prepares database migrations</a:t>
                  </a:r>
                  <a:endParaRPr lang="en-IN" sz="1000" dirty="0"/>
                </a:p>
              </p:txBody>
            </p:sp>
          </p:grp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7C358FB6-A773-46CA-A861-49E1C6313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7837935" y="2949094"/>
                <a:ext cx="180742" cy="180742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1627DA0-ED35-46C7-A2BC-798C0B67C6BC}"/>
                </a:ext>
              </a:extLst>
            </p:cNvPr>
            <p:cNvGrpSpPr/>
            <p:nvPr/>
          </p:nvGrpSpPr>
          <p:grpSpPr>
            <a:xfrm>
              <a:off x="3551063" y="1727938"/>
              <a:ext cx="1579418" cy="1847155"/>
              <a:chOff x="3530605" y="1663101"/>
              <a:chExt cx="1579418" cy="184715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30F612-7FED-4B49-8EC6-A604AF869477}"/>
                  </a:ext>
                </a:extLst>
              </p:cNvPr>
              <p:cNvGrpSpPr/>
              <p:nvPr/>
            </p:nvGrpSpPr>
            <p:grpSpPr>
              <a:xfrm>
                <a:off x="3530605" y="1663101"/>
                <a:ext cx="1579418" cy="1847155"/>
                <a:chOff x="1272790" y="3075755"/>
                <a:chExt cx="1579418" cy="150099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ED9A0CE-FECB-4F32-8B74-6C706CF9CD66}"/>
                    </a:ext>
                  </a:extLst>
                </p:cNvPr>
                <p:cNvSpPr/>
                <p:nvPr/>
              </p:nvSpPr>
              <p:spPr>
                <a:xfrm>
                  <a:off x="1272790" y="3075755"/>
                  <a:ext cx="1579418" cy="669723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Download Manager</a:t>
                  </a:r>
                  <a:endParaRPr lang="en-IN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366DCC-16A3-4A03-97AD-3B559266A9B9}"/>
                    </a:ext>
                  </a:extLst>
                </p:cNvPr>
                <p:cNvSpPr/>
                <p:nvPr/>
              </p:nvSpPr>
              <p:spPr>
                <a:xfrm>
                  <a:off x="1272790" y="3747787"/>
                  <a:ext cx="1579417" cy="82896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Looks for overlap with current database and shows which data to pull from API. Also pulls from Db</a:t>
                  </a:r>
                  <a:endParaRPr lang="en-IN" sz="1000" dirty="0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224A962-BD71-4188-B2AB-EC242CFCF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4925483" y="3311596"/>
                <a:ext cx="180742" cy="180742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EC90DC-84C9-4DCB-8B44-C9BB1F281BE9}"/>
                </a:ext>
              </a:extLst>
            </p:cNvPr>
            <p:cNvGrpSpPr/>
            <p:nvPr/>
          </p:nvGrpSpPr>
          <p:grpSpPr>
            <a:xfrm>
              <a:off x="5514941" y="3208487"/>
              <a:ext cx="1579418" cy="1506977"/>
              <a:chOff x="5609575" y="3799689"/>
              <a:chExt cx="1579418" cy="150697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3B319A2-3DE4-4278-9A1A-195BB1BEF873}"/>
                  </a:ext>
                </a:extLst>
              </p:cNvPr>
              <p:cNvGrpSpPr/>
              <p:nvPr/>
            </p:nvGrpSpPr>
            <p:grpSpPr>
              <a:xfrm>
                <a:off x="5609575" y="3799689"/>
                <a:ext cx="1579418" cy="1500997"/>
                <a:chOff x="5118773" y="1986752"/>
                <a:chExt cx="1579418" cy="1500997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204DC85-230A-4A1F-B570-3E016D0B8F42}"/>
                    </a:ext>
                  </a:extLst>
                </p:cNvPr>
                <p:cNvSpPr/>
                <p:nvPr/>
              </p:nvSpPr>
              <p:spPr>
                <a:xfrm>
                  <a:off x="5118773" y="1986752"/>
                  <a:ext cx="1579418" cy="669723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Migration's manager</a:t>
                  </a:r>
                  <a:endParaRPr lang="en-IN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07C81A-C7E1-41F2-AA25-AA9CBC487265}"/>
                    </a:ext>
                  </a:extLst>
                </p:cNvPr>
                <p:cNvSpPr/>
                <p:nvPr/>
              </p:nvSpPr>
              <p:spPr>
                <a:xfrm>
                  <a:off x="5118773" y="2658784"/>
                  <a:ext cx="1579417" cy="82896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Checks the data frame, and creates migrations to the </a:t>
                  </a:r>
                  <a:r>
                    <a:rPr lang="en-US" sz="1000" dirty="0" err="1"/>
                    <a:t>db</a:t>
                  </a:r>
                  <a:endParaRPr lang="en-IN" sz="1000" dirty="0"/>
                </a:p>
              </p:txBody>
            </p:sp>
          </p:grp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B30B7481-2A83-4218-97CD-15A4B092D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6989539" y="5125924"/>
                <a:ext cx="180742" cy="180742"/>
              </a:xfrm>
              <a:prstGeom prst="rect">
                <a:avLst/>
              </a:prstGeom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EFE6B6C-6D98-477E-8EA0-B22490FCC36D}"/>
                </a:ext>
              </a:extLst>
            </p:cNvPr>
            <p:cNvGrpSpPr/>
            <p:nvPr/>
          </p:nvGrpSpPr>
          <p:grpSpPr>
            <a:xfrm>
              <a:off x="1805454" y="2223305"/>
              <a:ext cx="1579418" cy="1153128"/>
              <a:chOff x="958985" y="3476651"/>
              <a:chExt cx="1579418" cy="11531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28103E3-C286-4BE5-BE87-1EACC51A4DB6}"/>
                  </a:ext>
                </a:extLst>
              </p:cNvPr>
              <p:cNvGrpSpPr/>
              <p:nvPr/>
            </p:nvGrpSpPr>
            <p:grpSpPr>
              <a:xfrm>
                <a:off x="958985" y="3476651"/>
                <a:ext cx="1579418" cy="1153128"/>
                <a:chOff x="2824498" y="4353924"/>
                <a:chExt cx="1579418" cy="140148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105D474-3DDB-41B1-A84B-28B099AFAE9B}"/>
                    </a:ext>
                  </a:extLst>
                </p:cNvPr>
                <p:cNvSpPr/>
                <p:nvPr/>
              </p:nvSpPr>
              <p:spPr>
                <a:xfrm>
                  <a:off x="2824498" y="4353924"/>
                  <a:ext cx="1579418" cy="4663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API Interface</a:t>
                  </a:r>
                  <a:endParaRPr lang="en-IN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A0EF40-E865-42E5-B8E7-DD515949B787}"/>
                    </a:ext>
                  </a:extLst>
                </p:cNvPr>
                <p:cNvSpPr/>
                <p:nvPr/>
              </p:nvSpPr>
              <p:spPr>
                <a:xfrm>
                  <a:off x="2824498" y="4820274"/>
                  <a:ext cx="1579417" cy="93513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Calls the API and condenses down to data frame.  Normalizes between different APIs</a:t>
                  </a:r>
                  <a:endParaRPr lang="en-IN" sz="1000" dirty="0"/>
                </a:p>
              </p:txBody>
            </p:sp>
          </p:grp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27E0B7FD-6F44-49FF-A8C6-B639CA221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2356507" y="4441694"/>
                <a:ext cx="180742" cy="180742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5A4BE73-318D-4596-9971-32F47CD5F17F}"/>
                </a:ext>
              </a:extLst>
            </p:cNvPr>
            <p:cNvGrpSpPr/>
            <p:nvPr/>
          </p:nvGrpSpPr>
          <p:grpSpPr>
            <a:xfrm>
              <a:off x="3101644" y="3830783"/>
              <a:ext cx="1303038" cy="2126853"/>
              <a:chOff x="3071886" y="4221077"/>
              <a:chExt cx="1579417" cy="257312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09A04D-CFA3-4D00-B50E-716ED02583B0}"/>
                  </a:ext>
                </a:extLst>
              </p:cNvPr>
              <p:cNvGrpSpPr/>
              <p:nvPr/>
            </p:nvGrpSpPr>
            <p:grpSpPr>
              <a:xfrm>
                <a:off x="3071886" y="4221077"/>
                <a:ext cx="1579417" cy="2573125"/>
                <a:chOff x="5495636" y="1279237"/>
                <a:chExt cx="1579417" cy="2573125"/>
              </a:xfrm>
            </p:grpSpPr>
            <p:sp>
              <p:nvSpPr>
                <p:cNvPr id="21" name="Flowchart: Magnetic Disk 20">
                  <a:extLst>
                    <a:ext uri="{FF2B5EF4-FFF2-40B4-BE49-F238E27FC236}">
                      <a16:creationId xmlns:a16="http://schemas.microsoft.com/office/drawing/2014/main" id="{EA513E26-7419-4DC5-AE7B-74040924A95C}"/>
                    </a:ext>
                  </a:extLst>
                </p:cNvPr>
                <p:cNvSpPr/>
                <p:nvPr/>
              </p:nvSpPr>
              <p:spPr>
                <a:xfrm>
                  <a:off x="5763491" y="2198255"/>
                  <a:ext cx="1043709" cy="535709"/>
                </a:xfrm>
                <a:prstGeom prst="flowChartMagneticDisk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Flowchart: Magnetic Disk 21">
                  <a:extLst>
                    <a:ext uri="{FF2B5EF4-FFF2-40B4-BE49-F238E27FC236}">
                      <a16:creationId xmlns:a16="http://schemas.microsoft.com/office/drawing/2014/main" id="{9FBA48BA-71B7-43B9-B3EE-6F75FD112DDA}"/>
                    </a:ext>
                  </a:extLst>
                </p:cNvPr>
                <p:cNvSpPr/>
                <p:nvPr/>
              </p:nvSpPr>
              <p:spPr>
                <a:xfrm>
                  <a:off x="5763491" y="1738746"/>
                  <a:ext cx="1043709" cy="535709"/>
                </a:xfrm>
                <a:prstGeom prst="flowChartMagneticDisk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Flowchart: Magnetic Disk 22">
                  <a:extLst>
                    <a:ext uri="{FF2B5EF4-FFF2-40B4-BE49-F238E27FC236}">
                      <a16:creationId xmlns:a16="http://schemas.microsoft.com/office/drawing/2014/main" id="{F486A91B-1A31-4C5A-88F5-4FB0A7ED2207}"/>
                    </a:ext>
                  </a:extLst>
                </p:cNvPr>
                <p:cNvSpPr/>
                <p:nvPr/>
              </p:nvSpPr>
              <p:spPr>
                <a:xfrm>
                  <a:off x="5763491" y="1279237"/>
                  <a:ext cx="1043709" cy="535709"/>
                </a:xfrm>
                <a:prstGeom prst="flowChartMagneticDisk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CCC21BE-EFA9-4AAA-A551-285CA98475F8}"/>
                    </a:ext>
                  </a:extLst>
                </p:cNvPr>
                <p:cNvSpPr/>
                <p:nvPr/>
              </p:nvSpPr>
              <p:spPr>
                <a:xfrm>
                  <a:off x="5495636" y="2792293"/>
                  <a:ext cx="1579417" cy="106006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Stocks DB – Has tables with the Ticker symbol of each stock and OHLC + Volume data</a:t>
                  </a:r>
                  <a:endParaRPr lang="en-IN" sz="1000" dirty="0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24C4EAC-188B-4E0D-8FCC-A1A15DA60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4090955" y="5320156"/>
                <a:ext cx="281084" cy="294902"/>
              </a:xfrm>
              <a:prstGeom prst="rect">
                <a:avLst/>
              </a:prstGeom>
            </p:spPr>
          </p:pic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CA6CD36-E07B-4020-A9E0-D78A55F3E00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404919" y="64837"/>
              <a:ext cx="0" cy="371127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09F9F0E-EBA6-4788-BD19-51B53209E2E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146006" y="2541422"/>
              <a:ext cx="605334" cy="10690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933FC2C-295D-4D14-BB6A-FB4C8DDADC74}"/>
              </a:ext>
            </a:extLst>
          </p:cNvPr>
          <p:cNvGrpSpPr/>
          <p:nvPr/>
        </p:nvGrpSpPr>
        <p:grpSpPr>
          <a:xfrm>
            <a:off x="9553925" y="4200781"/>
            <a:ext cx="1579418" cy="1500997"/>
            <a:chOff x="9553925" y="4200781"/>
            <a:chExt cx="1579418" cy="150099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38DD4FA-6BDF-4D68-98F1-2EEB60398B6E}"/>
                </a:ext>
              </a:extLst>
            </p:cNvPr>
            <p:cNvGrpSpPr/>
            <p:nvPr/>
          </p:nvGrpSpPr>
          <p:grpSpPr>
            <a:xfrm>
              <a:off x="9553925" y="4200781"/>
              <a:ext cx="1579418" cy="1500997"/>
              <a:chOff x="5118773" y="1986752"/>
              <a:chExt cx="1579418" cy="150099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D8A54DC-CE8B-4E1D-B796-3FFF3F2024C3}"/>
                  </a:ext>
                </a:extLst>
              </p:cNvPr>
              <p:cNvSpPr/>
              <p:nvPr/>
            </p:nvSpPr>
            <p:spPr>
              <a:xfrm>
                <a:off x="5118773" y="1986752"/>
                <a:ext cx="1579418" cy="6697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Dataframe</a:t>
                </a:r>
                <a:r>
                  <a:rPr lang="en-US" dirty="0"/>
                  <a:t> manager</a:t>
                </a:r>
                <a:endParaRPr lang="en-IN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B6606E0-D372-4E66-B83B-0B7298BD4F48}"/>
                  </a:ext>
                </a:extLst>
              </p:cNvPr>
              <p:cNvSpPr/>
              <p:nvPr/>
            </p:nvSpPr>
            <p:spPr>
              <a:xfrm>
                <a:off x="5118773" y="2658784"/>
                <a:ext cx="1579417" cy="8289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Adds derivative columns, like typical price </a:t>
                </a:r>
                <a:r>
                  <a:rPr lang="en-US" sz="1000" dirty="0" err="1"/>
                  <a:t>etc</a:t>
                </a:r>
                <a:r>
                  <a:rPr lang="en-US" sz="1000" dirty="0"/>
                  <a:t> to the data frame and prepares database migrations</a:t>
                </a:r>
                <a:endParaRPr lang="en-IN" sz="1000" dirty="0"/>
              </a:p>
            </p:txBody>
          </p:sp>
        </p:grp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F3C22FE8-F116-4477-92D7-40468383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907783" y="5371086"/>
              <a:ext cx="225560" cy="312314"/>
            </a:xfrm>
            <a:prstGeom prst="rect">
              <a:avLst/>
            </a:prstGeom>
          </p:spPr>
        </p:pic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463B31F-DAF8-49D6-9304-67FED82EC520}"/>
              </a:ext>
            </a:extLst>
          </p:cNvPr>
          <p:cNvCxnSpPr>
            <a:cxnSpLocks/>
            <a:stCxn id="96" idx="2"/>
            <a:endCxn id="129" idx="0"/>
          </p:cNvCxnSpPr>
          <p:nvPr/>
        </p:nvCxnSpPr>
        <p:spPr>
          <a:xfrm>
            <a:off x="10300812" y="3484755"/>
            <a:ext cx="42822" cy="71602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0FE76BC-D376-48D8-BA82-9E62D9BB4758}"/>
              </a:ext>
            </a:extLst>
          </p:cNvPr>
          <p:cNvCxnSpPr>
            <a:stCxn id="65" idx="4"/>
            <a:endCxn id="96" idx="1"/>
          </p:cNvCxnSpPr>
          <p:nvPr/>
        </p:nvCxnSpPr>
        <p:spPr>
          <a:xfrm>
            <a:off x="1219944" y="267716"/>
            <a:ext cx="8272897" cy="2832329"/>
          </a:xfrm>
          <a:prstGeom prst="bentConnector3">
            <a:avLst>
              <a:gd name="adj1" fmla="val 89969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1063912-672B-45A7-BBF0-FE30F2864F09}"/>
              </a:ext>
            </a:extLst>
          </p:cNvPr>
          <p:cNvSpPr txBox="1"/>
          <p:nvPr/>
        </p:nvSpPr>
        <p:spPr>
          <a:xfrm>
            <a:off x="8364475" y="5876885"/>
            <a:ext cx="387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Side Back-testing Data Component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8" name="Rectangle: Top Corners Snipped 167">
            <a:extLst>
              <a:ext uri="{FF2B5EF4-FFF2-40B4-BE49-F238E27FC236}">
                <a16:creationId xmlns:a16="http://schemas.microsoft.com/office/drawing/2014/main" id="{F726571E-6DE6-4E42-88E3-D96713A4969D}"/>
              </a:ext>
            </a:extLst>
          </p:cNvPr>
          <p:cNvSpPr/>
          <p:nvPr/>
        </p:nvSpPr>
        <p:spPr>
          <a:xfrm>
            <a:off x="7317230" y="6387084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69" name="Rectangle: Top Corners Snipped 168">
            <a:extLst>
              <a:ext uri="{FF2B5EF4-FFF2-40B4-BE49-F238E27FC236}">
                <a16:creationId xmlns:a16="http://schemas.microsoft.com/office/drawing/2014/main" id="{6F1F5C45-BC12-46D9-BEFA-2BDFA9C33670}"/>
              </a:ext>
            </a:extLst>
          </p:cNvPr>
          <p:cNvSpPr/>
          <p:nvPr/>
        </p:nvSpPr>
        <p:spPr>
          <a:xfrm>
            <a:off x="11223008" y="6387084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</a:t>
            </a:r>
            <a:endParaRPr lang="en-IN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71AB03B-6D15-442F-90BB-9A73EA7139E5}"/>
              </a:ext>
            </a:extLst>
          </p:cNvPr>
          <p:cNvSpPr txBox="1"/>
          <p:nvPr/>
        </p:nvSpPr>
        <p:spPr>
          <a:xfrm>
            <a:off x="10735228" y="0"/>
            <a:ext cx="14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API LAYER</a:t>
            </a:r>
            <a:endParaRPr lang="en-IN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7B2151D-4AFB-45F3-9BED-63A2A85C0E7C}"/>
              </a:ext>
            </a:extLst>
          </p:cNvPr>
          <p:cNvCxnSpPr>
            <a:cxnSpLocks/>
            <a:stCxn id="5" idx="2"/>
            <a:endCxn id="70" idx="1"/>
          </p:cNvCxnSpPr>
          <p:nvPr/>
        </p:nvCxnSpPr>
        <p:spPr>
          <a:xfrm rot="16200000" flipH="1">
            <a:off x="3821641" y="2731953"/>
            <a:ext cx="3139433" cy="4209486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14B14A-3F23-4D75-8C2A-8030F349AECC}"/>
              </a:ext>
            </a:extLst>
          </p:cNvPr>
          <p:cNvSpPr/>
          <p:nvPr/>
        </p:nvSpPr>
        <p:spPr>
          <a:xfrm>
            <a:off x="176879" y="2096619"/>
            <a:ext cx="1699403" cy="1089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Back Testing Data Component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3F0BB8-EE8A-4EFF-83FE-F38E4962AB8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876282" y="2641565"/>
            <a:ext cx="560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750A3C-3881-4338-9730-AFF235FA1AEE}"/>
              </a:ext>
            </a:extLst>
          </p:cNvPr>
          <p:cNvSpPr/>
          <p:nvPr/>
        </p:nvSpPr>
        <p:spPr>
          <a:xfrm>
            <a:off x="4533252" y="0"/>
            <a:ext cx="5782466" cy="5325979"/>
          </a:xfrm>
          <a:prstGeom prst="roundRect">
            <a:avLst/>
          </a:prstGeom>
          <a:solidFill>
            <a:schemeClr val="bg2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70D2B1A9-02EA-4292-843D-D98562CB7AAF}"/>
              </a:ext>
            </a:extLst>
          </p:cNvPr>
          <p:cNvSpPr/>
          <p:nvPr/>
        </p:nvSpPr>
        <p:spPr>
          <a:xfrm rot="5400000">
            <a:off x="7274472" y="3583623"/>
            <a:ext cx="443256" cy="3036758"/>
          </a:xfrm>
          <a:prstGeom prst="rightBrace">
            <a:avLst>
              <a:gd name="adj1" fmla="val 8333"/>
              <a:gd name="adj2" fmla="val 512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39B3C5-0E9D-4FA1-A632-C04F920BB94E}"/>
              </a:ext>
            </a:extLst>
          </p:cNvPr>
          <p:cNvCxnSpPr>
            <a:cxnSpLocks/>
            <a:stCxn id="54" idx="1"/>
            <a:endCxn id="69" idx="0"/>
          </p:cNvCxnSpPr>
          <p:nvPr/>
        </p:nvCxnSpPr>
        <p:spPr>
          <a:xfrm>
            <a:off x="7459143" y="5323630"/>
            <a:ext cx="1144243" cy="36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DFF135-90FE-4D90-BE2F-563C387852D5}"/>
              </a:ext>
            </a:extLst>
          </p:cNvPr>
          <p:cNvCxnSpPr>
            <a:cxnSpLocks/>
            <a:stCxn id="54" idx="1"/>
            <a:endCxn id="67" idx="0"/>
          </p:cNvCxnSpPr>
          <p:nvPr/>
        </p:nvCxnSpPr>
        <p:spPr>
          <a:xfrm flipH="1">
            <a:off x="5793137" y="5323630"/>
            <a:ext cx="1666006" cy="35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57B645F-063A-4C29-B7C5-A70F823CDC6D}"/>
              </a:ext>
            </a:extLst>
          </p:cNvPr>
          <p:cNvCxnSpPr>
            <a:stCxn id="5" idx="2"/>
            <a:endCxn id="68" idx="1"/>
          </p:cNvCxnSpPr>
          <p:nvPr/>
        </p:nvCxnSpPr>
        <p:spPr>
          <a:xfrm rot="16200000" flipH="1">
            <a:off x="2489086" y="4064507"/>
            <a:ext cx="3176282" cy="158122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8DCCF6D-8BE5-4F33-9B81-836389957FAF}"/>
              </a:ext>
            </a:extLst>
          </p:cNvPr>
          <p:cNvSpPr txBox="1"/>
          <p:nvPr/>
        </p:nvSpPr>
        <p:spPr>
          <a:xfrm>
            <a:off x="6096000" y="92064"/>
            <a:ext cx="303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Indicator Utilities Component</a:t>
            </a:r>
            <a:endParaRPr lang="en-IN" b="1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ED23A-6F8F-4182-AA0C-49EC0083E41E}"/>
              </a:ext>
            </a:extLst>
          </p:cNvPr>
          <p:cNvGrpSpPr/>
          <p:nvPr/>
        </p:nvGrpSpPr>
        <p:grpSpPr>
          <a:xfrm>
            <a:off x="5021849" y="516243"/>
            <a:ext cx="1598546" cy="1422222"/>
            <a:chOff x="5021849" y="516243"/>
            <a:chExt cx="1598546" cy="142222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90977CB-878C-4BAF-B405-7791FE90243B}"/>
                </a:ext>
              </a:extLst>
            </p:cNvPr>
            <p:cNvGrpSpPr/>
            <p:nvPr/>
          </p:nvGrpSpPr>
          <p:grpSpPr>
            <a:xfrm>
              <a:off x="5021849" y="516243"/>
              <a:ext cx="1598546" cy="1422222"/>
              <a:chOff x="6007782" y="340331"/>
              <a:chExt cx="1699403" cy="15229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16808B-1FF6-434D-915B-D587DE77BEE7}"/>
                  </a:ext>
                </a:extLst>
              </p:cNvPr>
              <p:cNvSpPr/>
              <p:nvPr/>
            </p:nvSpPr>
            <p:spPr>
              <a:xfrm>
                <a:off x="6007782" y="340331"/>
                <a:ext cx="1699403" cy="6706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Persistent Array Converter</a:t>
                </a:r>
                <a:endParaRPr lang="en-IN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A32F18-7068-4D12-9525-F9B379055704}"/>
                  </a:ext>
                </a:extLst>
              </p:cNvPr>
              <p:cNvSpPr/>
              <p:nvPr/>
            </p:nvSpPr>
            <p:spPr>
              <a:xfrm>
                <a:off x="6007782" y="1011030"/>
                <a:ext cx="1699403" cy="8522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Takes the indicator signum and converts to a persistent array </a:t>
                </a:r>
                <a:endParaRPr lang="en-IN" sz="1000" dirty="0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D3DC991-481C-4BA1-ADE7-308C08A8C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472565" y="1658196"/>
                <a:ext cx="180742" cy="180742"/>
              </a:xfrm>
              <a:prstGeom prst="rect">
                <a:avLst/>
              </a:prstGeom>
            </p:spPr>
          </p:pic>
        </p:grp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BC884C4B-5238-492B-A085-776F490DD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6205416" y="1676036"/>
              <a:ext cx="188948" cy="261621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B2DACE6-8B22-46B9-9D94-190A1342CE91}"/>
              </a:ext>
            </a:extLst>
          </p:cNvPr>
          <p:cNvGrpSpPr/>
          <p:nvPr/>
        </p:nvGrpSpPr>
        <p:grpSpPr>
          <a:xfrm>
            <a:off x="6696827" y="532324"/>
            <a:ext cx="1598546" cy="1429337"/>
            <a:chOff x="6696827" y="532324"/>
            <a:chExt cx="1598546" cy="14293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0B8729D-56FF-467C-A422-10DEB0421EDB}"/>
                </a:ext>
              </a:extLst>
            </p:cNvPr>
            <p:cNvGrpSpPr/>
            <p:nvPr/>
          </p:nvGrpSpPr>
          <p:grpSpPr>
            <a:xfrm>
              <a:off x="6696827" y="532324"/>
              <a:ext cx="1598546" cy="1422222"/>
              <a:chOff x="7788439" y="357551"/>
              <a:chExt cx="1699403" cy="152292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D1753F-5426-4EB5-A54D-5714C4C4E50A}"/>
                  </a:ext>
                </a:extLst>
              </p:cNvPr>
              <p:cNvSpPr/>
              <p:nvPr/>
            </p:nvSpPr>
            <p:spPr>
              <a:xfrm>
                <a:off x="7788439" y="357551"/>
                <a:ext cx="1699403" cy="6706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Gradient Params tuning</a:t>
                </a:r>
                <a:endParaRPr lang="en-IN" sz="12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30E4D4-F49E-48F8-941B-C3912FE58327}"/>
                  </a:ext>
                </a:extLst>
              </p:cNvPr>
              <p:cNvSpPr/>
              <p:nvPr/>
            </p:nvSpPr>
            <p:spPr>
              <a:xfrm>
                <a:off x="7788439" y="1028250"/>
                <a:ext cx="1699403" cy="8522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Explores the params surface and efficiently searches the maxima</a:t>
                </a:r>
                <a:endParaRPr lang="en-IN" sz="1000" dirty="0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979B10D9-0E6C-48DD-BE0C-BFA5B214E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253222" y="1684809"/>
                <a:ext cx="180742" cy="180742"/>
              </a:xfrm>
              <a:prstGeom prst="rect">
                <a:avLst/>
              </a:prstGeom>
            </p:spPr>
          </p:pic>
        </p:grp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3CB6CB17-3B12-454E-B397-8FB05450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878194" y="1700040"/>
              <a:ext cx="188948" cy="261621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983F46-2229-4F25-88C6-4050ED1D3508}"/>
              </a:ext>
            </a:extLst>
          </p:cNvPr>
          <p:cNvGrpSpPr/>
          <p:nvPr/>
        </p:nvGrpSpPr>
        <p:grpSpPr>
          <a:xfrm>
            <a:off x="8371211" y="532324"/>
            <a:ext cx="1598546" cy="1298598"/>
            <a:chOff x="8371211" y="532324"/>
            <a:chExt cx="1598546" cy="129859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5ACCD15-69BE-48FB-8B6F-54253844410D}"/>
                </a:ext>
              </a:extLst>
            </p:cNvPr>
            <p:cNvGrpSpPr/>
            <p:nvPr/>
          </p:nvGrpSpPr>
          <p:grpSpPr>
            <a:xfrm>
              <a:off x="8371211" y="532324"/>
              <a:ext cx="1598546" cy="1295168"/>
              <a:chOff x="9568464" y="357551"/>
              <a:chExt cx="1699403" cy="138687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6228A0-AE95-4834-9FF2-6F5C2B913809}"/>
                  </a:ext>
                </a:extLst>
              </p:cNvPr>
              <p:cNvSpPr/>
              <p:nvPr/>
            </p:nvSpPr>
            <p:spPr>
              <a:xfrm>
                <a:off x="9568464" y="357551"/>
                <a:ext cx="1699403" cy="53464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Inverter</a:t>
                </a:r>
                <a:endParaRPr lang="en-IN" sz="12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F10BEE-060F-48A3-A241-F9111A242090}"/>
                  </a:ext>
                </a:extLst>
              </p:cNvPr>
              <p:cNvSpPr/>
              <p:nvPr/>
            </p:nvSpPr>
            <p:spPr>
              <a:xfrm>
                <a:off x="9568464" y="892198"/>
                <a:ext cx="1699403" cy="8522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Takes the indicator signum, and inverts the signal</a:t>
                </a:r>
                <a:endParaRPr lang="en-IN" sz="1000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4F8FF0B-79EC-4397-B33F-0B91EEDE1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1059934" y="1557212"/>
                <a:ext cx="180742" cy="180742"/>
              </a:xfrm>
              <a:prstGeom prst="rect">
                <a:avLst/>
              </a:prstGeom>
            </p:spPr>
          </p:pic>
        </p:grp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443B09D5-8924-4DD9-8F23-B14BF8C13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582860" y="1569301"/>
              <a:ext cx="188948" cy="261621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11FA638-033F-4532-9325-ADCF7D9117EB}"/>
              </a:ext>
            </a:extLst>
          </p:cNvPr>
          <p:cNvGrpSpPr/>
          <p:nvPr/>
        </p:nvGrpSpPr>
        <p:grpSpPr>
          <a:xfrm>
            <a:off x="4972237" y="2005726"/>
            <a:ext cx="1598547" cy="1239111"/>
            <a:chOff x="4972237" y="2005726"/>
            <a:chExt cx="1598547" cy="123911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28641EE-962B-4096-972F-FCFE2A2FFC81}"/>
                </a:ext>
              </a:extLst>
            </p:cNvPr>
            <p:cNvGrpSpPr/>
            <p:nvPr/>
          </p:nvGrpSpPr>
          <p:grpSpPr>
            <a:xfrm>
              <a:off x="4972237" y="2005726"/>
              <a:ext cx="1598547" cy="1224465"/>
              <a:chOff x="5955039" y="1935284"/>
              <a:chExt cx="1699404" cy="131116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7C562-11ED-4C34-A395-AAE03BFA1F2F}"/>
                  </a:ext>
                </a:extLst>
              </p:cNvPr>
              <p:cNvSpPr/>
              <p:nvPr/>
            </p:nvSpPr>
            <p:spPr>
              <a:xfrm>
                <a:off x="5955039" y="1935284"/>
                <a:ext cx="1699403" cy="443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 Condenser</a:t>
                </a:r>
                <a:endParaRPr lang="en-IN" sz="12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01180E-8BCB-49C6-BD85-8E8A5AB45269}"/>
                  </a:ext>
                </a:extLst>
              </p:cNvPr>
              <p:cNvSpPr/>
              <p:nvPr/>
            </p:nvSpPr>
            <p:spPr>
              <a:xfrm>
                <a:off x="5955040" y="2394223"/>
                <a:ext cx="1699403" cy="8522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Takes np array of candle objects, and condenses into relevant lists</a:t>
                </a:r>
                <a:endParaRPr lang="en-IN" sz="1000" dirty="0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8933A72-001D-44F9-9075-4685539EA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446509" y="3040311"/>
                <a:ext cx="180742" cy="180742"/>
              </a:xfrm>
              <a:prstGeom prst="rect">
                <a:avLst/>
              </a:prstGeom>
            </p:spPr>
          </p:pic>
        </p:grp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35C3672A-5BE8-42F3-8C6D-73B29B3DB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6186243" y="2983216"/>
              <a:ext cx="188948" cy="261621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777377-2A89-4AB8-8C96-6E18274BEDF3}"/>
              </a:ext>
            </a:extLst>
          </p:cNvPr>
          <p:cNvGrpSpPr/>
          <p:nvPr/>
        </p:nvGrpSpPr>
        <p:grpSpPr>
          <a:xfrm>
            <a:off x="6671724" y="2060234"/>
            <a:ext cx="1598546" cy="1114857"/>
            <a:chOff x="6671724" y="2060234"/>
            <a:chExt cx="1598546" cy="111485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6B04B3-B4BA-46E0-AA7C-261A9D5911D2}"/>
                </a:ext>
              </a:extLst>
            </p:cNvPr>
            <p:cNvGrpSpPr/>
            <p:nvPr/>
          </p:nvGrpSpPr>
          <p:grpSpPr>
            <a:xfrm>
              <a:off x="6671724" y="2060234"/>
              <a:ext cx="1598546" cy="1114857"/>
              <a:chOff x="7761752" y="1993652"/>
              <a:chExt cx="1699403" cy="11938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6CD4494-70EF-4029-949A-F64DDA3CB324}"/>
                  </a:ext>
                </a:extLst>
              </p:cNvPr>
              <p:cNvSpPr/>
              <p:nvPr/>
            </p:nvSpPr>
            <p:spPr>
              <a:xfrm>
                <a:off x="7761752" y="1993652"/>
                <a:ext cx="1699403" cy="6706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Brute-force Params tuning</a:t>
                </a:r>
                <a:endParaRPr lang="en-IN" sz="12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77CB1E7-68E2-402D-9A8C-096211AE8335}"/>
                  </a:ext>
                </a:extLst>
              </p:cNvPr>
              <p:cNvSpPr/>
              <p:nvPr/>
            </p:nvSpPr>
            <p:spPr>
              <a:xfrm>
                <a:off x="7761752" y="2664351"/>
                <a:ext cx="1699403" cy="5231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Explores every parameter </a:t>
                </a:r>
                <a:endParaRPr lang="en-IN" sz="1000" dirty="0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F8E7919E-D392-43C8-B1D8-5AC0BE30F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253222" y="2978005"/>
                <a:ext cx="180742" cy="180742"/>
              </a:xfrm>
              <a:prstGeom prst="rect">
                <a:avLst/>
              </a:prstGeom>
            </p:spPr>
          </p:pic>
        </p:grp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7615DF3C-EF9C-4EF2-BEE1-FC236052C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923107" y="2950868"/>
              <a:ext cx="152414" cy="211035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366E8A1-20D6-45E2-B6E2-A71AFC7903C7}"/>
              </a:ext>
            </a:extLst>
          </p:cNvPr>
          <p:cNvGrpSpPr/>
          <p:nvPr/>
        </p:nvGrpSpPr>
        <p:grpSpPr>
          <a:xfrm>
            <a:off x="8345634" y="1938465"/>
            <a:ext cx="1598546" cy="1209820"/>
            <a:chOff x="8345634" y="1938465"/>
            <a:chExt cx="1598546" cy="120982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F69AA7E-FAA3-44E6-B3AA-A0EEC1C9ABD5}"/>
                </a:ext>
              </a:extLst>
            </p:cNvPr>
            <p:cNvGrpSpPr/>
            <p:nvPr/>
          </p:nvGrpSpPr>
          <p:grpSpPr>
            <a:xfrm>
              <a:off x="8345634" y="1938465"/>
              <a:ext cx="1598546" cy="1209820"/>
              <a:chOff x="9541273" y="1863260"/>
              <a:chExt cx="1699403" cy="12954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B7C55A-CE84-45B4-AFF2-41475D4C7154}"/>
                  </a:ext>
                </a:extLst>
              </p:cNvPr>
              <p:cNvSpPr/>
              <p:nvPr/>
            </p:nvSpPr>
            <p:spPr>
              <a:xfrm>
                <a:off x="9541273" y="1863260"/>
                <a:ext cx="1699403" cy="443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Training</a:t>
                </a:r>
                <a:endParaRPr lang="en-IN" sz="12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79445F-4518-4A4C-A190-9278BEE50644}"/>
                  </a:ext>
                </a:extLst>
              </p:cNvPr>
              <p:cNvSpPr/>
              <p:nvPr/>
            </p:nvSpPr>
            <p:spPr>
              <a:xfrm>
                <a:off x="9541273" y="2306517"/>
                <a:ext cx="1699403" cy="8522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Takes indicator signum and gives back-test performance</a:t>
                </a:r>
                <a:endParaRPr lang="en-IN" sz="1000" dirty="0"/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28136C08-7083-4BC7-A99C-37CBC1E44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1059934" y="2949940"/>
                <a:ext cx="180742" cy="180742"/>
              </a:xfrm>
              <a:prstGeom prst="rect">
                <a:avLst/>
              </a:prstGeom>
            </p:spPr>
          </p:pic>
        </p:grp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3BECB9D4-32D0-4BD3-801A-1D9E9CEC6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626807" y="2927077"/>
              <a:ext cx="152414" cy="211035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AF72AF-30AB-480B-82F8-9AE95A375B32}"/>
              </a:ext>
            </a:extLst>
          </p:cNvPr>
          <p:cNvGrpSpPr/>
          <p:nvPr/>
        </p:nvGrpSpPr>
        <p:grpSpPr>
          <a:xfrm>
            <a:off x="8387415" y="3303093"/>
            <a:ext cx="1598546" cy="1209820"/>
            <a:chOff x="8387415" y="3303093"/>
            <a:chExt cx="1598546" cy="120982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F49918-EFD0-49FC-A5DE-5FE4AF548C5D}"/>
                </a:ext>
              </a:extLst>
            </p:cNvPr>
            <p:cNvGrpSpPr/>
            <p:nvPr/>
          </p:nvGrpSpPr>
          <p:grpSpPr>
            <a:xfrm>
              <a:off x="8387415" y="3303093"/>
              <a:ext cx="1598546" cy="1209820"/>
              <a:chOff x="9585690" y="3324517"/>
              <a:chExt cx="1699403" cy="129548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0C9EBB-33A0-41D3-811A-92E390FC58C7}"/>
                  </a:ext>
                </a:extLst>
              </p:cNvPr>
              <p:cNvSpPr/>
              <p:nvPr/>
            </p:nvSpPr>
            <p:spPr>
              <a:xfrm>
                <a:off x="9585690" y="3324517"/>
                <a:ext cx="1699403" cy="443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Params Scaling</a:t>
                </a:r>
                <a:endParaRPr lang="en-IN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C87222-AD32-413E-9426-D493DDB0C6E6}"/>
                  </a:ext>
                </a:extLst>
              </p:cNvPr>
              <p:cNvSpPr/>
              <p:nvPr/>
            </p:nvSpPr>
            <p:spPr>
              <a:xfrm>
                <a:off x="9585690" y="3767774"/>
                <a:ext cx="1699403" cy="8522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Scaling based on mapping with historical data</a:t>
                </a:r>
                <a:endParaRPr lang="en-IN" sz="1000" dirty="0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0D7BCC42-B5D6-46CC-BD29-EAE0C804E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1087125" y="4395985"/>
                <a:ext cx="180742" cy="180742"/>
              </a:xfrm>
              <a:prstGeom prst="rect">
                <a:avLst/>
              </a:prstGeom>
            </p:spPr>
          </p:pic>
        </p:grp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1A1363E4-E9AF-44E1-B322-43DDAFC42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642067" y="4284961"/>
              <a:ext cx="152414" cy="211035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2C15EFB-73E6-4881-B870-EB34C74BB6C0}"/>
              </a:ext>
            </a:extLst>
          </p:cNvPr>
          <p:cNvGrpSpPr/>
          <p:nvPr/>
        </p:nvGrpSpPr>
        <p:grpSpPr>
          <a:xfrm>
            <a:off x="6971140" y="3339510"/>
            <a:ext cx="1343524" cy="1173243"/>
            <a:chOff x="6971140" y="3339510"/>
            <a:chExt cx="1343524" cy="117324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9E906B8-44EB-4C0E-8CA8-18B5B61F80B3}"/>
                </a:ext>
              </a:extLst>
            </p:cNvPr>
            <p:cNvGrpSpPr/>
            <p:nvPr/>
          </p:nvGrpSpPr>
          <p:grpSpPr>
            <a:xfrm>
              <a:off x="6971140" y="3339510"/>
              <a:ext cx="1343524" cy="1173243"/>
              <a:chOff x="8080059" y="3363513"/>
              <a:chExt cx="1428291" cy="125632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1646E85-F26D-40CA-B15A-EFDC6A30758E}"/>
                  </a:ext>
                </a:extLst>
              </p:cNvPr>
              <p:cNvSpPr/>
              <p:nvPr/>
            </p:nvSpPr>
            <p:spPr>
              <a:xfrm>
                <a:off x="8080059" y="3363513"/>
                <a:ext cx="1427979" cy="58659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 Length Validation</a:t>
                </a:r>
                <a:endParaRPr lang="en-IN" sz="12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6EFED53-E098-42A5-A757-18E9CE86B8A8}"/>
                  </a:ext>
                </a:extLst>
              </p:cNvPr>
              <p:cNvSpPr/>
              <p:nvPr/>
            </p:nvSpPr>
            <p:spPr>
              <a:xfrm>
                <a:off x="8080059" y="3950109"/>
                <a:ext cx="1427979" cy="6697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Checks for number of candles requirements</a:t>
                </a:r>
                <a:endParaRPr lang="en-IN" sz="1000" dirty="0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232A457C-A5C6-403A-9580-CFDE983DC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327608" y="4439091"/>
                <a:ext cx="180742" cy="180742"/>
              </a:xfrm>
              <a:prstGeom prst="rect">
                <a:avLst/>
              </a:prstGeom>
            </p:spPr>
          </p:pic>
        </p:grp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C2F17AB0-6A43-42DD-BBCD-F65D34EC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002009" y="4300716"/>
              <a:ext cx="152414" cy="211035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2763EFF-E2E7-4637-BD90-122BA29031B6}"/>
              </a:ext>
            </a:extLst>
          </p:cNvPr>
          <p:cNvGrpSpPr/>
          <p:nvPr/>
        </p:nvGrpSpPr>
        <p:grpSpPr>
          <a:xfrm>
            <a:off x="4971169" y="3315998"/>
            <a:ext cx="1886300" cy="1209820"/>
            <a:chOff x="4971169" y="3315998"/>
            <a:chExt cx="1886300" cy="120982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E3D7983-E072-4811-9866-F16016235D84}"/>
                </a:ext>
              </a:extLst>
            </p:cNvPr>
            <p:cNvGrpSpPr/>
            <p:nvPr/>
          </p:nvGrpSpPr>
          <p:grpSpPr>
            <a:xfrm>
              <a:off x="4971169" y="3315998"/>
              <a:ext cx="1886300" cy="1209820"/>
              <a:chOff x="5953904" y="3338336"/>
              <a:chExt cx="2005312" cy="129548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612DB58-CB42-4E56-947E-F19FF6FDF45F}"/>
                  </a:ext>
                </a:extLst>
              </p:cNvPr>
              <p:cNvSpPr/>
              <p:nvPr/>
            </p:nvSpPr>
            <p:spPr>
              <a:xfrm>
                <a:off x="5953904" y="3338336"/>
                <a:ext cx="2005312" cy="443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Dynamic Graphing</a:t>
                </a:r>
                <a:endParaRPr lang="en-IN" sz="1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BDFD03C-F5F8-480D-87F1-AE72B2420A6E}"/>
                  </a:ext>
                </a:extLst>
              </p:cNvPr>
              <p:cNvSpPr/>
              <p:nvPr/>
            </p:nvSpPr>
            <p:spPr>
              <a:xfrm>
                <a:off x="5953904" y="3781593"/>
                <a:ext cx="2005312" cy="8522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Takes indicator signum and gives back-test performance</a:t>
                </a:r>
                <a:endParaRPr lang="en-IN" sz="1000" dirty="0"/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AE3FBC2-40F0-4802-AB20-C9374C72E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761248" y="4421147"/>
                <a:ext cx="180742" cy="180742"/>
              </a:xfrm>
              <a:prstGeom prst="rect">
                <a:avLst/>
              </a:prstGeom>
            </p:spPr>
          </p:pic>
        </p:grp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71898279-BBC6-42A7-94B5-CA2586708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6515240" y="4312274"/>
              <a:ext cx="152414" cy="211035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74CB88D-9E9D-4866-BF1D-1ECF16FA8450}"/>
              </a:ext>
            </a:extLst>
          </p:cNvPr>
          <p:cNvGrpSpPr/>
          <p:nvPr/>
        </p:nvGrpSpPr>
        <p:grpSpPr>
          <a:xfrm>
            <a:off x="2436912" y="1429554"/>
            <a:ext cx="1699403" cy="1837426"/>
            <a:chOff x="2436912" y="1429554"/>
            <a:chExt cx="1699403" cy="183742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393B2B9-676D-43CC-8AD6-BD15BDAADCB0}"/>
                </a:ext>
              </a:extLst>
            </p:cNvPr>
            <p:cNvGrpSpPr/>
            <p:nvPr/>
          </p:nvGrpSpPr>
          <p:grpSpPr>
            <a:xfrm>
              <a:off x="2436912" y="1429554"/>
              <a:ext cx="1699403" cy="1837426"/>
              <a:chOff x="3188551" y="106305"/>
              <a:chExt cx="1699403" cy="183742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29B988-FA5A-4261-883B-D0A3ED5FC871}"/>
                  </a:ext>
                </a:extLst>
              </p:cNvPr>
              <p:cNvSpPr/>
              <p:nvPr/>
            </p:nvSpPr>
            <p:spPr>
              <a:xfrm>
                <a:off x="3188551" y="106305"/>
                <a:ext cx="1699403" cy="58659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Manager</a:t>
                </a:r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29C0AC-2938-4FA8-BEDD-A8CAE191D8F4}"/>
                  </a:ext>
                </a:extLst>
              </p:cNvPr>
              <p:cNvSpPr/>
              <p:nvPr/>
            </p:nvSpPr>
            <p:spPr>
              <a:xfrm>
                <a:off x="3188551" y="692900"/>
                <a:ext cx="1699403" cy="12508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Reads the data base and loads up the relevant time frame and stocks. </a:t>
                </a:r>
                <a:br>
                  <a:rPr lang="en-US" sz="1000" dirty="0"/>
                </a:br>
                <a:r>
                  <a:rPr lang="en-US" sz="1000" dirty="0"/>
                  <a:t>Uses internal data types  - candle objects</a:t>
                </a:r>
                <a:endParaRPr lang="en-IN" sz="1000" dirty="0"/>
              </a:p>
            </p:txBody>
          </p: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20BD8A9-30CE-4929-9D55-16943614A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956367" y="3047036"/>
              <a:ext cx="170015" cy="168790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1B4BA354-AF74-4FC6-AAE0-949AAC7B1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786352" y="3013728"/>
              <a:ext cx="170015" cy="235406"/>
            </a:xfrm>
            <a:prstGeom prst="rect">
              <a:avLst/>
            </a:prstGeom>
          </p:spPr>
        </p:pic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1212CCAA-3A33-47F7-9CEE-295EB9052B18}"/>
              </a:ext>
            </a:extLst>
          </p:cNvPr>
          <p:cNvSpPr/>
          <p:nvPr/>
        </p:nvSpPr>
        <p:spPr>
          <a:xfrm>
            <a:off x="4612597" y="5528578"/>
            <a:ext cx="6415556" cy="1284368"/>
          </a:xfrm>
          <a:prstGeom prst="roundRect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E0F2233-4EBC-4317-8481-0F0C41A55DDF}"/>
              </a:ext>
            </a:extLst>
          </p:cNvPr>
          <p:cNvGrpSpPr/>
          <p:nvPr/>
        </p:nvGrpSpPr>
        <p:grpSpPr>
          <a:xfrm>
            <a:off x="4867841" y="5683544"/>
            <a:ext cx="1850591" cy="1018593"/>
            <a:chOff x="5343187" y="5694602"/>
            <a:chExt cx="1648977" cy="101859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7895632-6F13-4D42-80BC-5058E0E88537}"/>
                </a:ext>
              </a:extLst>
            </p:cNvPr>
            <p:cNvGrpSpPr/>
            <p:nvPr/>
          </p:nvGrpSpPr>
          <p:grpSpPr>
            <a:xfrm>
              <a:off x="5343187" y="5694602"/>
              <a:ext cx="1648977" cy="1016341"/>
              <a:chOff x="6096000" y="5457720"/>
              <a:chExt cx="2022763" cy="132620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C6F0DD8-4978-44EE-93D8-0122DC74D680}"/>
                  </a:ext>
                </a:extLst>
              </p:cNvPr>
              <p:cNvSpPr/>
              <p:nvPr/>
            </p:nvSpPr>
            <p:spPr>
              <a:xfrm>
                <a:off x="6096000" y="5457720"/>
                <a:ext cx="2022763" cy="657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Generalized Array Indicator</a:t>
                </a:r>
                <a:endParaRPr lang="en-IN" sz="14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188C244-B4A7-4C18-A5FD-1C465282DD9F}"/>
                  </a:ext>
                </a:extLst>
              </p:cNvPr>
              <p:cNvSpPr/>
              <p:nvPr/>
            </p:nvSpPr>
            <p:spPr>
              <a:xfrm>
                <a:off x="6096000" y="6114198"/>
                <a:ext cx="2022763" cy="6697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Extends the utility classes </a:t>
                </a:r>
                <a:endParaRPr lang="en-IN" sz="1000" dirty="0"/>
              </a:p>
            </p:txBody>
          </p:sp>
        </p:grp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AF48A4B9-7BB4-46AA-984B-B46BA417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821452" y="6511097"/>
              <a:ext cx="170015" cy="168790"/>
            </a:xfrm>
            <a:prstGeom prst="rect">
              <a:avLst/>
            </a:prstGeom>
          </p:spPr>
        </p:pic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7B47D180-54D9-49ED-8B03-2580A1A8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6651437" y="6477789"/>
              <a:ext cx="170015" cy="235406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352F32-6A54-4F22-828A-0A784C7DB3D3}"/>
              </a:ext>
            </a:extLst>
          </p:cNvPr>
          <p:cNvGrpSpPr/>
          <p:nvPr/>
        </p:nvGrpSpPr>
        <p:grpSpPr>
          <a:xfrm>
            <a:off x="7496100" y="5690179"/>
            <a:ext cx="2214571" cy="958168"/>
            <a:chOff x="7625502" y="5601830"/>
            <a:chExt cx="1973304" cy="9581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86E56E3-9360-45F7-88AA-DA952A583D5E}"/>
                </a:ext>
              </a:extLst>
            </p:cNvPr>
            <p:cNvGrpSpPr/>
            <p:nvPr/>
          </p:nvGrpSpPr>
          <p:grpSpPr>
            <a:xfrm>
              <a:off x="7625502" y="5601830"/>
              <a:ext cx="1973304" cy="958168"/>
              <a:chOff x="9264576" y="5462201"/>
              <a:chExt cx="2022763" cy="132620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0825145-7643-4F1B-AF73-3D5E91BDF681}"/>
                  </a:ext>
                </a:extLst>
              </p:cNvPr>
              <p:cNvSpPr/>
              <p:nvPr/>
            </p:nvSpPr>
            <p:spPr>
              <a:xfrm>
                <a:off x="9264576" y="5462201"/>
                <a:ext cx="2022763" cy="657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Generalized Scaled Indicator</a:t>
                </a:r>
                <a:endParaRPr lang="en-IN" sz="1400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4759C68-4513-4185-A6B2-A9F48E3C3BC0}"/>
                  </a:ext>
                </a:extLst>
              </p:cNvPr>
              <p:cNvSpPr/>
              <p:nvPr/>
            </p:nvSpPr>
            <p:spPr>
              <a:xfrm>
                <a:off x="9264576" y="6118679"/>
                <a:ext cx="2022763" cy="6697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Extends the utility classes, scaled based on params scaling</a:t>
                </a:r>
                <a:endParaRPr lang="en-IN" sz="1000" dirty="0"/>
              </a:p>
            </p:txBody>
          </p: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7CFEA544-1544-401A-A5AF-4FAAE7708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412148" y="6357900"/>
              <a:ext cx="170015" cy="168790"/>
            </a:xfrm>
            <a:prstGeom prst="rect">
              <a:avLst/>
            </a:prstGeom>
          </p:spPr>
        </p:pic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22C33E8E-DE33-4170-867B-408131BCD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242133" y="6324592"/>
              <a:ext cx="170015" cy="235406"/>
            </a:xfrm>
            <a:prstGeom prst="rect">
              <a:avLst/>
            </a:prstGeom>
          </p:spPr>
        </p:pic>
      </p:grpSp>
      <p:sp>
        <p:nvSpPr>
          <p:cNvPr id="129" name="Rectangle: Top Corners Snipped 128">
            <a:extLst>
              <a:ext uri="{FF2B5EF4-FFF2-40B4-BE49-F238E27FC236}">
                <a16:creationId xmlns:a16="http://schemas.microsoft.com/office/drawing/2014/main" id="{CC27481A-0DA8-4D6D-8731-5778178B8676}"/>
              </a:ext>
            </a:extLst>
          </p:cNvPr>
          <p:cNvSpPr/>
          <p:nvPr/>
        </p:nvSpPr>
        <p:spPr>
          <a:xfrm>
            <a:off x="11215437" y="5918192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30" name="Rectangle: Top Corners Snipped 129">
            <a:extLst>
              <a:ext uri="{FF2B5EF4-FFF2-40B4-BE49-F238E27FC236}">
                <a16:creationId xmlns:a16="http://schemas.microsoft.com/office/drawing/2014/main" id="{56E12ADB-611A-433D-9390-49B2501F115C}"/>
              </a:ext>
            </a:extLst>
          </p:cNvPr>
          <p:cNvSpPr/>
          <p:nvPr/>
        </p:nvSpPr>
        <p:spPr>
          <a:xfrm>
            <a:off x="11223008" y="6387084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</a:t>
            </a:r>
            <a:endParaRPr lang="en-IN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902D61F-4A08-414B-8A57-8BE3CA0C7954}"/>
              </a:ext>
            </a:extLst>
          </p:cNvPr>
          <p:cNvSpPr txBox="1"/>
          <p:nvPr/>
        </p:nvSpPr>
        <p:spPr>
          <a:xfrm>
            <a:off x="10486814" y="64516"/>
            <a:ext cx="161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masis MT Pro Black" panose="02040A04050005020304" pitchFamily="18" charset="0"/>
              </a:rPr>
              <a:t>INDICATOR LAYER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89946B-37F9-45B5-B88C-2F789A9C2F05}"/>
              </a:ext>
            </a:extLst>
          </p:cNvPr>
          <p:cNvSpPr txBox="1"/>
          <p:nvPr/>
        </p:nvSpPr>
        <p:spPr>
          <a:xfrm>
            <a:off x="9405790" y="5730358"/>
            <a:ext cx="159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Generalized</a:t>
            </a:r>
          </a:p>
          <a:p>
            <a:pPr algn="r"/>
            <a:r>
              <a:rPr lang="en-US" b="1" dirty="0"/>
              <a:t>Indicator Component</a:t>
            </a:r>
            <a:endParaRPr lang="en-IN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59176-663B-49E0-B6D5-E32510054EC0}"/>
              </a:ext>
            </a:extLst>
          </p:cNvPr>
          <p:cNvSpPr txBox="1"/>
          <p:nvPr/>
        </p:nvSpPr>
        <p:spPr>
          <a:xfrm>
            <a:off x="6971140" y="4775298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extends</a:t>
            </a:r>
            <a:endParaRPr lang="en-IN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3DB694-A5D5-4D71-8746-FB578AC7A4EA}"/>
              </a:ext>
            </a:extLst>
          </p:cNvPr>
          <p:cNvSpPr/>
          <p:nvPr/>
        </p:nvSpPr>
        <p:spPr>
          <a:xfrm>
            <a:off x="10877275" y="3703047"/>
            <a:ext cx="1122394" cy="3685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Scalers</a:t>
            </a:r>
            <a:endParaRPr lang="en-IN" sz="14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CAEFA09-8F81-4B21-8D14-7A748986EF54}"/>
              </a:ext>
            </a:extLst>
          </p:cNvPr>
          <p:cNvCxnSpPr>
            <a:cxnSpLocks/>
            <a:stCxn id="89" idx="1"/>
            <a:endCxn id="28" idx="3"/>
          </p:cNvCxnSpPr>
          <p:nvPr/>
        </p:nvCxnSpPr>
        <p:spPr>
          <a:xfrm rot="10800000" flipV="1">
            <a:off x="9985961" y="3887316"/>
            <a:ext cx="891314" cy="227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1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A0B6BB-4475-40A7-B42D-E041FE4B140E}"/>
              </a:ext>
            </a:extLst>
          </p:cNvPr>
          <p:cNvSpPr/>
          <p:nvPr/>
        </p:nvSpPr>
        <p:spPr>
          <a:xfrm>
            <a:off x="158101" y="64516"/>
            <a:ext cx="9132547" cy="499884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A840701-B1EC-4454-A4D2-F4EEA6040E9B}"/>
              </a:ext>
            </a:extLst>
          </p:cNvPr>
          <p:cNvGrpSpPr/>
          <p:nvPr/>
        </p:nvGrpSpPr>
        <p:grpSpPr>
          <a:xfrm>
            <a:off x="4421947" y="918669"/>
            <a:ext cx="2595315" cy="3620746"/>
            <a:chOff x="7630331" y="1163690"/>
            <a:chExt cx="3352799" cy="362074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61F6BF5-F19C-4B70-ADAD-E757D8E0B36A}"/>
                </a:ext>
              </a:extLst>
            </p:cNvPr>
            <p:cNvSpPr/>
            <p:nvPr/>
          </p:nvSpPr>
          <p:spPr>
            <a:xfrm>
              <a:off x="7630331" y="1750286"/>
              <a:ext cx="3352799" cy="30341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D53E8E3-4C0E-42EE-9FB1-9968F8956F9B}"/>
                </a:ext>
              </a:extLst>
            </p:cNvPr>
            <p:cNvGrpSpPr/>
            <p:nvPr/>
          </p:nvGrpSpPr>
          <p:grpSpPr>
            <a:xfrm>
              <a:off x="8274587" y="3045215"/>
              <a:ext cx="2064282" cy="762365"/>
              <a:chOff x="3477536" y="2745103"/>
              <a:chExt cx="2064282" cy="76236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BC4CA-56E9-42A2-B7CA-A60406B19B03}"/>
                  </a:ext>
                </a:extLst>
              </p:cNvPr>
              <p:cNvSpPr/>
              <p:nvPr/>
            </p:nvSpPr>
            <p:spPr>
              <a:xfrm>
                <a:off x="3477536" y="2745103"/>
                <a:ext cx="2064282" cy="1569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Generalized Indicators</a:t>
                </a:r>
                <a:endParaRPr lang="en-IN" sz="11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28B70AF-4BA0-45EA-8F24-B4176CBDCC44}"/>
                  </a:ext>
                </a:extLst>
              </p:cNvPr>
              <p:cNvSpPr/>
              <p:nvPr/>
            </p:nvSpPr>
            <p:spPr>
              <a:xfrm>
                <a:off x="3477536" y="2949616"/>
                <a:ext cx="2064281" cy="1569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Generalized Indicators</a:t>
                </a:r>
                <a:endParaRPr lang="en-IN" sz="1100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D497FA-9B1A-42EE-A6F2-7A5EBFFBCD4A}"/>
                  </a:ext>
                </a:extLst>
              </p:cNvPr>
              <p:cNvSpPr/>
              <p:nvPr/>
            </p:nvSpPr>
            <p:spPr>
              <a:xfrm>
                <a:off x="3477536" y="3146019"/>
                <a:ext cx="2064282" cy="1569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Generalized Indicators</a:t>
                </a:r>
                <a:endParaRPr lang="en-IN" sz="1100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704679D-32A6-4630-868E-8CC1E1EB01E4}"/>
                  </a:ext>
                </a:extLst>
              </p:cNvPr>
              <p:cNvSpPr/>
              <p:nvPr/>
            </p:nvSpPr>
            <p:spPr>
              <a:xfrm>
                <a:off x="3477536" y="3350532"/>
                <a:ext cx="2064281" cy="1569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Generalized Indicators</a:t>
                </a:r>
                <a:endParaRPr lang="en-IN" sz="1100" dirty="0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ADE5C73-85FD-4FE7-AD5D-5D01D4A49A84}"/>
                </a:ext>
              </a:extLst>
            </p:cNvPr>
            <p:cNvSpPr/>
            <p:nvPr/>
          </p:nvSpPr>
          <p:spPr>
            <a:xfrm>
              <a:off x="8526827" y="2068360"/>
              <a:ext cx="1559802" cy="6697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Current Positions </a:t>
              </a:r>
            </a:p>
            <a:p>
              <a:pPr algn="ctr"/>
              <a:r>
                <a:rPr lang="en-US" sz="1100" dirty="0"/>
                <a:t>(default: list stock of loaded data)</a:t>
              </a:r>
              <a:endParaRPr lang="en-IN" sz="11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133D446-62DD-4876-A8D1-382080FAC63B}"/>
                </a:ext>
              </a:extLst>
            </p:cNvPr>
            <p:cNvSpPr/>
            <p:nvPr/>
          </p:nvSpPr>
          <p:spPr>
            <a:xfrm>
              <a:off x="7630332" y="1163690"/>
              <a:ext cx="3352798" cy="586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 Logic</a:t>
              </a:r>
              <a:endParaRPr lang="en-IN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6B1469D-CFB9-4AF8-9F0B-DB339F2B0C78}"/>
                </a:ext>
              </a:extLst>
            </p:cNvPr>
            <p:cNvSpPr/>
            <p:nvPr/>
          </p:nvSpPr>
          <p:spPr>
            <a:xfrm>
              <a:off x="8457025" y="4128056"/>
              <a:ext cx="1699403" cy="3360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Aggregated Logic</a:t>
              </a:r>
              <a:endParaRPr lang="en-IN" sz="11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237808-E770-416E-A3C5-9BC6FE3FB385}"/>
              </a:ext>
            </a:extLst>
          </p:cNvPr>
          <p:cNvGrpSpPr/>
          <p:nvPr/>
        </p:nvGrpSpPr>
        <p:grpSpPr>
          <a:xfrm>
            <a:off x="754692" y="730099"/>
            <a:ext cx="3352846" cy="4010164"/>
            <a:chOff x="3288144" y="870392"/>
            <a:chExt cx="3352846" cy="40101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9AD1F0-321C-42BC-BD09-17D1FB990BBE}"/>
                </a:ext>
              </a:extLst>
            </p:cNvPr>
            <p:cNvSpPr/>
            <p:nvPr/>
          </p:nvSpPr>
          <p:spPr>
            <a:xfrm>
              <a:off x="3288144" y="1456988"/>
              <a:ext cx="3352799" cy="34235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FFA400-666C-4D6F-941E-8C6DB3EDA570}"/>
                </a:ext>
              </a:extLst>
            </p:cNvPr>
            <p:cNvGrpSpPr/>
            <p:nvPr/>
          </p:nvGrpSpPr>
          <p:grpSpPr>
            <a:xfrm>
              <a:off x="3535241" y="2172486"/>
              <a:ext cx="2064282" cy="762365"/>
              <a:chOff x="3477536" y="2745103"/>
              <a:chExt cx="2064282" cy="7623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86EC46-8127-403E-90A0-397CA6405E4E}"/>
                  </a:ext>
                </a:extLst>
              </p:cNvPr>
              <p:cNvSpPr/>
              <p:nvPr/>
            </p:nvSpPr>
            <p:spPr>
              <a:xfrm>
                <a:off x="3477536" y="2745103"/>
                <a:ext cx="2064282" cy="1569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Generalized Indicators</a:t>
                </a:r>
                <a:endParaRPr lang="en-IN" sz="11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6FB262-D4F6-4EB7-B69D-E31AC17F94B9}"/>
                  </a:ext>
                </a:extLst>
              </p:cNvPr>
              <p:cNvSpPr/>
              <p:nvPr/>
            </p:nvSpPr>
            <p:spPr>
              <a:xfrm>
                <a:off x="3477536" y="2949616"/>
                <a:ext cx="2064281" cy="1569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Generalized Indicators</a:t>
                </a:r>
                <a:endParaRPr lang="en-IN" sz="11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95B236D-5298-45DE-B247-9E17A8CA55CE}"/>
                  </a:ext>
                </a:extLst>
              </p:cNvPr>
              <p:cNvSpPr/>
              <p:nvPr/>
            </p:nvSpPr>
            <p:spPr>
              <a:xfrm>
                <a:off x="3477536" y="3146019"/>
                <a:ext cx="2064282" cy="1569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Generalized Indicators</a:t>
                </a:r>
                <a:endParaRPr lang="en-IN" sz="11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A5EF88-379E-4C69-9527-1C3EA69FE825}"/>
                  </a:ext>
                </a:extLst>
              </p:cNvPr>
              <p:cNvSpPr/>
              <p:nvPr/>
            </p:nvSpPr>
            <p:spPr>
              <a:xfrm>
                <a:off x="3477536" y="3350532"/>
                <a:ext cx="2064281" cy="1569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Generalized Indicators</a:t>
                </a:r>
                <a:endParaRPr lang="en-IN" sz="11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B8AEC2-D23B-4680-B1E3-A5342227E33A}"/>
                </a:ext>
              </a:extLst>
            </p:cNvPr>
            <p:cNvSpPr/>
            <p:nvPr/>
          </p:nvSpPr>
          <p:spPr>
            <a:xfrm>
              <a:off x="3288192" y="870392"/>
              <a:ext cx="3352798" cy="586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Logic</a:t>
              </a:r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3B55A40-1E64-4863-840D-167F864F3EA2}"/>
                </a:ext>
              </a:extLst>
            </p:cNvPr>
            <p:cNvSpPr/>
            <p:nvPr/>
          </p:nvSpPr>
          <p:spPr>
            <a:xfrm>
              <a:off x="3568711" y="3096247"/>
              <a:ext cx="1997341" cy="47100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Aggregated Logic</a:t>
              </a:r>
              <a:endParaRPr lang="en-IN" sz="11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4FA3E6-9E3A-4652-963B-D6A1AF30A8A9}"/>
                </a:ext>
              </a:extLst>
            </p:cNvPr>
            <p:cNvSpPr/>
            <p:nvPr/>
          </p:nvSpPr>
          <p:spPr>
            <a:xfrm>
              <a:off x="3568711" y="3730274"/>
              <a:ext cx="1997341" cy="47100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Leverage Logic (default: 1)</a:t>
              </a:r>
              <a:endParaRPr lang="en-IN" sz="11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EE55D92-627A-40F1-91A4-16EEEE0364C6}"/>
                </a:ext>
              </a:extLst>
            </p:cNvPr>
            <p:cNvSpPr/>
            <p:nvPr/>
          </p:nvSpPr>
          <p:spPr>
            <a:xfrm>
              <a:off x="3568709" y="4351978"/>
              <a:ext cx="1997341" cy="3748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Check against exit logic</a:t>
              </a:r>
              <a:endParaRPr lang="en-IN" sz="11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00955F8-2751-44C3-BB5E-BD01A202C7E8}"/>
              </a:ext>
            </a:extLst>
          </p:cNvPr>
          <p:cNvSpPr txBox="1"/>
          <p:nvPr/>
        </p:nvSpPr>
        <p:spPr>
          <a:xfrm>
            <a:off x="10187710" y="64516"/>
            <a:ext cx="191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masis MT Pro Black" panose="02040A04050005020304" pitchFamily="18" charset="0"/>
              </a:rPr>
              <a:t>MODEL CLASS LAYER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72BF4-3D96-49C1-9C5A-8D43658B024C}"/>
              </a:ext>
            </a:extLst>
          </p:cNvPr>
          <p:cNvSpPr/>
          <p:nvPr/>
        </p:nvSpPr>
        <p:spPr>
          <a:xfrm>
            <a:off x="3986557" y="97995"/>
            <a:ext cx="900502" cy="471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Loader</a:t>
            </a:r>
            <a:endParaRPr lang="en-IN" sz="11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E14107-4D51-41B7-875C-8E2241A1C1A3}"/>
              </a:ext>
            </a:extLst>
          </p:cNvPr>
          <p:cNvCxnSpPr>
            <a:cxnSpLocks/>
            <a:stCxn id="14" idx="1"/>
            <a:endCxn id="11" idx="0"/>
          </p:cNvCxnSpPr>
          <p:nvPr/>
        </p:nvCxnSpPr>
        <p:spPr>
          <a:xfrm rot="10800000" flipV="1">
            <a:off x="2033931" y="333499"/>
            <a:ext cx="1952627" cy="1698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35E0FE-6B9D-4C24-A77B-A44A87175BB0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2033930" y="2794558"/>
            <a:ext cx="0" cy="16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D59117F-06D8-4E2E-9A38-734EEDF21340}"/>
              </a:ext>
            </a:extLst>
          </p:cNvPr>
          <p:cNvCxnSpPr>
            <a:cxnSpLocks/>
            <a:stCxn id="15" idx="3"/>
            <a:endCxn id="36" idx="3"/>
          </p:cNvCxnSpPr>
          <p:nvPr/>
        </p:nvCxnSpPr>
        <p:spPr>
          <a:xfrm flipH="1">
            <a:off x="3032600" y="2511577"/>
            <a:ext cx="33471" cy="1313909"/>
          </a:xfrm>
          <a:prstGeom prst="bentConnector3">
            <a:avLst>
              <a:gd name="adj1" fmla="val -682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9DB0A6-B1F2-43DA-BA57-E55F181F1960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2033930" y="3426963"/>
            <a:ext cx="0" cy="16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F023697-4015-4883-B9B0-484B2D45EFC5}"/>
              </a:ext>
            </a:extLst>
          </p:cNvPr>
          <p:cNvSpPr/>
          <p:nvPr/>
        </p:nvSpPr>
        <p:spPr>
          <a:xfrm>
            <a:off x="364407" y="5637299"/>
            <a:ext cx="1559802" cy="374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Opportunity List</a:t>
            </a:r>
            <a:endParaRPr lang="en-IN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E58F31-2932-4A31-9EB2-B5834AD7285E}"/>
              </a:ext>
            </a:extLst>
          </p:cNvPr>
          <p:cNvSpPr/>
          <p:nvPr/>
        </p:nvSpPr>
        <p:spPr>
          <a:xfrm>
            <a:off x="364408" y="6012187"/>
            <a:ext cx="1559802" cy="669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Opportunity List</a:t>
            </a:r>
          </a:p>
          <a:p>
            <a:pPr algn="ctr"/>
            <a:r>
              <a:rPr lang="en-US" sz="1000" dirty="0"/>
              <a:t>(based on clustering, decision tree)</a:t>
            </a:r>
            <a:endParaRPr lang="en-IN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B1F0D7-774C-4784-8195-8C754E9F3FBD}"/>
              </a:ext>
            </a:extLst>
          </p:cNvPr>
          <p:cNvSpPr/>
          <p:nvPr/>
        </p:nvSpPr>
        <p:spPr>
          <a:xfrm>
            <a:off x="1990578" y="5650376"/>
            <a:ext cx="1559802" cy="374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Opportunity List</a:t>
            </a:r>
            <a:endParaRPr lang="en-IN" sz="11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3A57A7-3A9B-49D6-805C-05383D16D69D}"/>
              </a:ext>
            </a:extLst>
          </p:cNvPr>
          <p:cNvSpPr/>
          <p:nvPr/>
        </p:nvSpPr>
        <p:spPr>
          <a:xfrm>
            <a:off x="1990579" y="6025264"/>
            <a:ext cx="1559802" cy="669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Vanilla Opportunity List</a:t>
            </a:r>
          </a:p>
          <a:p>
            <a:pPr algn="ctr"/>
            <a:r>
              <a:rPr lang="en-US" sz="1000" dirty="0"/>
              <a:t>(based on filtering)</a:t>
            </a:r>
            <a:endParaRPr lang="en-IN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7E1AE0-A64F-4A9F-A4EE-F867CDBBF28C}"/>
              </a:ext>
            </a:extLst>
          </p:cNvPr>
          <p:cNvSpPr/>
          <p:nvPr/>
        </p:nvSpPr>
        <p:spPr>
          <a:xfrm>
            <a:off x="3616747" y="5650376"/>
            <a:ext cx="1559802" cy="374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List (Unlevered)</a:t>
            </a:r>
            <a:endParaRPr lang="en-I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8AD33B-77E8-475E-A4EC-46E5D52C5788}"/>
              </a:ext>
            </a:extLst>
          </p:cNvPr>
          <p:cNvSpPr/>
          <p:nvPr/>
        </p:nvSpPr>
        <p:spPr>
          <a:xfrm>
            <a:off x="3616748" y="6025264"/>
            <a:ext cx="1559802" cy="669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Gives signum values for each ticker</a:t>
            </a:r>
            <a:endParaRPr lang="en-IN" sz="1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12D97-D852-4C0E-B2EE-5D3A259199FE}"/>
              </a:ext>
            </a:extLst>
          </p:cNvPr>
          <p:cNvSpPr/>
          <p:nvPr/>
        </p:nvSpPr>
        <p:spPr>
          <a:xfrm>
            <a:off x="5211354" y="5650376"/>
            <a:ext cx="1559802" cy="374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List (Levered)</a:t>
            </a:r>
            <a:endParaRPr lang="en-IN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E654D1-5E6A-4F80-A418-1464968B3BA3}"/>
              </a:ext>
            </a:extLst>
          </p:cNvPr>
          <p:cNvSpPr/>
          <p:nvPr/>
        </p:nvSpPr>
        <p:spPr>
          <a:xfrm>
            <a:off x="5211355" y="6025264"/>
            <a:ext cx="1559802" cy="669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Gives signum values for each ticker, and leverage values</a:t>
            </a:r>
            <a:endParaRPr lang="en-IN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25F0AC-1413-43AE-8E07-4B67479A76C6}"/>
              </a:ext>
            </a:extLst>
          </p:cNvPr>
          <p:cNvSpPr txBox="1"/>
          <p:nvPr/>
        </p:nvSpPr>
        <p:spPr>
          <a:xfrm>
            <a:off x="1658380" y="5063357"/>
            <a:ext cx="205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Depending on type of model</a:t>
            </a:r>
            <a:endParaRPr lang="en-IN" sz="1200" dirty="0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F830E78-32E7-4C03-8D85-BB4DFC77F13E}"/>
              </a:ext>
            </a:extLst>
          </p:cNvPr>
          <p:cNvCxnSpPr>
            <a:stCxn id="55" idx="2"/>
            <a:endCxn id="43" idx="0"/>
          </p:cNvCxnSpPr>
          <p:nvPr/>
        </p:nvCxnSpPr>
        <p:spPr>
          <a:xfrm rot="5400000">
            <a:off x="1766789" y="4717876"/>
            <a:ext cx="296943" cy="15419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2910D72-587D-4239-AFC3-8429E618169F}"/>
              </a:ext>
            </a:extLst>
          </p:cNvPr>
          <p:cNvCxnSpPr>
            <a:stCxn id="55" idx="2"/>
            <a:endCxn id="49" idx="0"/>
          </p:cNvCxnSpPr>
          <p:nvPr/>
        </p:nvCxnSpPr>
        <p:spPr>
          <a:xfrm rot="16200000" flipH="1">
            <a:off x="2573335" y="5453232"/>
            <a:ext cx="310020" cy="842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78A81124-3E74-4F3C-AA92-64E3519A3EE8}"/>
              </a:ext>
            </a:extLst>
          </p:cNvPr>
          <p:cNvCxnSpPr>
            <a:stCxn id="55" idx="2"/>
            <a:endCxn id="51" idx="0"/>
          </p:cNvCxnSpPr>
          <p:nvPr/>
        </p:nvCxnSpPr>
        <p:spPr>
          <a:xfrm rot="16200000" flipH="1">
            <a:off x="3386419" y="4640147"/>
            <a:ext cx="310020" cy="17104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5EA2F0BF-ED63-4F89-B91B-3EF8353D91DC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16200000" flipH="1">
            <a:off x="4183723" y="3842844"/>
            <a:ext cx="310020" cy="33050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4B8F5B-701D-4B11-8E63-880ADE1C6066}"/>
              </a:ext>
            </a:extLst>
          </p:cNvPr>
          <p:cNvCxnSpPr>
            <a:cxnSpLocks/>
            <a:stCxn id="6" idx="2"/>
            <a:endCxn id="55" idx="0"/>
          </p:cNvCxnSpPr>
          <p:nvPr/>
        </p:nvCxnSpPr>
        <p:spPr>
          <a:xfrm>
            <a:off x="2431092" y="4740263"/>
            <a:ext cx="255119" cy="32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82D7297-9095-4D0E-855E-FB8829B986AC}"/>
              </a:ext>
            </a:extLst>
          </p:cNvPr>
          <p:cNvCxnSpPr>
            <a:cxnSpLocks/>
            <a:stCxn id="36" idx="2"/>
            <a:endCxn id="82" idx="0"/>
          </p:cNvCxnSpPr>
          <p:nvPr/>
        </p:nvCxnSpPr>
        <p:spPr>
          <a:xfrm flipH="1">
            <a:off x="2033928" y="4060990"/>
            <a:ext cx="2" cy="15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478D9FED-06B1-4BD2-8FDC-79E822D7DAFA}"/>
              </a:ext>
            </a:extLst>
          </p:cNvPr>
          <p:cNvCxnSpPr>
            <a:stCxn id="14" idx="3"/>
            <a:endCxn id="97" idx="0"/>
          </p:cNvCxnSpPr>
          <p:nvPr/>
        </p:nvCxnSpPr>
        <p:spPr>
          <a:xfrm>
            <a:off x="4887059" y="333500"/>
            <a:ext cx="832543" cy="1489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D28FCB8-EE3D-400F-A754-D4A922336D58}"/>
              </a:ext>
            </a:extLst>
          </p:cNvPr>
          <p:cNvCxnSpPr>
            <a:cxnSpLocks/>
            <a:stCxn id="97" idx="2"/>
            <a:endCxn id="77" idx="0"/>
          </p:cNvCxnSpPr>
          <p:nvPr/>
        </p:nvCxnSpPr>
        <p:spPr>
          <a:xfrm>
            <a:off x="5719602" y="2493062"/>
            <a:ext cx="1" cy="30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698686-AAC9-4CAC-8CBF-2FE680044B46}"/>
              </a:ext>
            </a:extLst>
          </p:cNvPr>
          <p:cNvSpPr/>
          <p:nvPr/>
        </p:nvSpPr>
        <p:spPr>
          <a:xfrm>
            <a:off x="9427926" y="1189335"/>
            <a:ext cx="2677926" cy="4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Generalized Back tester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58FCC-FB95-436D-9BAC-8EC5F2D1CDE0}"/>
              </a:ext>
            </a:extLst>
          </p:cNvPr>
          <p:cNvCxnSpPr>
            <a:cxnSpLocks/>
            <a:stCxn id="80" idx="2"/>
            <a:endCxn id="112" idx="0"/>
          </p:cNvCxnSpPr>
          <p:nvPr/>
        </p:nvCxnSpPr>
        <p:spPr>
          <a:xfrm flipH="1">
            <a:off x="5719601" y="3562559"/>
            <a:ext cx="1" cy="32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C15ABBCC-4999-49B0-849B-AF962135DBEC}"/>
              </a:ext>
            </a:extLst>
          </p:cNvPr>
          <p:cNvCxnSpPr>
            <a:stCxn id="112" idx="1"/>
            <a:endCxn id="82" idx="3"/>
          </p:cNvCxnSpPr>
          <p:nvPr/>
        </p:nvCxnSpPr>
        <p:spPr>
          <a:xfrm rot="10800000" flipV="1">
            <a:off x="3032599" y="4051069"/>
            <a:ext cx="2029271" cy="348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D29BEFC-17C4-438A-A2A9-7F63CD2C17D8}"/>
              </a:ext>
            </a:extLst>
          </p:cNvPr>
          <p:cNvSpPr/>
          <p:nvPr/>
        </p:nvSpPr>
        <p:spPr>
          <a:xfrm>
            <a:off x="9427926" y="1692132"/>
            <a:ext cx="2677926" cy="28745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F05623-FC36-4DF5-BEE1-EE0F8BAA7370}"/>
              </a:ext>
            </a:extLst>
          </p:cNvPr>
          <p:cNvSpPr/>
          <p:nvPr/>
        </p:nvSpPr>
        <p:spPr>
          <a:xfrm>
            <a:off x="7372892" y="896037"/>
            <a:ext cx="1699403" cy="5865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Meta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D7E8B7-0753-4125-8B8B-BE10E7FDE6D2}"/>
              </a:ext>
            </a:extLst>
          </p:cNvPr>
          <p:cNvSpPr/>
          <p:nvPr/>
        </p:nvSpPr>
        <p:spPr>
          <a:xfrm>
            <a:off x="7372892" y="1482632"/>
            <a:ext cx="1699403" cy="754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Gives information like model ID, Rebalance period, Model Information, rationale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40DAA0-7A6E-48A5-88B9-019836BC3FFA}"/>
              </a:ext>
            </a:extLst>
          </p:cNvPr>
          <p:cNvSpPr txBox="1"/>
          <p:nvPr/>
        </p:nvSpPr>
        <p:spPr>
          <a:xfrm>
            <a:off x="5446151" y="4631347"/>
            <a:ext cx="303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Class Component</a:t>
            </a:r>
            <a:endParaRPr lang="en-IN" b="1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24C33C8-D108-4B2A-8F55-EC5D2F40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37477" y="4514184"/>
            <a:ext cx="170015" cy="16879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3CF2DA-A9BC-4AF2-A847-C4581E8E4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47248" y="4314734"/>
            <a:ext cx="170015" cy="1687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920DF02-CC46-4403-9003-02320F33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02280" y="2031570"/>
            <a:ext cx="170015" cy="168790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56A80E77-6FE7-4D79-A9D7-8F48E1DFF1C2}"/>
              </a:ext>
            </a:extLst>
          </p:cNvPr>
          <p:cNvSpPr/>
          <p:nvPr/>
        </p:nvSpPr>
        <p:spPr>
          <a:xfrm>
            <a:off x="7017262" y="5637299"/>
            <a:ext cx="355630" cy="1044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6E5DD4-9513-4A47-A26F-4BB1CAEA33A6}"/>
              </a:ext>
            </a:extLst>
          </p:cNvPr>
          <p:cNvSpPr/>
          <p:nvPr/>
        </p:nvSpPr>
        <p:spPr>
          <a:xfrm>
            <a:off x="10089599" y="1953575"/>
            <a:ext cx="1376417" cy="3225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Entry Logic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F98F2B-1ED7-42E6-AEBD-7471C345CC91}"/>
              </a:ext>
            </a:extLst>
          </p:cNvPr>
          <p:cNvSpPr/>
          <p:nvPr/>
        </p:nvSpPr>
        <p:spPr>
          <a:xfrm>
            <a:off x="10089599" y="2514698"/>
            <a:ext cx="1376417" cy="103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Exit Logic/Rebalance Logic/Change Logic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F8F70A1-6D2E-4E56-9802-089DBFC6256B}"/>
              </a:ext>
            </a:extLst>
          </p:cNvPr>
          <p:cNvSpPr/>
          <p:nvPr/>
        </p:nvSpPr>
        <p:spPr>
          <a:xfrm>
            <a:off x="10089599" y="3813822"/>
            <a:ext cx="1376417" cy="3225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Broker API/Logs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14C868-E71A-476C-B12F-07C358A01F5E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10777808" y="2276090"/>
            <a:ext cx="0" cy="23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E0C794-0D5D-4C18-BEFF-A801565B71B5}"/>
              </a:ext>
            </a:extLst>
          </p:cNvPr>
          <p:cNvCxnSpPr>
            <a:stCxn id="72" idx="2"/>
            <a:endCxn id="81" idx="0"/>
          </p:cNvCxnSpPr>
          <p:nvPr/>
        </p:nvCxnSpPr>
        <p:spPr>
          <a:xfrm>
            <a:off x="10777808" y="3550361"/>
            <a:ext cx="0" cy="26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A8F2CB-168D-4839-9673-423985AA5B1D}"/>
              </a:ext>
            </a:extLst>
          </p:cNvPr>
          <p:cNvCxnSpPr>
            <a:cxnSpLocks/>
            <a:stCxn id="81" idx="2"/>
            <a:endCxn id="71" idx="0"/>
          </p:cNvCxnSpPr>
          <p:nvPr/>
        </p:nvCxnSpPr>
        <p:spPr>
          <a:xfrm rot="5400000" flipH="1">
            <a:off x="9686427" y="3044956"/>
            <a:ext cx="2182762" cy="12700"/>
          </a:xfrm>
          <a:prstGeom prst="bentConnector5">
            <a:avLst>
              <a:gd name="adj1" fmla="val -10473"/>
              <a:gd name="adj2" fmla="val 7218961"/>
              <a:gd name="adj3" fmla="val 110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Top Corners Snipped 82">
            <a:extLst>
              <a:ext uri="{FF2B5EF4-FFF2-40B4-BE49-F238E27FC236}">
                <a16:creationId xmlns:a16="http://schemas.microsoft.com/office/drawing/2014/main" id="{47BF34FB-BAA9-4E19-B3CE-C49AAD2C07B6}"/>
              </a:ext>
            </a:extLst>
          </p:cNvPr>
          <p:cNvSpPr/>
          <p:nvPr/>
        </p:nvSpPr>
        <p:spPr>
          <a:xfrm>
            <a:off x="11237633" y="6387084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2C33921-06BA-4FA8-BEC9-4573F2953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35837" y="4370625"/>
            <a:ext cx="170015" cy="1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D6B422D2-5F31-4D41-A64C-1D12E5272ADC}"/>
              </a:ext>
            </a:extLst>
          </p:cNvPr>
          <p:cNvSpPr/>
          <p:nvPr/>
        </p:nvSpPr>
        <p:spPr>
          <a:xfrm>
            <a:off x="170729" y="538900"/>
            <a:ext cx="11914909" cy="5551053"/>
          </a:xfrm>
          <a:prstGeom prst="roundRect">
            <a:avLst>
              <a:gd name="adj" fmla="val 9272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887B5-EE42-42A2-9FB3-91DE3D495BE0}"/>
              </a:ext>
            </a:extLst>
          </p:cNvPr>
          <p:cNvSpPr/>
          <p:nvPr/>
        </p:nvSpPr>
        <p:spPr>
          <a:xfrm>
            <a:off x="475822" y="1213593"/>
            <a:ext cx="2159914" cy="436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F5A55-51D1-42DE-9A84-6FE781F3274A}"/>
              </a:ext>
            </a:extLst>
          </p:cNvPr>
          <p:cNvSpPr/>
          <p:nvPr/>
        </p:nvSpPr>
        <p:spPr>
          <a:xfrm>
            <a:off x="475821" y="714829"/>
            <a:ext cx="2159915" cy="4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Persistent Unlevered Back tester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5EF69A-E9AB-4720-A52F-5D6D827EDC0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1550907" y="2576490"/>
            <a:ext cx="1" cy="3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32BB03-A28E-4AF4-9F28-A0E3F34FE69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1550907" y="3559741"/>
            <a:ext cx="0" cy="33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4501FD-7BBA-4F9C-8103-8092AB071149}"/>
              </a:ext>
            </a:extLst>
          </p:cNvPr>
          <p:cNvGrpSpPr/>
          <p:nvPr/>
        </p:nvGrpSpPr>
        <p:grpSpPr>
          <a:xfrm>
            <a:off x="544142" y="1313026"/>
            <a:ext cx="2013527" cy="3483936"/>
            <a:chOff x="2697016" y="1357747"/>
            <a:chExt cx="2013527" cy="34839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65D6FBB-5023-4781-850B-6854D544660A}"/>
                </a:ext>
              </a:extLst>
            </p:cNvPr>
            <p:cNvSpPr/>
            <p:nvPr/>
          </p:nvSpPr>
          <p:spPr>
            <a:xfrm>
              <a:off x="2697016" y="1357747"/>
              <a:ext cx="2013527" cy="34839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9F6C329-862E-4788-9670-79D6644C8E00}"/>
                </a:ext>
              </a:extLst>
            </p:cNvPr>
            <p:cNvGrpSpPr/>
            <p:nvPr/>
          </p:nvGrpSpPr>
          <p:grpSpPr>
            <a:xfrm>
              <a:off x="3015572" y="1799932"/>
              <a:ext cx="1376418" cy="2458760"/>
              <a:chOff x="2747672" y="1592197"/>
              <a:chExt cx="1376418" cy="245876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B6DFAEA-C932-47BC-AFF5-2F5F42A4430D}"/>
                  </a:ext>
                </a:extLst>
              </p:cNvPr>
              <p:cNvGrpSpPr/>
              <p:nvPr/>
            </p:nvGrpSpPr>
            <p:grpSpPr>
              <a:xfrm>
                <a:off x="2747673" y="1592197"/>
                <a:ext cx="1376417" cy="821279"/>
                <a:chOff x="2747673" y="1592197"/>
                <a:chExt cx="1376417" cy="82127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90080F2-0043-44B6-8BEB-4F63B66E1065}"/>
                    </a:ext>
                  </a:extLst>
                </p:cNvPr>
                <p:cNvSpPr/>
                <p:nvPr/>
              </p:nvSpPr>
              <p:spPr>
                <a:xfrm>
                  <a:off x="2747673" y="1592197"/>
                  <a:ext cx="1376417" cy="32251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dirty="0"/>
                    <a:t>Entry Logic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02607DC-39FD-46A6-9F5E-02BEF501584B}"/>
                    </a:ext>
                  </a:extLst>
                </p:cNvPr>
                <p:cNvSpPr/>
                <p:nvPr/>
              </p:nvSpPr>
              <p:spPr>
                <a:xfrm>
                  <a:off x="2747673" y="1914712"/>
                  <a:ext cx="1376417" cy="4987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/>
                    <a:t>State List (without leverage)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92CD75-B16D-4873-A2B2-7B87CBBE84BF}"/>
                  </a:ext>
                </a:extLst>
              </p:cNvPr>
              <p:cNvSpPr/>
              <p:nvPr/>
            </p:nvSpPr>
            <p:spPr>
              <a:xfrm>
                <a:off x="2819281" y="2735991"/>
                <a:ext cx="1233200" cy="66073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Risk Management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67AFD4-295E-4E27-AF7B-B801F96333B8}"/>
                  </a:ext>
                </a:extLst>
              </p:cNvPr>
              <p:cNvSpPr/>
              <p:nvPr/>
            </p:nvSpPr>
            <p:spPr>
              <a:xfrm>
                <a:off x="2747672" y="3728442"/>
                <a:ext cx="1376417" cy="3225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Rebalance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F79305-0953-4775-9609-CC628CDF53B1}"/>
                </a:ext>
              </a:extLst>
            </p:cNvPr>
            <p:cNvSpPr txBox="1"/>
            <p:nvPr/>
          </p:nvSpPr>
          <p:spPr>
            <a:xfrm>
              <a:off x="3087181" y="1360155"/>
              <a:ext cx="136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Model Class</a:t>
              </a:r>
              <a:endParaRPr lang="en-IN" b="1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C78958E-D46E-45E8-A02C-2FB406A0A0B9}"/>
              </a:ext>
            </a:extLst>
          </p:cNvPr>
          <p:cNvSpPr/>
          <p:nvPr/>
        </p:nvSpPr>
        <p:spPr>
          <a:xfrm>
            <a:off x="3105949" y="1213593"/>
            <a:ext cx="2159914" cy="436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52A05F-5A96-4C81-A48B-9F46C92E48ED}"/>
              </a:ext>
            </a:extLst>
          </p:cNvPr>
          <p:cNvSpPr/>
          <p:nvPr/>
        </p:nvSpPr>
        <p:spPr>
          <a:xfrm>
            <a:off x="3105948" y="714829"/>
            <a:ext cx="2159915" cy="4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Persistent Levered Back tester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D89683-E79C-44E2-9219-2EA3308C0147}"/>
              </a:ext>
            </a:extLst>
          </p:cNvPr>
          <p:cNvSpPr/>
          <p:nvPr/>
        </p:nvSpPr>
        <p:spPr>
          <a:xfrm>
            <a:off x="3181698" y="1283324"/>
            <a:ext cx="2013527" cy="370378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4E1CA5-6EB3-4CCC-91EF-60783788CAD5}"/>
              </a:ext>
            </a:extLst>
          </p:cNvPr>
          <p:cNvSpPr txBox="1"/>
          <p:nvPr/>
        </p:nvSpPr>
        <p:spPr>
          <a:xfrm>
            <a:off x="3568976" y="1470753"/>
            <a:ext cx="136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Class</a:t>
            </a:r>
            <a:endParaRPr lang="en-IN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1E062E-67C6-49B3-9C73-D36A96B35F18}"/>
              </a:ext>
            </a:extLst>
          </p:cNvPr>
          <p:cNvGrpSpPr/>
          <p:nvPr/>
        </p:nvGrpSpPr>
        <p:grpSpPr>
          <a:xfrm>
            <a:off x="3553608" y="1895048"/>
            <a:ext cx="1376420" cy="2849417"/>
            <a:chOff x="5893622" y="1754910"/>
            <a:chExt cx="1376420" cy="28494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D522A3D-E5C5-4264-A0E7-126C473CEBA9}"/>
                </a:ext>
              </a:extLst>
            </p:cNvPr>
            <p:cNvGrpSpPr/>
            <p:nvPr/>
          </p:nvGrpSpPr>
          <p:grpSpPr>
            <a:xfrm>
              <a:off x="5893625" y="1754910"/>
              <a:ext cx="1376417" cy="821279"/>
              <a:chOff x="2747673" y="1491757"/>
              <a:chExt cx="1376417" cy="82127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6C0EC4B-8235-49AC-A847-3F710091726D}"/>
                  </a:ext>
                </a:extLst>
              </p:cNvPr>
              <p:cNvSpPr/>
              <p:nvPr/>
            </p:nvSpPr>
            <p:spPr>
              <a:xfrm>
                <a:off x="2747673" y="1491757"/>
                <a:ext cx="1376417" cy="3225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Entry Logic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A3E4E22-502D-41CD-B005-7A0D308C93E1}"/>
                  </a:ext>
                </a:extLst>
              </p:cNvPr>
              <p:cNvSpPr/>
              <p:nvPr/>
            </p:nvSpPr>
            <p:spPr>
              <a:xfrm>
                <a:off x="2747673" y="1814272"/>
                <a:ext cx="1376417" cy="4987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dirty="0"/>
                  <a:t>State List (without leverage)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B1A25A-A2F2-4867-8C67-0F691296A72E}"/>
                </a:ext>
              </a:extLst>
            </p:cNvPr>
            <p:cNvSpPr/>
            <p:nvPr/>
          </p:nvSpPr>
          <p:spPr>
            <a:xfrm>
              <a:off x="5965231" y="3530511"/>
              <a:ext cx="1233200" cy="5111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Risk Management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664E3C-3655-4A16-9E73-041614F2CE64}"/>
                </a:ext>
              </a:extLst>
            </p:cNvPr>
            <p:cNvSpPr/>
            <p:nvPr/>
          </p:nvSpPr>
          <p:spPr>
            <a:xfrm>
              <a:off x="5893622" y="4281812"/>
              <a:ext cx="1376417" cy="3225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Rebalance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51C256-4896-4CEA-908E-26F92C3B8DAB}"/>
                </a:ext>
              </a:extLst>
            </p:cNvPr>
            <p:cNvSpPr/>
            <p:nvPr/>
          </p:nvSpPr>
          <p:spPr>
            <a:xfrm>
              <a:off x="5965231" y="2802140"/>
              <a:ext cx="1233200" cy="5111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Exposure Manager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4D0AE4-482A-40BB-A6D5-FA726F782841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4241817" y="2716327"/>
            <a:ext cx="3" cy="22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107707-AEB1-48B5-9D51-BC59DC5A16CE}"/>
              </a:ext>
            </a:extLst>
          </p:cNvPr>
          <p:cNvCxnSpPr>
            <a:stCxn id="39" idx="2"/>
            <a:endCxn id="35" idx="0"/>
          </p:cNvCxnSpPr>
          <p:nvPr/>
        </p:nvCxnSpPr>
        <p:spPr>
          <a:xfrm>
            <a:off x="4241817" y="3453434"/>
            <a:ext cx="0" cy="2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BA90B-5722-4D3F-973F-0DCE11DBD9B3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4241817" y="4181805"/>
            <a:ext cx="0" cy="2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C39F620-B36B-46B6-875C-F833535B0248}"/>
              </a:ext>
            </a:extLst>
          </p:cNvPr>
          <p:cNvSpPr/>
          <p:nvPr/>
        </p:nvSpPr>
        <p:spPr>
          <a:xfrm>
            <a:off x="5800236" y="1213593"/>
            <a:ext cx="2159914" cy="436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FD2B33-D92B-49C0-A401-F8E627807B8B}"/>
              </a:ext>
            </a:extLst>
          </p:cNvPr>
          <p:cNvSpPr/>
          <p:nvPr/>
        </p:nvSpPr>
        <p:spPr>
          <a:xfrm>
            <a:off x="5800235" y="714829"/>
            <a:ext cx="2159915" cy="4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Trading Back tester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31F5AAF-6400-4DBC-9637-7EB275E0600C}"/>
              </a:ext>
            </a:extLst>
          </p:cNvPr>
          <p:cNvSpPr/>
          <p:nvPr/>
        </p:nvSpPr>
        <p:spPr>
          <a:xfrm>
            <a:off x="5872094" y="1370104"/>
            <a:ext cx="2013527" cy="308494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9DD6B0-9B0C-46E6-A0F6-06767D98D820}"/>
              </a:ext>
            </a:extLst>
          </p:cNvPr>
          <p:cNvSpPr txBox="1"/>
          <p:nvPr/>
        </p:nvSpPr>
        <p:spPr>
          <a:xfrm>
            <a:off x="6246545" y="1422560"/>
            <a:ext cx="136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Class</a:t>
            </a:r>
            <a:endParaRPr lang="en-IN" b="1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B4796AB-9D62-40E9-BB8F-93CC507935E6}"/>
              </a:ext>
            </a:extLst>
          </p:cNvPr>
          <p:cNvGrpSpPr/>
          <p:nvPr/>
        </p:nvGrpSpPr>
        <p:grpSpPr>
          <a:xfrm>
            <a:off x="6238862" y="1791892"/>
            <a:ext cx="1384100" cy="2222592"/>
            <a:chOff x="7337989" y="1737190"/>
            <a:chExt cx="1384100" cy="222259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F3D5833-ECA4-42E3-8BC3-1ABD54AA00B1}"/>
                </a:ext>
              </a:extLst>
            </p:cNvPr>
            <p:cNvGrpSpPr/>
            <p:nvPr/>
          </p:nvGrpSpPr>
          <p:grpSpPr>
            <a:xfrm>
              <a:off x="7337989" y="1737190"/>
              <a:ext cx="1376417" cy="2222592"/>
              <a:chOff x="5893625" y="1754910"/>
              <a:chExt cx="1376417" cy="222259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91961FA-257C-4C4B-AF80-14ED7F49ADAB}"/>
                  </a:ext>
                </a:extLst>
              </p:cNvPr>
              <p:cNvGrpSpPr/>
              <p:nvPr/>
            </p:nvGrpSpPr>
            <p:grpSpPr>
              <a:xfrm>
                <a:off x="5893625" y="1754910"/>
                <a:ext cx="1376417" cy="821279"/>
                <a:chOff x="2747673" y="1491757"/>
                <a:chExt cx="1376417" cy="821279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E49851F-217C-4C79-9FED-2AE25A4FF130}"/>
                    </a:ext>
                  </a:extLst>
                </p:cNvPr>
                <p:cNvSpPr/>
                <p:nvPr/>
              </p:nvSpPr>
              <p:spPr>
                <a:xfrm>
                  <a:off x="2747673" y="1491757"/>
                  <a:ext cx="1376417" cy="32251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dirty="0"/>
                    <a:t>Entry Logic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150B158-F492-42EF-AB79-09688896D9AE}"/>
                    </a:ext>
                  </a:extLst>
                </p:cNvPr>
                <p:cNvSpPr/>
                <p:nvPr/>
              </p:nvSpPr>
              <p:spPr>
                <a:xfrm>
                  <a:off x="2747673" y="1814272"/>
                  <a:ext cx="1376417" cy="4987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/>
                    <a:t>Opportunity List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8057F11-46A8-4758-85F7-4EB674FF19F3}"/>
                  </a:ext>
                </a:extLst>
              </p:cNvPr>
              <p:cNvSpPr/>
              <p:nvPr/>
            </p:nvSpPr>
            <p:spPr>
              <a:xfrm>
                <a:off x="5972916" y="3466346"/>
                <a:ext cx="1233200" cy="5111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Risk Management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BC47E4-2061-428C-96E4-F2D5F4449C8C}"/>
                </a:ext>
              </a:extLst>
            </p:cNvPr>
            <p:cNvSpPr/>
            <p:nvPr/>
          </p:nvSpPr>
          <p:spPr>
            <a:xfrm>
              <a:off x="7345672" y="2857874"/>
              <a:ext cx="1376417" cy="3225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Exit Logic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A6C6A8-EF27-48B5-90F1-6F737861245D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6927071" y="2613171"/>
            <a:ext cx="7683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C470E7-22FB-45BB-8453-683347C165DA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6934753" y="3235091"/>
            <a:ext cx="1" cy="2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5B8944A-DB61-44CF-9D81-186F4F6AA7F0}"/>
              </a:ext>
            </a:extLst>
          </p:cNvPr>
          <p:cNvSpPr/>
          <p:nvPr/>
        </p:nvSpPr>
        <p:spPr>
          <a:xfrm>
            <a:off x="8311171" y="1213593"/>
            <a:ext cx="2159914" cy="436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91F74-E820-4901-89FB-A6A78AF14010}"/>
              </a:ext>
            </a:extLst>
          </p:cNvPr>
          <p:cNvSpPr/>
          <p:nvPr/>
        </p:nvSpPr>
        <p:spPr>
          <a:xfrm>
            <a:off x="8311170" y="714829"/>
            <a:ext cx="2159915" cy="4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 Back tester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441A606-B83A-4610-A03C-434D35192D31}"/>
              </a:ext>
            </a:extLst>
          </p:cNvPr>
          <p:cNvSpPr/>
          <p:nvPr/>
        </p:nvSpPr>
        <p:spPr>
          <a:xfrm>
            <a:off x="8373118" y="1418839"/>
            <a:ext cx="2013527" cy="308494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7DDC3E-3A28-4D22-A427-F794B22B2C33}"/>
              </a:ext>
            </a:extLst>
          </p:cNvPr>
          <p:cNvSpPr txBox="1"/>
          <p:nvPr/>
        </p:nvSpPr>
        <p:spPr>
          <a:xfrm>
            <a:off x="8768552" y="1467283"/>
            <a:ext cx="136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Class</a:t>
            </a:r>
            <a:endParaRPr lang="en-IN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22E2E57-12BE-4B3F-AF7B-641F98F733D5}"/>
              </a:ext>
            </a:extLst>
          </p:cNvPr>
          <p:cNvGrpSpPr/>
          <p:nvPr/>
        </p:nvGrpSpPr>
        <p:grpSpPr>
          <a:xfrm>
            <a:off x="8760869" y="1836615"/>
            <a:ext cx="1376417" cy="1654950"/>
            <a:chOff x="5893625" y="1754910"/>
            <a:chExt cx="1376417" cy="165495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E6EB6DF-56E4-456A-A458-EF76981C3214}"/>
                </a:ext>
              </a:extLst>
            </p:cNvPr>
            <p:cNvGrpSpPr/>
            <p:nvPr/>
          </p:nvGrpSpPr>
          <p:grpSpPr>
            <a:xfrm>
              <a:off x="5893625" y="1754910"/>
              <a:ext cx="1376417" cy="821279"/>
              <a:chOff x="2747673" y="1491757"/>
              <a:chExt cx="1376417" cy="82127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C142750-4A16-4F20-AA93-D87846BE5BFF}"/>
                  </a:ext>
                </a:extLst>
              </p:cNvPr>
              <p:cNvSpPr/>
              <p:nvPr/>
            </p:nvSpPr>
            <p:spPr>
              <a:xfrm>
                <a:off x="2747673" y="1491757"/>
                <a:ext cx="1376417" cy="3225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Entry Logic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247426B-57F6-4F3A-940B-642CC1FC6E5A}"/>
                  </a:ext>
                </a:extLst>
              </p:cNvPr>
              <p:cNvSpPr/>
              <p:nvPr/>
            </p:nvSpPr>
            <p:spPr>
              <a:xfrm>
                <a:off x="2747673" y="1814272"/>
                <a:ext cx="1376417" cy="4987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dirty="0"/>
                  <a:t>Clustered List/Filtered List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09F14EA-B3E0-40DC-84BF-D104290A0EB6}"/>
                </a:ext>
              </a:extLst>
            </p:cNvPr>
            <p:cNvSpPr/>
            <p:nvPr/>
          </p:nvSpPr>
          <p:spPr>
            <a:xfrm>
              <a:off x="5965232" y="2898704"/>
              <a:ext cx="1233200" cy="5111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Risk Management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C3E4F2-2A25-427F-8E55-8B1AEE6BB959}"/>
              </a:ext>
            </a:extLst>
          </p:cNvPr>
          <p:cNvCxnSpPr>
            <a:cxnSpLocks/>
            <a:stCxn id="80" idx="2"/>
            <a:endCxn id="78" idx="0"/>
          </p:cNvCxnSpPr>
          <p:nvPr/>
        </p:nvCxnSpPr>
        <p:spPr>
          <a:xfrm flipH="1">
            <a:off x="9449076" y="2657894"/>
            <a:ext cx="2" cy="3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C9039D8-9317-4E64-8DF7-5C9373DC74E2}"/>
              </a:ext>
            </a:extLst>
          </p:cNvPr>
          <p:cNvCxnSpPr>
            <a:cxnSpLocks/>
            <a:stCxn id="24" idx="2"/>
            <a:endCxn id="7" idx="2"/>
          </p:cNvCxnSpPr>
          <p:nvPr/>
        </p:nvCxnSpPr>
        <p:spPr>
          <a:xfrm>
            <a:off x="1550906" y="4796962"/>
            <a:ext cx="4873" cy="78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7987184-2B95-48C3-A9EC-2FEE7D579073}"/>
              </a:ext>
            </a:extLst>
          </p:cNvPr>
          <p:cNvCxnSpPr>
            <a:cxnSpLocks/>
            <a:stCxn id="74" idx="2"/>
            <a:endCxn id="72" idx="2"/>
          </p:cNvCxnSpPr>
          <p:nvPr/>
        </p:nvCxnSpPr>
        <p:spPr>
          <a:xfrm>
            <a:off x="9379882" y="4503783"/>
            <a:ext cx="11246" cy="107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92100-4550-40AD-BF62-3CAA02574679}"/>
              </a:ext>
            </a:extLst>
          </p:cNvPr>
          <p:cNvCxnSpPr>
            <a:cxnSpLocks/>
            <a:stCxn id="51" idx="2"/>
            <a:endCxn id="49" idx="2"/>
          </p:cNvCxnSpPr>
          <p:nvPr/>
        </p:nvCxnSpPr>
        <p:spPr>
          <a:xfrm>
            <a:off x="6878858" y="4455048"/>
            <a:ext cx="1335" cy="1127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7E257E-1A18-4D77-9CF0-6A195B115422}"/>
              </a:ext>
            </a:extLst>
          </p:cNvPr>
          <p:cNvCxnSpPr>
            <a:cxnSpLocks/>
            <a:stCxn id="31" idx="2"/>
            <a:endCxn id="28" idx="2"/>
          </p:cNvCxnSpPr>
          <p:nvPr/>
        </p:nvCxnSpPr>
        <p:spPr>
          <a:xfrm flipH="1">
            <a:off x="4185906" y="4987104"/>
            <a:ext cx="2556" cy="5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DB67DE9E-6C23-416C-AC85-0565013C7199}"/>
              </a:ext>
            </a:extLst>
          </p:cNvPr>
          <p:cNvCxnSpPr>
            <a:cxnSpLocks/>
            <a:stCxn id="72" idx="2"/>
            <a:endCxn id="90" idx="2"/>
          </p:cNvCxnSpPr>
          <p:nvPr/>
        </p:nvCxnSpPr>
        <p:spPr>
          <a:xfrm rot="5400000" flipH="1" flipV="1">
            <a:off x="9438264" y="3668883"/>
            <a:ext cx="1866373" cy="1960646"/>
          </a:xfrm>
          <a:prstGeom prst="curvedConnector3">
            <a:avLst>
              <a:gd name="adj1" fmla="val -12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2A876E7C-9AB8-4A60-8A5F-502BD125B75A}"/>
              </a:ext>
            </a:extLst>
          </p:cNvPr>
          <p:cNvCxnSpPr>
            <a:cxnSpLocks/>
            <a:stCxn id="7" idx="2"/>
            <a:endCxn id="90" idx="2"/>
          </p:cNvCxnSpPr>
          <p:nvPr/>
        </p:nvCxnSpPr>
        <p:spPr>
          <a:xfrm rot="5400000" flipH="1" flipV="1">
            <a:off x="5520589" y="-248792"/>
            <a:ext cx="1866373" cy="9795995"/>
          </a:xfrm>
          <a:prstGeom prst="curvedConnector3">
            <a:avLst>
              <a:gd name="adj1" fmla="val -12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8848D70A-14FC-47B2-99C2-F23DC092C04F}"/>
              </a:ext>
            </a:extLst>
          </p:cNvPr>
          <p:cNvCxnSpPr>
            <a:cxnSpLocks/>
            <a:stCxn id="28" idx="2"/>
            <a:endCxn id="90" idx="2"/>
          </p:cNvCxnSpPr>
          <p:nvPr/>
        </p:nvCxnSpPr>
        <p:spPr>
          <a:xfrm rot="5400000" flipH="1" flipV="1">
            <a:off x="6835653" y="1066272"/>
            <a:ext cx="1866373" cy="7165868"/>
          </a:xfrm>
          <a:prstGeom prst="curvedConnector3">
            <a:avLst>
              <a:gd name="adj1" fmla="val -12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746D93A8-E293-4589-AFFA-AA9ABCC36BF6}"/>
              </a:ext>
            </a:extLst>
          </p:cNvPr>
          <p:cNvCxnSpPr>
            <a:cxnSpLocks/>
            <a:stCxn id="49" idx="2"/>
            <a:endCxn id="90" idx="2"/>
          </p:cNvCxnSpPr>
          <p:nvPr/>
        </p:nvCxnSpPr>
        <p:spPr>
          <a:xfrm rot="5400000" flipH="1" flipV="1">
            <a:off x="8182796" y="2413415"/>
            <a:ext cx="1866373" cy="4471581"/>
          </a:xfrm>
          <a:prstGeom prst="curvedConnector3">
            <a:avLst>
              <a:gd name="adj1" fmla="val -12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9A74D346-1589-48B0-9494-CC8E21656A68}"/>
              </a:ext>
            </a:extLst>
          </p:cNvPr>
          <p:cNvCxnSpPr>
            <a:cxnSpLocks/>
            <a:stCxn id="90" idx="2"/>
            <a:endCxn id="27" idx="0"/>
          </p:cNvCxnSpPr>
          <p:nvPr/>
        </p:nvCxnSpPr>
        <p:spPr>
          <a:xfrm rot="5400000">
            <a:off x="7469305" y="2338142"/>
            <a:ext cx="2504592" cy="52603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3A1D8D38-EBA1-4AD7-9AF0-6EDDA7E0C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76821" y="5408730"/>
            <a:ext cx="170015" cy="16879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E2B12F5A-108A-4DCF-B7A4-F091F0290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7661" y="5408753"/>
            <a:ext cx="170015" cy="16879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60FA4D77-597F-4A28-B400-9337CBA5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13194" y="5408730"/>
            <a:ext cx="170015" cy="16879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332B5AF3-C306-42C5-AFEC-BCD987574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10327" y="5408730"/>
            <a:ext cx="170015" cy="168790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31701F0-7AC8-4088-A493-1CC671B7338C}"/>
              </a:ext>
            </a:extLst>
          </p:cNvPr>
          <p:cNvGrpSpPr/>
          <p:nvPr/>
        </p:nvGrpSpPr>
        <p:grpSpPr>
          <a:xfrm>
            <a:off x="10682276" y="1418839"/>
            <a:ext cx="1338995" cy="2297180"/>
            <a:chOff x="10606684" y="572108"/>
            <a:chExt cx="1338995" cy="229718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A00BD7-18DA-4845-B483-A3C66C3C3D27}"/>
                </a:ext>
              </a:extLst>
            </p:cNvPr>
            <p:cNvSpPr/>
            <p:nvPr/>
          </p:nvSpPr>
          <p:spPr>
            <a:xfrm>
              <a:off x="10606684" y="572108"/>
              <a:ext cx="1338995" cy="7524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Post Trade Manager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4F55891-7051-4A9C-A31C-1977D7F50DDA}"/>
                </a:ext>
              </a:extLst>
            </p:cNvPr>
            <p:cNvSpPr/>
            <p:nvPr/>
          </p:nvSpPr>
          <p:spPr>
            <a:xfrm>
              <a:off x="10606684" y="1324562"/>
              <a:ext cx="1338995" cy="15447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Broker API, Position Objects, Logging functions, Post trade clearing, Brokerage/ Transaction cost</a:t>
              </a:r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40BAE86-BE4A-4339-AD9D-1D0CDB2E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1755588" y="2677680"/>
              <a:ext cx="170015" cy="168790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59A5ADB-AA7C-4748-8A42-44609D3D8EE9}"/>
              </a:ext>
            </a:extLst>
          </p:cNvPr>
          <p:cNvGrpSpPr/>
          <p:nvPr/>
        </p:nvGrpSpPr>
        <p:grpSpPr>
          <a:xfrm>
            <a:off x="4858417" y="6220611"/>
            <a:ext cx="2466019" cy="571367"/>
            <a:chOff x="4858417" y="6132940"/>
            <a:chExt cx="2692499" cy="6927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AC6AD3-45B3-4827-9925-2B052CC5EBA4}"/>
                </a:ext>
              </a:extLst>
            </p:cNvPr>
            <p:cNvSpPr/>
            <p:nvPr/>
          </p:nvSpPr>
          <p:spPr>
            <a:xfrm>
              <a:off x="4858417" y="6132940"/>
              <a:ext cx="2692499" cy="69272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Portfolio Diagnostics</a:t>
              </a:r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CE830653-08B2-4493-A55A-B974312DD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380901" y="6643769"/>
              <a:ext cx="170015" cy="168790"/>
            </a:xfrm>
            <a:prstGeom prst="rect">
              <a:avLst/>
            </a:prstGeom>
          </p:spPr>
        </p:pic>
      </p:grpSp>
      <p:sp>
        <p:nvSpPr>
          <p:cNvPr id="151" name="Rectangle: Top Corners Snipped 150">
            <a:extLst>
              <a:ext uri="{FF2B5EF4-FFF2-40B4-BE49-F238E27FC236}">
                <a16:creationId xmlns:a16="http://schemas.microsoft.com/office/drawing/2014/main" id="{09B73A9B-B2FE-4335-8A1C-AEA7180EF4CE}"/>
              </a:ext>
            </a:extLst>
          </p:cNvPr>
          <p:cNvSpPr/>
          <p:nvPr/>
        </p:nvSpPr>
        <p:spPr>
          <a:xfrm>
            <a:off x="11256106" y="6385578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8A98242-DD82-4E7C-AE93-F55598D494A0}"/>
              </a:ext>
            </a:extLst>
          </p:cNvPr>
          <p:cNvSpPr txBox="1"/>
          <p:nvPr/>
        </p:nvSpPr>
        <p:spPr>
          <a:xfrm>
            <a:off x="958442" y="5729441"/>
            <a:ext cx="2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Back-test Component</a:t>
            </a:r>
            <a:endParaRPr lang="en-IN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7190CB9-51C9-4D38-A266-248886C8DAD2}"/>
              </a:ext>
            </a:extLst>
          </p:cNvPr>
          <p:cNvSpPr txBox="1"/>
          <p:nvPr/>
        </p:nvSpPr>
        <p:spPr>
          <a:xfrm>
            <a:off x="8968509" y="64516"/>
            <a:ext cx="313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masis MT Pro Black" panose="02040A04050005020304" pitchFamily="18" charset="0"/>
              </a:rPr>
              <a:t>BACKTEST CLASS LAYER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85A51C7-80F9-4272-AD6D-C668648060ED}"/>
              </a:ext>
            </a:extLst>
          </p:cNvPr>
          <p:cNvSpPr txBox="1"/>
          <p:nvPr/>
        </p:nvSpPr>
        <p:spPr>
          <a:xfrm>
            <a:off x="475820" y="129309"/>
            <a:ext cx="82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Model Class can be defined without indicator components too (custom models)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72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E48BA2-8747-477E-857A-383AA5DC1F75}"/>
              </a:ext>
            </a:extLst>
          </p:cNvPr>
          <p:cNvSpPr/>
          <p:nvPr/>
        </p:nvSpPr>
        <p:spPr>
          <a:xfrm>
            <a:off x="6336141" y="1083727"/>
            <a:ext cx="3685313" cy="5497116"/>
          </a:xfrm>
          <a:prstGeom prst="roundRect">
            <a:avLst>
              <a:gd name="adj" fmla="val 9272"/>
            </a:avLst>
          </a:prstGeom>
          <a:solidFill>
            <a:srgbClr val="D69DF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03B77BD-E001-4DAB-9BA1-7A2FF279E46D}"/>
              </a:ext>
            </a:extLst>
          </p:cNvPr>
          <p:cNvSpPr/>
          <p:nvPr/>
        </p:nvSpPr>
        <p:spPr>
          <a:xfrm>
            <a:off x="2503055" y="1086799"/>
            <a:ext cx="3833086" cy="5497116"/>
          </a:xfrm>
          <a:prstGeom prst="roundRect">
            <a:avLst>
              <a:gd name="adj" fmla="val 9272"/>
            </a:avLst>
          </a:prstGeom>
          <a:solidFill>
            <a:srgbClr val="D69DF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B8F90B-21AE-4653-9A78-53DDDF4CB168}"/>
              </a:ext>
            </a:extLst>
          </p:cNvPr>
          <p:cNvCxnSpPr>
            <a:cxnSpLocks/>
          </p:cNvCxnSpPr>
          <p:nvPr/>
        </p:nvCxnSpPr>
        <p:spPr>
          <a:xfrm>
            <a:off x="6336143" y="1658324"/>
            <a:ext cx="0" cy="44796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D69432D-1867-466E-B3AD-4C882008AB4D}"/>
              </a:ext>
            </a:extLst>
          </p:cNvPr>
          <p:cNvSpPr/>
          <p:nvPr/>
        </p:nvSpPr>
        <p:spPr>
          <a:xfrm>
            <a:off x="369544" y="107182"/>
            <a:ext cx="2692499" cy="6927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Portfolio Diagnostics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F1E13-5D88-4682-BFB3-FA9256BBFE3F}"/>
              </a:ext>
            </a:extLst>
          </p:cNvPr>
          <p:cNvSpPr/>
          <p:nvPr/>
        </p:nvSpPr>
        <p:spPr>
          <a:xfrm>
            <a:off x="3297471" y="2007549"/>
            <a:ext cx="6095910" cy="548462"/>
          </a:xfrm>
          <a:prstGeom prst="rect">
            <a:avLst/>
          </a:prstGeom>
          <a:solidFill>
            <a:srgbClr val="D69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Ratios (scalers)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AC7E5-C884-4B56-9898-621A30C18A20}"/>
              </a:ext>
            </a:extLst>
          </p:cNvPr>
          <p:cNvSpPr/>
          <p:nvPr/>
        </p:nvSpPr>
        <p:spPr>
          <a:xfrm>
            <a:off x="3297470" y="2815730"/>
            <a:ext cx="6095910" cy="548462"/>
          </a:xfrm>
          <a:prstGeom prst="rect">
            <a:avLst/>
          </a:prstGeom>
          <a:solidFill>
            <a:srgbClr val="D69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Independent Ratios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E0382-D510-4A8D-A808-466767A29B4D}"/>
              </a:ext>
            </a:extLst>
          </p:cNvPr>
          <p:cNvSpPr/>
          <p:nvPr/>
        </p:nvSpPr>
        <p:spPr>
          <a:xfrm>
            <a:off x="3297470" y="3623911"/>
            <a:ext cx="6095910" cy="548462"/>
          </a:xfrm>
          <a:prstGeom prst="rect">
            <a:avLst/>
          </a:prstGeom>
          <a:solidFill>
            <a:srgbClr val="D69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Ratio Timeseries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72345-E66F-4E2F-AF4F-7F6DF14D2288}"/>
              </a:ext>
            </a:extLst>
          </p:cNvPr>
          <p:cNvSpPr/>
          <p:nvPr/>
        </p:nvSpPr>
        <p:spPr>
          <a:xfrm>
            <a:off x="3297470" y="4504133"/>
            <a:ext cx="6095910" cy="548462"/>
          </a:xfrm>
          <a:prstGeom prst="rect">
            <a:avLst/>
          </a:prstGeom>
          <a:solidFill>
            <a:srgbClr val="D69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Based Metrics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BE016-EF64-4CBD-B161-338D8F2D371A}"/>
              </a:ext>
            </a:extLst>
          </p:cNvPr>
          <p:cNvSpPr/>
          <p:nvPr/>
        </p:nvSpPr>
        <p:spPr>
          <a:xfrm>
            <a:off x="3297470" y="5321046"/>
            <a:ext cx="6095910" cy="548462"/>
          </a:xfrm>
          <a:prstGeom prst="rect">
            <a:avLst/>
          </a:prstGeom>
          <a:solidFill>
            <a:srgbClr val="D69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Positions Based Metrics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E5309D-1E40-46F9-AB06-C694FD54B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97470" y="2378488"/>
            <a:ext cx="170015" cy="168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83D074-B50D-42EC-9AAB-684B3DF7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97469" y="3195832"/>
            <a:ext cx="170015" cy="168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C7A5F1-9662-405D-BB75-6E29868A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99437" y="3976716"/>
            <a:ext cx="170015" cy="168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8B2A66-DF32-4576-ACF3-1C772B7C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97469" y="4878025"/>
            <a:ext cx="170015" cy="168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728223-6818-4DEC-921F-3EB06AD8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97470" y="5700718"/>
            <a:ext cx="170015" cy="16879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AF263E4-A4F6-4438-9F3B-80DA698C6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23365" y="2320605"/>
            <a:ext cx="170015" cy="23540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E969D9B-C39F-4FCE-B5A8-38F9E233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23365" y="3136577"/>
            <a:ext cx="170015" cy="23540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EFF6D0F-5736-4CB2-9C09-2C640DD61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23365" y="3936967"/>
            <a:ext cx="170015" cy="23540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47F7296-D6EC-49D5-A0A2-5B10E8671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23364" y="4811409"/>
            <a:ext cx="170015" cy="23540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D53806D-6DD8-4BB0-8002-10A0CE5C2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23364" y="5634102"/>
            <a:ext cx="170015" cy="235406"/>
          </a:xfrm>
          <a:prstGeom prst="rect">
            <a:avLst/>
          </a:prstGeom>
        </p:spPr>
      </p:pic>
      <p:sp>
        <p:nvSpPr>
          <p:cNvPr id="23" name="Rectangle: Top Corners Snipped 22">
            <a:extLst>
              <a:ext uri="{FF2B5EF4-FFF2-40B4-BE49-F238E27FC236}">
                <a16:creationId xmlns:a16="http://schemas.microsoft.com/office/drawing/2014/main" id="{CF6983BA-3C3C-4813-A655-3EB6323854F0}"/>
              </a:ext>
            </a:extLst>
          </p:cNvPr>
          <p:cNvSpPr/>
          <p:nvPr/>
        </p:nvSpPr>
        <p:spPr>
          <a:xfrm>
            <a:off x="2728202" y="6021975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4" name="Rectangle: Top Corners Snipped 23">
            <a:extLst>
              <a:ext uri="{FF2B5EF4-FFF2-40B4-BE49-F238E27FC236}">
                <a16:creationId xmlns:a16="http://schemas.microsoft.com/office/drawing/2014/main" id="{BAD12271-6456-4433-9DED-9606939620AA}"/>
              </a:ext>
            </a:extLst>
          </p:cNvPr>
          <p:cNvSpPr/>
          <p:nvPr/>
        </p:nvSpPr>
        <p:spPr>
          <a:xfrm>
            <a:off x="8768320" y="6021975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7C4A4-7AFE-48E4-9FFA-5CBE0AF4EBBA}"/>
              </a:ext>
            </a:extLst>
          </p:cNvPr>
          <p:cNvSpPr txBox="1"/>
          <p:nvPr/>
        </p:nvSpPr>
        <p:spPr>
          <a:xfrm>
            <a:off x="2728202" y="1194958"/>
            <a:ext cx="23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Native Utilities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510698-8084-4138-B526-34BA20B7D2EA}"/>
              </a:ext>
            </a:extLst>
          </p:cNvPr>
          <p:cNvSpPr txBox="1"/>
          <p:nvPr/>
        </p:nvSpPr>
        <p:spPr>
          <a:xfrm>
            <a:off x="6561288" y="1208750"/>
            <a:ext cx="23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Client Utilities</a:t>
            </a:r>
            <a:endParaRPr lang="en-IN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E29B0C1-079C-4AFB-979E-981125DABB2D}"/>
              </a:ext>
            </a:extLst>
          </p:cNvPr>
          <p:cNvSpPr/>
          <p:nvPr/>
        </p:nvSpPr>
        <p:spPr>
          <a:xfrm>
            <a:off x="8732795" y="107182"/>
            <a:ext cx="2881745" cy="651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Defined Stock/Index</a:t>
            </a:r>
            <a:endParaRPr lang="en-IN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03A8ADC-4F22-4A12-AE05-C3CA3309A3EF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 rot="5400000">
            <a:off x="9013476" y="-76466"/>
            <a:ext cx="325515" cy="1994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B3254-38D2-4866-AF68-34112B17BA84}"/>
              </a:ext>
            </a:extLst>
          </p:cNvPr>
          <p:cNvSpPr/>
          <p:nvPr/>
        </p:nvSpPr>
        <p:spPr>
          <a:xfrm>
            <a:off x="10527412" y="3068656"/>
            <a:ext cx="1500922" cy="9924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Side Visualization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E6CC8A1-AE52-4FE3-80EE-1B9B09CDEBA9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rot="5400000" flipH="1" flipV="1">
            <a:off x="7972241" y="3275212"/>
            <a:ext cx="3512187" cy="3099075"/>
          </a:xfrm>
          <a:prstGeom prst="bentConnector5">
            <a:avLst>
              <a:gd name="adj1" fmla="val -6509"/>
              <a:gd name="adj2" fmla="val 67621"/>
              <a:gd name="adj3" fmla="val 106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045D7-1B80-4708-9CAB-A9E15C0A3915}"/>
              </a:ext>
            </a:extLst>
          </p:cNvPr>
          <p:cNvSpPr/>
          <p:nvPr/>
        </p:nvSpPr>
        <p:spPr>
          <a:xfrm>
            <a:off x="410248" y="3068656"/>
            <a:ext cx="1500922" cy="9924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Side Visualization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F10B83D-69BA-42CA-A078-85431BE97EA3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rot="5400000" flipH="1">
            <a:off x="1032524" y="3196842"/>
            <a:ext cx="3515259" cy="3258889"/>
          </a:xfrm>
          <a:prstGeom prst="bentConnector5">
            <a:avLst>
              <a:gd name="adj1" fmla="val -6503"/>
              <a:gd name="adj2" fmla="val 67891"/>
              <a:gd name="adj3" fmla="val 106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5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FF6969-5C70-4DB6-878C-88F09E8A3D30}"/>
              </a:ext>
            </a:extLst>
          </p:cNvPr>
          <p:cNvSpPr/>
          <p:nvPr/>
        </p:nvSpPr>
        <p:spPr>
          <a:xfrm>
            <a:off x="2195462" y="1085140"/>
            <a:ext cx="1579418" cy="6697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2F50C-5C10-4C97-BC6A-1CF902CCC4B9}"/>
              </a:ext>
            </a:extLst>
          </p:cNvPr>
          <p:cNvSpPr/>
          <p:nvPr/>
        </p:nvSpPr>
        <p:spPr>
          <a:xfrm>
            <a:off x="2195462" y="1757172"/>
            <a:ext cx="1579417" cy="828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07C32-68EF-4294-94A7-BECC99B67893}"/>
              </a:ext>
            </a:extLst>
          </p:cNvPr>
          <p:cNvSpPr/>
          <p:nvPr/>
        </p:nvSpPr>
        <p:spPr>
          <a:xfrm>
            <a:off x="4492533" y="1168267"/>
            <a:ext cx="1699403" cy="586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7CD10-8299-4F8B-B824-E86AF5A699E7}"/>
              </a:ext>
            </a:extLst>
          </p:cNvPr>
          <p:cNvSpPr/>
          <p:nvPr/>
        </p:nvSpPr>
        <p:spPr>
          <a:xfrm>
            <a:off x="4492533" y="1754863"/>
            <a:ext cx="1699403" cy="6697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D9741EF9-51D7-4890-957F-038480DCC472}"/>
              </a:ext>
            </a:extLst>
          </p:cNvPr>
          <p:cNvSpPr/>
          <p:nvPr/>
        </p:nvSpPr>
        <p:spPr>
          <a:xfrm>
            <a:off x="8340436" y="5375565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5901559B-4744-4C5E-8820-32A2305B8503}"/>
              </a:ext>
            </a:extLst>
          </p:cNvPr>
          <p:cNvSpPr/>
          <p:nvPr/>
        </p:nvSpPr>
        <p:spPr>
          <a:xfrm>
            <a:off x="9545782" y="5375565"/>
            <a:ext cx="868219" cy="406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731D8A-6D09-4BE6-BEDF-86D84014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0065" y="3594233"/>
            <a:ext cx="170015" cy="1687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990CF8A-F860-46C9-8F78-B26D9873E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70050" y="3560925"/>
            <a:ext cx="170015" cy="2354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663E44-B349-4FD8-BCAC-1C5DF4ABF222}"/>
              </a:ext>
            </a:extLst>
          </p:cNvPr>
          <p:cNvSpPr/>
          <p:nvPr/>
        </p:nvSpPr>
        <p:spPr>
          <a:xfrm>
            <a:off x="6641033" y="1154454"/>
            <a:ext cx="1699403" cy="5865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38CAC-13D9-45FE-A24C-EC896BDD89D5}"/>
              </a:ext>
            </a:extLst>
          </p:cNvPr>
          <p:cNvSpPr/>
          <p:nvPr/>
        </p:nvSpPr>
        <p:spPr>
          <a:xfrm>
            <a:off x="6641033" y="1741050"/>
            <a:ext cx="1699403" cy="669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A33283-143D-439E-AE97-501E049BD176}"/>
              </a:ext>
            </a:extLst>
          </p:cNvPr>
          <p:cNvSpPr/>
          <p:nvPr/>
        </p:nvSpPr>
        <p:spPr>
          <a:xfrm>
            <a:off x="9402618" y="1016000"/>
            <a:ext cx="1699403" cy="4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B2E47-35C8-440E-9B5E-C7567DABBE17}"/>
              </a:ext>
            </a:extLst>
          </p:cNvPr>
          <p:cNvSpPr/>
          <p:nvPr/>
        </p:nvSpPr>
        <p:spPr>
          <a:xfrm>
            <a:off x="9402618" y="1514764"/>
            <a:ext cx="1699403" cy="498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517AB2-6C56-4BE9-9E0F-561D12D4F73E}"/>
              </a:ext>
            </a:extLst>
          </p:cNvPr>
          <p:cNvSpPr/>
          <p:nvPr/>
        </p:nvSpPr>
        <p:spPr>
          <a:xfrm>
            <a:off x="4618272" y="3247870"/>
            <a:ext cx="2022761" cy="5484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438712-CC86-400A-AA1A-2BF7034693D4}"/>
              </a:ext>
            </a:extLst>
          </p:cNvPr>
          <p:cNvSpPr/>
          <p:nvPr/>
        </p:nvSpPr>
        <p:spPr>
          <a:xfrm>
            <a:off x="4618272" y="3796331"/>
            <a:ext cx="2022761" cy="548462"/>
          </a:xfrm>
          <a:prstGeom prst="rect">
            <a:avLst/>
          </a:prstGeom>
          <a:solidFill>
            <a:srgbClr val="D69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ED47EE-ECA2-4C61-A0DF-D5DA5F239C13}"/>
              </a:ext>
            </a:extLst>
          </p:cNvPr>
          <p:cNvSpPr txBox="1"/>
          <p:nvPr/>
        </p:nvSpPr>
        <p:spPr>
          <a:xfrm>
            <a:off x="267855" y="332509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Assets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95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589</Words>
  <Application>Microsoft Office PowerPoint</Application>
  <PresentationFormat>Widescreen</PresentationFormat>
  <Paragraphs>141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Amasis MT Pro Black</vt:lpstr>
      <vt:lpstr>Arial</vt:lpstr>
      <vt:lpstr>Calibri</vt:lpstr>
      <vt:lpstr>Calibri Light</vt:lpstr>
      <vt:lpstr>Office Theme</vt:lpstr>
      <vt:lpstr>CUSTOM BACKTESTING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Sarbajit Ghosh (21 JSBF)</dc:creator>
  <cp:lastModifiedBy>Sarbajit Ghosh (21 JSBF)</cp:lastModifiedBy>
  <cp:revision>13</cp:revision>
  <dcterms:created xsi:type="dcterms:W3CDTF">2022-02-12T01:44:04Z</dcterms:created>
  <dcterms:modified xsi:type="dcterms:W3CDTF">2022-02-13T18:03:18Z</dcterms:modified>
</cp:coreProperties>
</file>