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04" r:id="rId3"/>
    <p:sldId id="343" r:id="rId4"/>
    <p:sldId id="307" r:id="rId5"/>
    <p:sldId id="260" r:id="rId6"/>
    <p:sldId id="348" r:id="rId7"/>
    <p:sldId id="323" r:id="rId8"/>
    <p:sldId id="311" r:id="rId9"/>
    <p:sldId id="324" r:id="rId10"/>
    <p:sldId id="337" r:id="rId11"/>
    <p:sldId id="320" r:id="rId12"/>
    <p:sldId id="335" r:id="rId13"/>
    <p:sldId id="321" r:id="rId14"/>
    <p:sldId id="339" r:id="rId15"/>
    <p:sldId id="325" r:id="rId16"/>
    <p:sldId id="328" r:id="rId17"/>
    <p:sldId id="331" r:id="rId18"/>
    <p:sldId id="326" r:id="rId19"/>
    <p:sldId id="332" r:id="rId20"/>
    <p:sldId id="322" r:id="rId21"/>
    <p:sldId id="340" r:id="rId22"/>
    <p:sldId id="344" r:id="rId23"/>
    <p:sldId id="299" r:id="rId24"/>
    <p:sldId id="345" r:id="rId25"/>
    <p:sldId id="347" r:id="rId26"/>
    <p:sldId id="346" r:id="rId27"/>
    <p:sldId id="298" r:id="rId28"/>
    <p:sldId id="300" r:id="rId29"/>
    <p:sldId id="349" r:id="rId30"/>
    <p:sldId id="334" r:id="rId31"/>
    <p:sldId id="333" r:id="rId32"/>
    <p:sldId id="301" r:id="rId33"/>
    <p:sldId id="291" r:id="rId34"/>
    <p:sldId id="292" r:id="rId35"/>
    <p:sldId id="264" r:id="rId36"/>
    <p:sldId id="330" r:id="rId37"/>
    <p:sldId id="329" r:id="rId38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8" roundtripDataSignature="AMtx7mj3pFLlPtnyq7i8Rw88vfP9csTt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EE8631-6FBA-4412-AC3A-3DA5B5E8C258}">
  <a:tblStyle styleId="{47EE8631-6FBA-4412-AC3A-3DA5B5E8C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/>
    <p:restoredTop sz="94669"/>
  </p:normalViewPr>
  <p:slideViewPr>
    <p:cSldViewPr snapToGrid="0" snapToObjects="1">
      <p:cViewPr varScale="1">
        <p:scale>
          <a:sx n="43" d="100"/>
          <a:sy n="43" d="100"/>
        </p:scale>
        <p:origin x="30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Bag-of-Words</cx:pt>
          <cx:pt idx="1">Third-Party</cx:pt>
          <cx:pt idx="2">NLP-Solution</cx:pt>
        </cx:lvl>
      </cx:strDim>
      <cx:numDim type="val">
        <cx:f>Sheet1!$B$2:$B$51</cx:f>
        <cx:lvl ptCount="50" formatCode="General">
          <cx:pt idx="0">68</cx:pt>
          <cx:pt idx="1">79</cx:pt>
          <cx:pt idx="2">90.400000000000006</cx:pt>
        </cx:lvl>
      </cx:numDim>
    </cx:data>
  </cx:chartData>
  <cx:chart>
    <cx:title pos="t" align="ctr" overlay="0">
      <cx:tx>
        <cx:txData>
          <cx:v>Intent Classification Accuracy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128" b="1" i="0" u="none" strike="noStrike" spc="100" baseline="0" dirty="0">
              <a:solidFill>
                <a:srgbClr val="33B1DD">
                  <a:lumMod val="95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</a:rPr>
            <a:t>Intent Classification Accuracy</a:t>
          </a:r>
        </a:p>
      </cx:txPr>
    </cx:title>
    <cx:plotArea>
      <cx:plotAreaRegion>
        <cx:plotSurface>
          <cx:spPr>
            <a:noFill/>
          </cx:spPr>
        </cx:plotSurface>
        <cx:series layoutId="clusteredColumn" uniqueId="{A8DC03A4-1444-6546-B1D6-B5401DBC7ADC}" formatIdx="0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aggregation/>
          </cx:layoutPr>
        </cx:series>
      </cx:plotAreaRegion>
      <cx:axis id="0">
        <cx:catScaling gapWidth="0"/>
        <cx:majorTickMarks type="out"/>
        <cx:tickLabels/>
      </cx:axis>
      <cx:axis id="1" hidden="1">
        <cx:valScaling/>
        <cx:majorTickMarks type="out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832fe151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Encoders are built up of themselves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of rnns where the context is the hidden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Attention avoids locality bias - long distance context has equal opportunity.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52832fe15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63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832fe151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Encoders are built up of themselves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of rnns where the context is the hidden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Attention avoids locality bias - long distance context has equal opportunity.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52832fe15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04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832fe151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Encoders are built up of themselves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of rnns where the context is the hidden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Attention avoids locality bias - long distance context has equal opportunity.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52832fe15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368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832fe151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Encoders are built up of themselves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of rnns where the context is the hidden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Attention avoids locality bias - long distance context has equal opportunity.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52832fe15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0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832fe151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Encoders are built up of themselves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of rnns where the context is the hidden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Attention avoids locality bias - long distance context has equal opportunity.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52832fe15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02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832fe151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Encoders are built up of themselves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of rnns where the context is the hidden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Attention avoids locality bias - long distance context has equal opportunity.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52832fe15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7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4e6b0e82e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54e6b0e82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9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1086ed0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51086ed00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Control Policies + Data Classification/Labeling: Label and Classify Data for Access based Control and Policies: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Labeled and Classified Data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Access Control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Traffic/Storage Encryption w/ Key Management: Generate Hashes and Unique ID’s for the Restricted Data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At-Rest Encryption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Key Management Services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Encrypted Network Traffic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Network Device Information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Hashing &amp; Unique IDs: Deploy Third Party and Internal Agents onto the Network to Actively Scan Traffic for Labeled Data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Internal Network Traffic Scanning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Document Hashing and Matching for Outbound 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Endpoint Scanning: Encrypt all Network Traffic and Stored Sensitive Data with proper Key Management Systems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Control Services by Role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Personal Computer and Mobile Device Level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Least-Privileged Access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Content Awareness and Monitoring with User/Group Level Policies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Scanning of external Media Devices (USB)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Network Traffic Scanning: Scan Endpoint Devices such as Laptop and Mobile Phones for matching Hashes and ID’s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Limitedly Permissioned Endpoints:  Deploy Permission Based Access to all Endpoints, Services, and Devices starting with Least-Privilege Access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0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d253b9149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g4d253b9149_0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Talking Points: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Gotta decide who’s gonna label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Answer these questions first. </a:t>
            </a:r>
            <a:endParaRPr/>
          </a:p>
        </p:txBody>
      </p:sp>
      <p:sp>
        <p:nvSpPr>
          <p:cNvPr id="588" name="Google Shape;588;g4d253b9149_0_5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D8DB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DCD8DB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rgbClr val="DCD8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721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0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1086ed0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51086ed00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Control Policies + Data Classification/Labeling: Label and Classify Data for Access based Control and Policies: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Labeled and Classified Data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Access Control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Traffic/Storage Encryption w/ Key Management: Generate Hashes and Unique ID’s for the Restricted Data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At-Rest Encryption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Key Management Services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Encrypted Network Traffic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Network Device Information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Hashing &amp; Unique IDs: Deploy Third Party and Internal Agents onto the Network to Actively Scan Traffic for Labeled Data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Internal Network Traffic Scanning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Document Hashing and Matching for Outbound 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Endpoint Scanning: Encrypt all Network Traffic and Stored Sensitive Data with proper Key Management Systems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Control Services by Role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Personal Computer and Mobile Device Level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Least-Privileged Access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Content Awareness and Monitoring with User/Group Level Policies</a:t>
            </a:r>
            <a:endParaRPr sz="1200">
              <a:latin typeface="Optimist"/>
              <a:ea typeface="Optimist"/>
              <a:cs typeface="Optimist"/>
              <a:sym typeface="Optimist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timist"/>
              <a:buChar char="●"/>
            </a:pPr>
            <a:r>
              <a:rPr lang="en-US" sz="1200">
                <a:latin typeface="Optimist"/>
                <a:ea typeface="Optimist"/>
                <a:cs typeface="Optimist"/>
                <a:sym typeface="Optimist"/>
              </a:rPr>
              <a:t>Scanning of external Media Devices (USB)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Network Traffic Scanning: Scan Endpoint Devices such as Laptop and Mobile Phones for matching Hashes and ID’s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Limitedly Permissioned Endpoints:  Deploy Permission Based Access to all Endpoints, Services, and Devices starting with Least-Privilege Access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6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9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2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6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8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0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Photo">
  <p:cSld name="Cover Phot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 descr="HDPhoto_140507_02_FS.jpg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2540000" y="4455159"/>
            <a:ext cx="19456399" cy="4754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3"/>
          </p:nvPr>
        </p:nvSpPr>
        <p:spPr>
          <a:xfrm>
            <a:off x="2540000" y="9591048"/>
            <a:ext cx="94107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Optimist Light"/>
              <a:buNone/>
              <a:defRPr sz="3600" b="0" i="0">
                <a:solidFill>
                  <a:srgbClr val="A5A5A5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endix Section">
  <p:cSld name="Appendix Section">
    <p:bg>
      <p:bgPr>
        <a:solidFill>
          <a:srgbClr val="444444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2540000" y="5804768"/>
            <a:ext cx="19456399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  <a:defRPr sz="12500"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>
            <a:off x="2538413" y="7700888"/>
            <a:ext cx="3594299" cy="177801"/>
          </a:xfrm>
          <a:prstGeom prst="rect">
            <a:avLst/>
          </a:pr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2"/>
          </p:nvPr>
        </p:nvSpPr>
        <p:spPr>
          <a:xfrm>
            <a:off x="2538413" y="5256996"/>
            <a:ext cx="2205732" cy="5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timist SemiBold"/>
              <a:buNone/>
              <a:defRPr sz="3200" cap="none"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endix - Data Media + Caption">
  <p:cSld name="Appendix - Data Media + Caption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 descr="HDPhoto_140507_02_FS.jpg"/>
          <p:cNvSpPr>
            <a:spLocks noGrp="1"/>
          </p:cNvSpPr>
          <p:nvPr>
            <p:ph type="pic" idx="2"/>
          </p:nvPr>
        </p:nvSpPr>
        <p:spPr>
          <a:xfrm>
            <a:off x="0" y="3323062"/>
            <a:ext cx="16035453" cy="1039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16035453" y="0"/>
            <a:ext cx="8348547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00" tIns="457200" rIns="457200" bIns="4572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508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Char char="•"/>
              <a:defRPr sz="4400" b="0" i="0">
                <a:latin typeface="Optimist"/>
                <a:ea typeface="Optimist"/>
                <a:cs typeface="Optimist"/>
                <a:sym typeface="Optimist"/>
              </a:defRPr>
            </a:lvl2pPr>
            <a:lvl3pPr marL="1371600" lvl="2" indent="-508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Char char="•"/>
              <a:defRPr sz="4400" b="0" i="0"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508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Char char="•"/>
              <a:defRPr sz="4400" b="0" i="0"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508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Char char="•"/>
              <a:defRPr sz="4400" b="0" i="0"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27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133" name="Google Shape;133;p27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14536853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3"/>
          </p:nvPr>
        </p:nvSpPr>
        <p:spPr>
          <a:xfrm>
            <a:off x="1270000" y="2272258"/>
            <a:ext cx="14536853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endix: Content + 50% Media">
  <p:cSld name="Appendix: Content + 50% Media">
    <p:bg>
      <p:bgPr>
        <a:solidFill>
          <a:schemeClr val="l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 descr="HDPhoto_140507_02_FS.jpg"/>
          <p:cNvSpPr>
            <a:spLocks noGrp="1"/>
          </p:cNvSpPr>
          <p:nvPr>
            <p:ph type="pic" idx="2"/>
          </p:nvPr>
        </p:nvSpPr>
        <p:spPr>
          <a:xfrm>
            <a:off x="12310946" y="1"/>
            <a:ext cx="12073053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grpSp>
        <p:nvGrpSpPr>
          <p:cNvPr id="140" name="Google Shape;140;p28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141" name="Google Shape;141;p28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14536853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14536853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3"/>
          </p:nvPr>
        </p:nvSpPr>
        <p:spPr>
          <a:xfrm>
            <a:off x="2026405" y="4663504"/>
            <a:ext cx="9674006" cy="557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 SemiBold"/>
              <a:buNone/>
              <a:defRPr b="1">
                <a:solidFill>
                  <a:srgbClr val="354655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655"/>
              </a:buClr>
              <a:buSzPts val="4400"/>
              <a:buFont typeface="Optimist"/>
              <a:buNone/>
              <a:defRPr>
                <a:solidFill>
                  <a:srgbClr val="354655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-White">
  <p:cSld name="Title and Subtitle Only-White">
    <p:bg>
      <p:bgPr>
        <a:solidFill>
          <a:srgbClr val="001E36">
            <a:alpha val="85000"/>
          </a:srgbClr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932688" y="658369"/>
            <a:ext cx="22492004" cy="177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timist"/>
              <a:buNone/>
              <a:defRPr sz="5600" i="0" u="none" strike="noStrike" cap="none">
                <a:solidFill>
                  <a:schemeClr val="lt1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timist"/>
              <a:buNone/>
              <a:defRPr sz="3600">
                <a:latin typeface="Optimist"/>
                <a:ea typeface="Optimist"/>
                <a:cs typeface="Optimist"/>
                <a:sym typeface="Optimis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2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pactful Fact">
  <p:cSld name="Impactful Fact">
    <p:bg>
      <p:bgPr>
        <a:solidFill>
          <a:srgbClr val="FAF8F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778000" y="3184078"/>
            <a:ext cx="20828000" cy="734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lvl="2" indent="-22860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22860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22860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52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Content + Quote Emphasis" preserve="1" userDrawn="1">
  <p:cSld name="1_Bulleted Content + Quote Emphasis">
    <p:bg>
      <p:bgPr>
        <a:solidFill>
          <a:srgbClr val="FAF8F9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20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53" name="Google Shape;53;p20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58" name="Google Shape;58;p20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20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0" name="Google Shape;60;p20"/>
          <p:cNvSpPr/>
          <p:nvPr/>
        </p:nvSpPr>
        <p:spPr>
          <a:xfrm>
            <a:off x="1535484" y="4333404"/>
            <a:ext cx="1066801" cy="1066801"/>
          </a:xfrm>
          <a:prstGeom prst="ellipse">
            <a:avLst/>
          </a:prstGeom>
          <a:solidFill>
            <a:srgbClr val="009DD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3085625" y="4871241"/>
            <a:ext cx="7530333" cy="984885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/>
          <p:nvPr/>
        </p:nvSpPr>
        <p:spPr>
          <a:xfrm>
            <a:off x="1535484" y="6825308"/>
            <a:ext cx="1066801" cy="1066801"/>
          </a:xfrm>
          <a:prstGeom prst="ellipse">
            <a:avLst/>
          </a:prstGeom>
          <a:solidFill>
            <a:srgbClr val="2F6B9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B93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1535484" y="9229948"/>
            <a:ext cx="1066801" cy="106680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655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3"/>
          </p:nvPr>
        </p:nvSpPr>
        <p:spPr>
          <a:xfrm>
            <a:off x="3085626" y="7287874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4"/>
          </p:nvPr>
        </p:nvSpPr>
        <p:spPr>
          <a:xfrm>
            <a:off x="3085622" y="9688027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6"/>
          </p:nvPr>
        </p:nvSpPr>
        <p:spPr>
          <a:xfrm>
            <a:off x="3085624" y="4340973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7"/>
          </p:nvPr>
        </p:nvSpPr>
        <p:spPr>
          <a:xfrm>
            <a:off x="3085623" y="6745481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8"/>
          </p:nvPr>
        </p:nvSpPr>
        <p:spPr>
          <a:xfrm>
            <a:off x="3085622" y="9149989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049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Content + Quote Emphasis" preserve="1" userDrawn="1">
  <p:cSld name="1_Bulleted Content + Quote Emphasis">
    <p:bg>
      <p:bgPr>
        <a:solidFill>
          <a:srgbClr val="FAF8F9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20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53" name="Google Shape;53;p20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58" name="Google Shape;58;p20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20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0" name="Google Shape;60;p20"/>
          <p:cNvSpPr/>
          <p:nvPr/>
        </p:nvSpPr>
        <p:spPr>
          <a:xfrm>
            <a:off x="6431360" y="4547859"/>
            <a:ext cx="1066801" cy="1066801"/>
          </a:xfrm>
          <a:prstGeom prst="ellipse">
            <a:avLst/>
          </a:prstGeom>
          <a:solidFill>
            <a:srgbClr val="009DD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7981501" y="5085696"/>
            <a:ext cx="7530333" cy="984885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/>
          <p:nvPr/>
        </p:nvSpPr>
        <p:spPr>
          <a:xfrm>
            <a:off x="6431360" y="7039763"/>
            <a:ext cx="1066801" cy="1066801"/>
          </a:xfrm>
          <a:prstGeom prst="ellipse">
            <a:avLst/>
          </a:prstGeom>
          <a:solidFill>
            <a:srgbClr val="2F6B9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B93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6431360" y="9444403"/>
            <a:ext cx="1066801" cy="106680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655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3"/>
          </p:nvPr>
        </p:nvSpPr>
        <p:spPr>
          <a:xfrm>
            <a:off x="7981502" y="7502329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4"/>
          </p:nvPr>
        </p:nvSpPr>
        <p:spPr>
          <a:xfrm>
            <a:off x="7981498" y="9902482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6"/>
          </p:nvPr>
        </p:nvSpPr>
        <p:spPr>
          <a:xfrm>
            <a:off x="7981500" y="4555428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7"/>
          </p:nvPr>
        </p:nvSpPr>
        <p:spPr>
          <a:xfrm>
            <a:off x="7981499" y="6959936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8"/>
          </p:nvPr>
        </p:nvSpPr>
        <p:spPr>
          <a:xfrm>
            <a:off x="7981498" y="9364444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11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Content + Quote Emphasis" preserve="1" userDrawn="1">
  <p:cSld name="1_Bulleted Content + Quote Emphasis">
    <p:bg>
      <p:bgPr>
        <a:solidFill>
          <a:srgbClr val="FAF8F9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20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53" name="Google Shape;53;p20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58" name="Google Shape;58;p20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20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0" name="Google Shape;60;p20"/>
          <p:cNvSpPr/>
          <p:nvPr/>
        </p:nvSpPr>
        <p:spPr>
          <a:xfrm>
            <a:off x="6431360" y="4547859"/>
            <a:ext cx="1066801" cy="1066801"/>
          </a:xfrm>
          <a:prstGeom prst="ellipse">
            <a:avLst/>
          </a:prstGeom>
          <a:solidFill>
            <a:srgbClr val="009DD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7981501" y="5085696"/>
            <a:ext cx="7530333" cy="984885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3"/>
          </p:nvPr>
        </p:nvSpPr>
        <p:spPr>
          <a:xfrm>
            <a:off x="7981502" y="7502329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4"/>
          </p:nvPr>
        </p:nvSpPr>
        <p:spPr>
          <a:xfrm>
            <a:off x="7981498" y="9902482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6"/>
          </p:nvPr>
        </p:nvSpPr>
        <p:spPr>
          <a:xfrm>
            <a:off x="7981500" y="4555428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7"/>
          </p:nvPr>
        </p:nvSpPr>
        <p:spPr>
          <a:xfrm>
            <a:off x="7981499" y="6959936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8"/>
          </p:nvPr>
        </p:nvSpPr>
        <p:spPr>
          <a:xfrm>
            <a:off x="7981498" y="9364444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767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Content + Quote Emphasis" preserve="1" userDrawn="1">
  <p:cSld name="1_Bulleted Content + Quote Emphasis">
    <p:bg>
      <p:bgPr>
        <a:solidFill>
          <a:srgbClr val="FAF8F9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20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53" name="Google Shape;53;p20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58" name="Google Shape;58;p20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20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0" name="Google Shape;60;p20"/>
          <p:cNvSpPr/>
          <p:nvPr/>
        </p:nvSpPr>
        <p:spPr>
          <a:xfrm>
            <a:off x="6431360" y="4547859"/>
            <a:ext cx="1066801" cy="1066801"/>
          </a:xfrm>
          <a:prstGeom prst="ellipse">
            <a:avLst/>
          </a:prstGeom>
          <a:solidFill>
            <a:srgbClr val="009DD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7981501" y="5085696"/>
            <a:ext cx="7530333" cy="984885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/>
          <p:nvPr/>
        </p:nvSpPr>
        <p:spPr>
          <a:xfrm>
            <a:off x="6431360" y="7039763"/>
            <a:ext cx="1066801" cy="1066801"/>
          </a:xfrm>
          <a:prstGeom prst="ellipse">
            <a:avLst/>
          </a:prstGeom>
          <a:solidFill>
            <a:srgbClr val="2F6B9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B93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3"/>
          </p:nvPr>
        </p:nvSpPr>
        <p:spPr>
          <a:xfrm>
            <a:off x="7981502" y="7502329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4"/>
          </p:nvPr>
        </p:nvSpPr>
        <p:spPr>
          <a:xfrm>
            <a:off x="7981498" y="9902482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6"/>
          </p:nvPr>
        </p:nvSpPr>
        <p:spPr>
          <a:xfrm>
            <a:off x="7981500" y="4555428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7"/>
          </p:nvPr>
        </p:nvSpPr>
        <p:spPr>
          <a:xfrm>
            <a:off x="7981499" y="6959936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8"/>
          </p:nvPr>
        </p:nvSpPr>
        <p:spPr>
          <a:xfrm>
            <a:off x="7981498" y="9364444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08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Content + Quote Emphasis" preserve="1" userDrawn="1">
  <p:cSld name="1_Bulleted Content + Quote Emphasis">
    <p:bg>
      <p:bgPr>
        <a:solidFill>
          <a:srgbClr val="FAF8F9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20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53" name="Google Shape;53;p20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58" name="Google Shape;58;p20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20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0" name="Google Shape;60;p20"/>
          <p:cNvSpPr/>
          <p:nvPr/>
        </p:nvSpPr>
        <p:spPr>
          <a:xfrm>
            <a:off x="6431360" y="4547859"/>
            <a:ext cx="1066801" cy="1066801"/>
          </a:xfrm>
          <a:prstGeom prst="ellipse">
            <a:avLst/>
          </a:prstGeom>
          <a:solidFill>
            <a:srgbClr val="009DD7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7981501" y="5085696"/>
            <a:ext cx="7530333" cy="984885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/>
          <p:nvPr/>
        </p:nvSpPr>
        <p:spPr>
          <a:xfrm>
            <a:off x="6431360" y="7039763"/>
            <a:ext cx="1066801" cy="1066801"/>
          </a:xfrm>
          <a:prstGeom prst="ellipse">
            <a:avLst/>
          </a:prstGeom>
          <a:solidFill>
            <a:srgbClr val="2F6B9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B93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6431360" y="9444403"/>
            <a:ext cx="1066801" cy="106680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655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3"/>
          </p:nvPr>
        </p:nvSpPr>
        <p:spPr>
          <a:xfrm>
            <a:off x="7981502" y="7502329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4"/>
          </p:nvPr>
        </p:nvSpPr>
        <p:spPr>
          <a:xfrm>
            <a:off x="7981498" y="9902482"/>
            <a:ext cx="753033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6"/>
          </p:nvPr>
        </p:nvSpPr>
        <p:spPr>
          <a:xfrm>
            <a:off x="7981500" y="4555428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7"/>
          </p:nvPr>
        </p:nvSpPr>
        <p:spPr>
          <a:xfrm>
            <a:off x="7981499" y="6959936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8"/>
          </p:nvPr>
        </p:nvSpPr>
        <p:spPr>
          <a:xfrm>
            <a:off x="7981498" y="9364444"/>
            <a:ext cx="7530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97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ecutive Summary">
  <p:cSld name="Executive Summar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8" name="Google Shape;18;p16"/>
          <p:cNvSpPr txBox="1"/>
          <p:nvPr/>
        </p:nvSpPr>
        <p:spPr>
          <a:xfrm>
            <a:off x="1984917" y="6273228"/>
            <a:ext cx="20272917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timist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Optimist"/>
                <a:ea typeface="Optimist"/>
                <a:cs typeface="Optimist"/>
                <a:sym typeface="Optimist"/>
              </a:rPr>
              <a:t>Summary of your task and </a:t>
            </a:r>
            <a:r>
              <a:rPr lang="en-US" sz="3600" b="1" i="0" u="none" strike="noStrike" cap="none">
                <a:solidFill>
                  <a:schemeClr val="dk1"/>
                </a:solidFill>
                <a:latin typeface="Optimist"/>
                <a:ea typeface="Optimist"/>
                <a:cs typeface="Optimist"/>
                <a:sym typeface="Optimist"/>
              </a:rPr>
              <a:t>why what you did</a:t>
            </a:r>
            <a:r>
              <a:rPr lang="en-US" sz="3600" b="0" i="0" u="none" strike="noStrike" cap="none">
                <a:solidFill>
                  <a:schemeClr val="dk1"/>
                </a:solidFill>
                <a:latin typeface="Optimist"/>
                <a:ea typeface="Optimist"/>
                <a:cs typeface="Optimist"/>
                <a:sym typeface="Optimist"/>
              </a:rPr>
              <a:t> was important in </a:t>
            </a:r>
            <a:r>
              <a:rPr lang="en-US" sz="3600" b="1" i="0" u="none" strike="noStrike" cap="none">
                <a:solidFill>
                  <a:schemeClr val="dk1"/>
                </a:solidFill>
                <a:latin typeface="Optimist"/>
                <a:ea typeface="Optimist"/>
                <a:cs typeface="Optimist"/>
                <a:sym typeface="Optimist"/>
              </a:rPr>
              <a:t>moving your task forward</a:t>
            </a:r>
            <a:r>
              <a:rPr lang="en-US" sz="3600" b="0" i="0" u="none" strike="noStrike" cap="none">
                <a:solidFill>
                  <a:schemeClr val="dk1"/>
                </a:solidFill>
                <a:latin typeface="Optimist"/>
                <a:ea typeface="Optimist"/>
                <a:cs typeface="Optimist"/>
                <a:sym typeface="Optimist"/>
              </a:rPr>
              <a:t>.</a:t>
            </a:r>
            <a:endParaRPr/>
          </a:p>
        </p:txBody>
      </p:sp>
      <p:sp>
        <p:nvSpPr>
          <p:cNvPr id="19" name="Google Shape;19;p16" descr="HDPhoto_140507_02_FS.jpg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" type="tx">
  <p:cSld name="TITLE_AND_BODY">
    <p:bg>
      <p:bgPr>
        <a:solidFill>
          <a:srgbClr val="435866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2540000" y="5804768"/>
            <a:ext cx="19456399" cy="205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  <a:defRPr sz="12500"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/>
          <p:nvPr/>
        </p:nvSpPr>
        <p:spPr>
          <a:xfrm>
            <a:off x="2538413" y="7700888"/>
            <a:ext cx="3594299" cy="177801"/>
          </a:xfrm>
          <a:prstGeom prst="rect">
            <a:avLst/>
          </a:pr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2"/>
          </p:nvPr>
        </p:nvSpPr>
        <p:spPr>
          <a:xfrm>
            <a:off x="2538413" y="5270500"/>
            <a:ext cx="352237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timist SemiBold"/>
              <a:buNone/>
              <a:defRPr sz="3200" cap="none"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+ Quote Emphasis">
  <p:cSld name="Content + Quote Emphasis">
    <p:bg>
      <p:bgPr>
        <a:solidFill>
          <a:srgbClr val="FAF8F9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0" name="Google Shape;30;p18"/>
          <p:cNvSpPr/>
          <p:nvPr/>
        </p:nvSpPr>
        <p:spPr>
          <a:xfrm>
            <a:off x="12192000" y="4121696"/>
            <a:ext cx="10513169" cy="676875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2"/>
          </p:nvPr>
        </p:nvSpPr>
        <p:spPr>
          <a:xfrm>
            <a:off x="13200113" y="5467350"/>
            <a:ext cx="8568953" cy="39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18"/>
          <p:cNvCxnSpPr/>
          <p:nvPr/>
        </p:nvCxnSpPr>
        <p:spPr>
          <a:xfrm>
            <a:off x="13183838" y="5081260"/>
            <a:ext cx="3832698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" name="Google Shape;33;p18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2026405" y="4663504"/>
            <a:ext cx="9674006" cy="557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b="0" i="0"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18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36" name="Google Shape;36;p18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38" name="Google Shape;38;p18"/>
          <p:cNvSpPr/>
          <p:nvPr/>
        </p:nvSpPr>
        <p:spPr>
          <a:xfrm>
            <a:off x="17209556" y="4571687"/>
            <a:ext cx="531267" cy="77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8800"/>
              <a:buFont typeface="Optimist SemiBold"/>
              <a:buNone/>
            </a:pPr>
            <a:r>
              <a:rPr lang="en-US" sz="8800" b="0" i="0" u="none" strike="noStrike" cap="none">
                <a:solidFill>
                  <a:srgbClr val="33B1DD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List Two Column">
  <p:cSld name="Content List Two Column">
    <p:bg>
      <p:bgPr>
        <a:solidFill>
          <a:schemeClr val="tx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grpSp>
        <p:nvGrpSpPr>
          <p:cNvPr id="44" name="Google Shape;44;p19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45" name="Google Shape;45;p19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2540000" y="4170536"/>
            <a:ext cx="10033000" cy="740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 b="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lvl="2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13081000" y="4170536"/>
            <a:ext cx="10033000" cy="740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 b="0" i="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lvl="2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timist"/>
              <a:buNone/>
              <a:defRPr sz="3200">
                <a:solidFill>
                  <a:schemeClr val="accent1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List Two Column" preserve="1" userDrawn="1">
  <p:cSld name="1_Content List Two Column">
    <p:bg>
      <p:bgPr>
        <a:solidFill>
          <a:schemeClr val="tx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grpSp>
        <p:nvGrpSpPr>
          <p:cNvPr id="44" name="Google Shape;44;p19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45" name="Google Shape;45;p19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0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">
  <p:cSld name="Conta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i="0" u="none" strike="noStrike" cap="none">
              <a:solidFill>
                <a:srgbClr val="FFFFFF"/>
              </a:solidFill>
            </a:endParaRPr>
          </a:p>
        </p:txBody>
      </p:sp>
      <p:pic>
        <p:nvPicPr>
          <p:cNvPr id="82" name="Google Shape;82;p22" descr="IMG_1896.jpg"/>
          <p:cNvPicPr preferRelativeResize="0"/>
          <p:nvPr/>
        </p:nvPicPr>
        <p:blipFill rotWithShape="1">
          <a:blip r:embed="rId2">
            <a:alphaModFix amt="17000"/>
          </a:blip>
          <a:srcRect t="7812" b="7811"/>
          <a:stretch/>
        </p:blipFill>
        <p:spPr>
          <a:xfrm>
            <a:off x="0" y="-1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2"/>
          <p:cNvSpPr/>
          <p:nvPr/>
        </p:nvSpPr>
        <p:spPr>
          <a:xfrm>
            <a:off x="4014051" y="4276376"/>
            <a:ext cx="8305801" cy="216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9600"/>
              <a:buFont typeface="Optimist"/>
              <a:buNone/>
            </a:pPr>
            <a:r>
              <a:rPr lang="en-US" sz="9600" b="1" i="0" u="none" strike="noStrike" cap="none">
                <a:solidFill>
                  <a:srgbClr val="33B1DD"/>
                </a:solidFill>
                <a:latin typeface="Optimist"/>
                <a:ea typeface="Optimist"/>
                <a:cs typeface="Optimist"/>
                <a:sym typeface="Optimist"/>
              </a:rPr>
              <a:t>GET IN</a:t>
            </a:r>
            <a:endParaRPr sz="12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Optimist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rPr>
              <a:t>TOUCH</a:t>
            </a:r>
            <a:endParaRPr sz="9600" b="0" i="0" u="none" strike="noStrike" cap="none">
              <a:solidFill>
                <a:srgbClr val="FFFFFF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8960073" y="6806409"/>
            <a:ext cx="30143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timist"/>
              <a:buNone/>
              <a:defRPr sz="2400" b="1"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567919" y="6792413"/>
            <a:ext cx="3535125" cy="38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timist"/>
              <a:buNone/>
              <a:defRPr sz="2400" b="1"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22"/>
          <p:cNvCxnSpPr/>
          <p:nvPr/>
        </p:nvCxnSpPr>
        <p:spPr>
          <a:xfrm flipH="1">
            <a:off x="12280585" y="4276376"/>
            <a:ext cx="1" cy="4741864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dot"/>
            <a:miter lim="8000"/>
            <a:headEnd type="none" w="sm" len="sm"/>
            <a:tailEnd type="none" w="sm" len="sm"/>
          </a:ln>
        </p:spPr>
      </p:cxnSp>
      <p:sp>
        <p:nvSpPr>
          <p:cNvPr id="88" name="Google Shape;88;p22"/>
          <p:cNvSpPr txBox="1">
            <a:spLocks noGrp="1"/>
          </p:cNvSpPr>
          <p:nvPr>
            <p:ph type="body" idx="3"/>
          </p:nvPr>
        </p:nvSpPr>
        <p:spPr>
          <a:xfrm>
            <a:off x="3920447" y="7662125"/>
            <a:ext cx="8054917" cy="137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timist"/>
              <a:buNone/>
              <a:defRPr sz="2200">
                <a:latin typeface="Optimist"/>
                <a:ea typeface="Optimist"/>
                <a:cs typeface="Optimist"/>
                <a:sym typeface="Optimist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22" descr="page20image18266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447" y="6723079"/>
            <a:ext cx="4953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>
            <a:spLocks noGrp="1"/>
          </p:cNvSpPr>
          <p:nvPr>
            <p:ph type="body" idx="4"/>
          </p:nvPr>
        </p:nvSpPr>
        <p:spPr>
          <a:xfrm>
            <a:off x="12677275" y="4361785"/>
            <a:ext cx="7961313" cy="80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timist Light"/>
              <a:buNone/>
              <a:defRPr sz="4800" b="0" i="0">
                <a:solidFill>
                  <a:schemeClr val="dk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5"/>
          </p:nvPr>
        </p:nvSpPr>
        <p:spPr>
          <a:xfrm>
            <a:off x="12677275" y="6027299"/>
            <a:ext cx="7961313" cy="80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timist Light"/>
              <a:buNone/>
              <a:defRPr sz="4800" b="0" i="0">
                <a:solidFill>
                  <a:schemeClr val="dk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6"/>
          </p:nvPr>
        </p:nvSpPr>
        <p:spPr>
          <a:xfrm>
            <a:off x="12677275" y="7610203"/>
            <a:ext cx="7961313" cy="80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timist Light"/>
              <a:buNone/>
              <a:defRPr sz="4800" b="0" i="0">
                <a:solidFill>
                  <a:schemeClr val="dk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7"/>
          </p:nvPr>
        </p:nvSpPr>
        <p:spPr>
          <a:xfrm>
            <a:off x="12677275" y="5192891"/>
            <a:ext cx="7961313" cy="48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2DD"/>
              </a:buClr>
              <a:buSzPts val="2400"/>
              <a:buFont typeface="Optimist"/>
              <a:buNone/>
              <a:defRPr sz="2400" b="0" i="0">
                <a:solidFill>
                  <a:srgbClr val="33B2DD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8"/>
          </p:nvPr>
        </p:nvSpPr>
        <p:spPr>
          <a:xfrm>
            <a:off x="12677275" y="6857871"/>
            <a:ext cx="7961313" cy="48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2DD"/>
              </a:buClr>
              <a:buSzPts val="2400"/>
              <a:buFont typeface="Optimist"/>
              <a:buNone/>
              <a:defRPr sz="2400" b="0" i="0">
                <a:solidFill>
                  <a:srgbClr val="33B2DD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9"/>
          </p:nvPr>
        </p:nvSpPr>
        <p:spPr>
          <a:xfrm>
            <a:off x="12677275" y="8433545"/>
            <a:ext cx="7961313" cy="48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2DD"/>
              </a:buClr>
              <a:buSzPts val="2400"/>
              <a:buFont typeface="Optimist"/>
              <a:buNone/>
              <a:defRPr sz="2400" b="0" i="0">
                <a:solidFill>
                  <a:srgbClr val="33B2DD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pportunities/Pain Points">
  <p:cSld name="Opportunities/Pain Points">
    <p:bg>
      <p:bgPr>
        <a:solidFill>
          <a:srgbClr val="FAF8F9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 rot="5400000">
            <a:off x="23031451" y="488949"/>
            <a:ext cx="863600" cy="850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000" cy="135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600"/>
              <a:buFont typeface="Optimist Light"/>
              <a:buNone/>
              <a:defRPr sz="7600">
                <a:solidFill>
                  <a:schemeClr val="accent1"/>
                </a:solidFill>
                <a:latin typeface="Optimist Light"/>
                <a:ea typeface="Optimist Light"/>
                <a:cs typeface="Optimist Light"/>
                <a:sym typeface="Optimist Ligh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24"/>
          <p:cNvGrpSpPr/>
          <p:nvPr/>
        </p:nvGrpSpPr>
        <p:grpSpPr>
          <a:xfrm>
            <a:off x="927100" y="1320800"/>
            <a:ext cx="114300" cy="1536700"/>
            <a:chOff x="0" y="0"/>
            <a:chExt cx="114300" cy="1536700"/>
          </a:xfrm>
        </p:grpSpPr>
        <p:sp>
          <p:nvSpPr>
            <p:cNvPr id="105" name="Google Shape;105;p24"/>
            <p:cNvSpPr/>
            <p:nvPr/>
          </p:nvSpPr>
          <p:spPr>
            <a:xfrm>
              <a:off x="0" y="0"/>
              <a:ext cx="114300" cy="10160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0" y="990600"/>
              <a:ext cx="114300" cy="5461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1270000" y="2272258"/>
            <a:ext cx="20828000" cy="6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7681"/>
              </a:buClr>
              <a:buSzPts val="3200"/>
              <a:buFont typeface="Optimist SemiBold"/>
              <a:buNone/>
              <a:defRPr sz="3200">
                <a:solidFill>
                  <a:srgbClr val="667681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109" name="Google Shape;109;p24"/>
          <p:cNvCxnSpPr/>
          <p:nvPr/>
        </p:nvCxnSpPr>
        <p:spPr>
          <a:xfrm>
            <a:off x="17952641" y="5071735"/>
            <a:ext cx="3818433" cy="1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0" name="Google Shape;110;p24"/>
          <p:cNvSpPr/>
          <p:nvPr/>
        </p:nvSpPr>
        <p:spPr>
          <a:xfrm>
            <a:off x="1582234" y="4724401"/>
            <a:ext cx="4891668" cy="4891668"/>
          </a:xfrm>
          <a:prstGeom prst="ellipse">
            <a:avLst/>
          </a:prstGeom>
          <a:solidFill>
            <a:srgbClr val="00355A"/>
          </a:solidFill>
          <a:ln>
            <a:noFill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5600"/>
              <a:buFont typeface="Optimist Light"/>
              <a:buNone/>
            </a:pPr>
            <a:endParaRPr sz="5600" b="0" i="0" u="none" strike="noStrike" cap="none">
              <a:solidFill>
                <a:srgbClr val="009DD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9550400" y="4724401"/>
            <a:ext cx="4891668" cy="4891668"/>
          </a:xfrm>
          <a:prstGeom prst="ellipse">
            <a:avLst/>
          </a:prstGeom>
          <a:solidFill>
            <a:srgbClr val="00355A"/>
          </a:solidFill>
          <a:ln>
            <a:noFill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5600"/>
              <a:buFont typeface="Optimist Light"/>
              <a:buNone/>
            </a:pPr>
            <a:endParaRPr sz="5600" b="0" i="0" u="none" strike="noStrike" cap="none">
              <a:solidFill>
                <a:srgbClr val="009DD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17518566" y="4724401"/>
            <a:ext cx="4891668" cy="4891668"/>
          </a:xfrm>
          <a:prstGeom prst="ellipse">
            <a:avLst/>
          </a:prstGeom>
          <a:solidFill>
            <a:srgbClr val="00355A"/>
          </a:solidFill>
          <a:ln>
            <a:noFill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1DD"/>
              </a:buClr>
              <a:buSzPts val="5600"/>
              <a:buFont typeface="Optimist Light"/>
              <a:buNone/>
            </a:pPr>
            <a:endParaRPr sz="5600" b="0" i="0" u="none" strike="noStrike" cap="none">
              <a:solidFill>
                <a:srgbClr val="009DD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1582234" y="10674388"/>
            <a:ext cx="4891668" cy="10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Optimist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rPr>
              <a:t>Short explanation about this categorization</a:t>
            </a:r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9550400" y="10674388"/>
            <a:ext cx="4891668" cy="10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Optimist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rPr>
              <a:t>Short explanation about this categorization</a:t>
            </a:r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17518566" y="10674388"/>
            <a:ext cx="4891668" cy="10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Optimist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rPr>
              <a:t>Short explanation about this categorization</a:t>
            </a:r>
            <a:endParaRPr/>
          </a:p>
        </p:txBody>
      </p:sp>
      <p:sp>
        <p:nvSpPr>
          <p:cNvPr id="116" name="Google Shape;116;p24"/>
          <p:cNvSpPr txBox="1"/>
          <p:nvPr/>
        </p:nvSpPr>
        <p:spPr>
          <a:xfrm>
            <a:off x="1582234" y="7027498"/>
            <a:ext cx="489166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timist SemiBold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CATEGORY ONE</a:t>
            </a:r>
            <a:endParaRPr/>
          </a:p>
        </p:txBody>
      </p:sp>
      <p:sp>
        <p:nvSpPr>
          <p:cNvPr id="117" name="Google Shape;117;p24"/>
          <p:cNvSpPr txBox="1"/>
          <p:nvPr/>
        </p:nvSpPr>
        <p:spPr>
          <a:xfrm>
            <a:off x="9550400" y="7027498"/>
            <a:ext cx="489166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timist SemiBold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CATEGORY TWO</a:t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17518566" y="7027498"/>
            <a:ext cx="489166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timist SemiBold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timist SemiBold"/>
                <a:ea typeface="Optimist SemiBold"/>
                <a:cs typeface="Optimist SemiBold"/>
                <a:sym typeface="Optimist SemiBold"/>
              </a:rPr>
              <a:t>CATEGORY THREE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+ Full Media">
  <p:cSld name="Quote + Full Media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 descr="HDPhoto_140507_02_FS.jpg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1" y="5478239"/>
            <a:ext cx="24384001" cy="2759522"/>
          </a:xfrm>
          <a:prstGeom prst="rect">
            <a:avLst/>
          </a:prstGeom>
          <a:solidFill>
            <a:srgbClr val="00355A">
              <a:alpha val="20000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>
                <a:latin typeface="Optimist"/>
                <a:ea typeface="Optimist"/>
                <a:cs typeface="Optimist"/>
                <a:sym typeface="Optimist"/>
              </a:defRPr>
            </a:lvl1pPr>
            <a:lvl2pPr marL="914400" lvl="1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>
                <a:latin typeface="Optimist"/>
                <a:ea typeface="Optimist"/>
                <a:cs typeface="Optimist"/>
                <a:sym typeface="Optimist"/>
              </a:defRPr>
            </a:lvl2pPr>
            <a:lvl3pPr marL="1371600" lvl="2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>
                <a:latin typeface="Optimist"/>
                <a:ea typeface="Optimist"/>
                <a:cs typeface="Optimist"/>
                <a:sym typeface="Optimist"/>
              </a:defRPr>
            </a:lvl3pPr>
            <a:lvl4pPr marL="1828800" lvl="3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>
                <a:latin typeface="Optimist"/>
                <a:ea typeface="Optimist"/>
                <a:cs typeface="Optimist"/>
                <a:sym typeface="Optimist"/>
              </a:defRPr>
            </a:lvl4pPr>
            <a:lvl5pPr marL="2286000" lvl="4" indent="-228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>
                <a:latin typeface="Optimist"/>
                <a:ea typeface="Optimist"/>
                <a:cs typeface="Optimist"/>
                <a:sym typeface="Optimist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3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23133103" y="590550"/>
            <a:ext cx="652358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  <a:defRPr sz="2800" b="1" i="0" u="none" strike="noStrike" cap="none">
                <a:solidFill>
                  <a:srgbClr val="FFFFFF"/>
                </a:solidFill>
                <a:latin typeface="Optimist SemiBold"/>
                <a:ea typeface="Optimist SemiBold"/>
                <a:cs typeface="Optimist SemiBold"/>
                <a:sym typeface="Optimis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Optimist"/>
              <a:buNone/>
              <a:defRPr sz="16000" b="0" i="0" u="none" strike="noStrike" cap="none">
                <a:solidFill>
                  <a:srgbClr val="009DD7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9DD7"/>
              </a:buClr>
              <a:buSzPts val="16000"/>
              <a:buFont typeface="Arial"/>
              <a:buNone/>
              <a:defRPr sz="16000" b="0" i="0" u="none" strike="noStrike" cap="none">
                <a:solidFill>
                  <a:srgbClr val="009D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8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9" r:id="rId17"/>
    <p:sldLayoutId id="2147483670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capital-one-tech/5-common-misconceptions-about-intelligent-assistants-6a7e760cd566" TargetMode="External"/><Relationship Id="rId3" Type="http://schemas.openxmlformats.org/officeDocument/2006/relationships/hyperlink" Target="https://friendlydata.io/blog/nlp-in-finance" TargetMode="External"/><Relationship Id="rId7" Type="http://schemas.openxmlformats.org/officeDocument/2006/relationships/hyperlink" Target="https://medium.com/capital-one-tech/capital-ones-intelligent-assistant-why-we-built-eno-s-nlp-tech-in-house-8c0007c3c10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intechxpert.com/tag/nlp/" TargetMode="External"/><Relationship Id="rId5" Type="http://schemas.openxmlformats.org/officeDocument/2006/relationships/hyperlink" Target="https://www.pwc.in/consulting/financial-services/fintech/fintech-insights/chatbot-the-intelligent-banking-assistant.html" TargetMode="External"/><Relationship Id="rId4" Type="http://schemas.openxmlformats.org/officeDocument/2006/relationships/hyperlink" Target="https://www.proshareng.com/news/Fintech/AI-in-Fintech-%E2%80%93-Current-Applications-a/42854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3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9000"/>
          </a:blip>
          <a:srcRect t="9375" b="9375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>
            <a:spLocks noGrp="1"/>
          </p:cNvSpPr>
          <p:nvPr>
            <p:ph type="sldNum" idx="12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fld id="{00000000-1234-1234-1234-123412341234}" type="slidenum"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sp>
        <p:nvSpPr>
          <p:cNvPr id="155" name="Google Shape;155;p1"/>
          <p:cNvSpPr txBox="1">
            <a:spLocks noGrp="1"/>
          </p:cNvSpPr>
          <p:nvPr>
            <p:ph type="body" idx="3"/>
          </p:nvPr>
        </p:nvSpPr>
        <p:spPr>
          <a:xfrm>
            <a:off x="1999477" y="11780873"/>
            <a:ext cx="2444931" cy="108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Optimist Light"/>
              <a:buNone/>
            </a:pPr>
            <a:r>
              <a:rPr lang="en-US" sz="4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Lei Yu</a:t>
            </a:r>
            <a:endParaRPr sz="4800" b="1" dirty="0">
              <a:solidFill>
                <a:schemeClr val="bg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52C5155E-F29C-9B41-8CDC-5038B82E1E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9477" y="5371632"/>
            <a:ext cx="19456399" cy="2972737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2085"/>
              </a:spcBef>
            </a:pPr>
            <a:r>
              <a:rPr lang="en-US" sz="8800" b="1" spc="-25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Natural Language Processing </a:t>
            </a:r>
          </a:p>
          <a:p>
            <a:pPr marL="12700" marR="5080">
              <a:lnSpc>
                <a:spcPct val="79900"/>
              </a:lnSpc>
              <a:spcBef>
                <a:spcPts val="2085"/>
              </a:spcBef>
            </a:pPr>
            <a:r>
              <a:rPr lang="en-US" sz="8800" b="1" i="1" spc="-25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In Banking</a:t>
            </a:r>
            <a:endParaRPr sz="8800" b="1" i="1" spc="-15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9FDE-C78F-3945-B149-B79FEBA1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D1F65-B874-BF4D-B755-D614BEBE5CA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51927" y="4204864"/>
            <a:ext cx="14928055" cy="2031325"/>
          </a:xfrm>
        </p:spPr>
        <p:txBody>
          <a:bodyPr/>
          <a:lstStyle/>
          <a:p>
            <a:r>
              <a:rPr lang="en-US" b="1" dirty="0"/>
              <a:t>Retrieval-Based vs. Generative Models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F8826-37DB-834B-9FE8-F12989CA86A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51927" y="6794045"/>
            <a:ext cx="11087574" cy="2031325"/>
          </a:xfrm>
        </p:spPr>
        <p:txBody>
          <a:bodyPr/>
          <a:lstStyle/>
          <a:p>
            <a:r>
              <a:rPr lang="en-US" b="1" dirty="0"/>
              <a:t>Long vs. Short Conversations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338D0-091A-D847-A631-203B6CE4F74F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151927" y="9312593"/>
            <a:ext cx="11087574" cy="2031325"/>
          </a:xfrm>
        </p:spPr>
        <p:txBody>
          <a:bodyPr/>
          <a:lstStyle/>
          <a:p>
            <a:r>
              <a:rPr lang="en-US" b="1" dirty="0"/>
              <a:t>Open Domain vs. Closed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9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E5BB-B2BA-5444-840A-0BE0F4B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AI in Banking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0B94-200B-7A41-B862-51E1DD67704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81498" y="4263359"/>
            <a:ext cx="11769539" cy="1354217"/>
          </a:xfrm>
        </p:spPr>
        <p:txBody>
          <a:bodyPr/>
          <a:lstStyle/>
          <a:p>
            <a:r>
              <a:rPr lang="en-US" dirty="0"/>
              <a:t>Don’t Need to learn how bank speak</a:t>
            </a:r>
          </a:p>
        </p:txBody>
      </p:sp>
      <p:sp>
        <p:nvSpPr>
          <p:cNvPr id="10" name="Google Shape;255;g551086ed00_0_27">
            <a:extLst>
              <a:ext uri="{FF2B5EF4-FFF2-40B4-BE49-F238E27FC236}">
                <a16:creationId xmlns:a16="http://schemas.microsoft.com/office/drawing/2014/main" id="{93D3E392-4596-384E-8152-C6CD70E28E46}"/>
              </a:ext>
            </a:extLst>
          </p:cNvPr>
          <p:cNvSpPr/>
          <p:nvPr/>
        </p:nvSpPr>
        <p:spPr>
          <a:xfrm>
            <a:off x="1900692" y="7016392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Chatbot and Virtual Assistant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FFC0505-5FA7-8242-A431-3D33C68E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84" y="3975986"/>
            <a:ext cx="2882014" cy="28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8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AC5-0701-B740-BFD4-E2D0D84D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AI in Banking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BBD88-A7B9-E340-B200-44E8E7590EC2}"/>
              </a:ext>
            </a:extLst>
          </p:cNvPr>
          <p:cNvSpPr txBox="1"/>
          <p:nvPr/>
        </p:nvSpPr>
        <p:spPr>
          <a:xfrm>
            <a:off x="3108960" y="3380125"/>
            <a:ext cx="1508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Account balances</a:t>
            </a:r>
          </a:p>
          <a:p>
            <a:r>
              <a:rPr lang="en-US" sz="4400" dirty="0"/>
              <a:t>Available credit</a:t>
            </a:r>
          </a:p>
          <a:p>
            <a:r>
              <a:rPr lang="en-US" sz="4400" dirty="0"/>
              <a:t>Minimum payment amounts</a:t>
            </a:r>
          </a:p>
          <a:p>
            <a:r>
              <a:rPr lang="en-US" sz="4400" dirty="0"/>
              <a:t>Due dates</a:t>
            </a:r>
          </a:p>
          <a:p>
            <a:r>
              <a:rPr lang="en-US" sz="4400" dirty="0"/>
              <a:t>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393119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19FE-C804-B04C-BF55-DE3DA4B0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AI in Banking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E1B66-41BD-704F-897D-37D0EA9A2B4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981498" y="7041812"/>
            <a:ext cx="10724537" cy="1354217"/>
          </a:xfrm>
        </p:spPr>
        <p:txBody>
          <a:bodyPr/>
          <a:lstStyle/>
          <a:p>
            <a:r>
              <a:rPr lang="en-US" dirty="0"/>
              <a:t>Improve Customer Experience</a:t>
            </a:r>
          </a:p>
        </p:txBody>
      </p:sp>
      <p:sp>
        <p:nvSpPr>
          <p:cNvPr id="10" name="Google Shape;255;g551086ed00_0_27">
            <a:extLst>
              <a:ext uri="{FF2B5EF4-FFF2-40B4-BE49-F238E27FC236}">
                <a16:creationId xmlns:a16="http://schemas.microsoft.com/office/drawing/2014/main" id="{5B12F365-5D03-C446-B961-BDE35888CF8F}"/>
              </a:ext>
            </a:extLst>
          </p:cNvPr>
          <p:cNvSpPr/>
          <p:nvPr/>
        </p:nvSpPr>
        <p:spPr>
          <a:xfrm>
            <a:off x="1900692" y="7016392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Chatbot and Virtual Assistant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820F26E-15DD-334D-9C82-9A5CE15C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84" y="3975986"/>
            <a:ext cx="2882014" cy="2882014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F34165-D023-B74B-A916-9ACF0BB2FDF0}"/>
              </a:ext>
            </a:extLst>
          </p:cNvPr>
          <p:cNvSpPr txBox="1">
            <a:spLocks/>
          </p:cNvSpPr>
          <p:nvPr/>
        </p:nvSpPr>
        <p:spPr>
          <a:xfrm>
            <a:off x="7981498" y="4263359"/>
            <a:ext cx="11769539" cy="1354217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Don’t Need to learn how bank 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5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AC5-0701-B740-BFD4-E2D0D84D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AI in Banking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BBD88-A7B9-E340-B200-44E8E7590EC2}"/>
              </a:ext>
            </a:extLst>
          </p:cNvPr>
          <p:cNvSpPr txBox="1"/>
          <p:nvPr/>
        </p:nvSpPr>
        <p:spPr>
          <a:xfrm>
            <a:off x="3108960" y="3380125"/>
            <a:ext cx="1508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/>
              <a:t>Chatbot understands the way you talk and loves emojis. Want to check your balance? Text “balance please,” “Bal,” or even 🤑. </a:t>
            </a:r>
          </a:p>
          <a:p>
            <a:endParaRPr lang="en-US" sz="4400" dirty="0"/>
          </a:p>
          <a:p>
            <a:r>
              <a:rPr lang="en-US" sz="4400" dirty="0"/>
              <a:t>Lost your card and need a replacement? Text “Replace lost card,” “Lost card,” or “Help! I can’t find my card.”</a:t>
            </a:r>
          </a:p>
        </p:txBody>
      </p:sp>
    </p:spTree>
    <p:extLst>
      <p:ext uri="{BB962C8B-B14F-4D97-AF65-F5344CB8AC3E}">
        <p14:creationId xmlns:p14="http://schemas.microsoft.com/office/powerpoint/2010/main" val="189576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70ED6-8110-B042-A345-D2642FCA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" y="477912"/>
            <a:ext cx="10226085" cy="128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70ED6-8110-B042-A345-D2642FCA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" y="477912"/>
            <a:ext cx="10226085" cy="12812785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200E21BC-ABA0-9240-81F7-BB8060FA2CEB}"/>
              </a:ext>
            </a:extLst>
          </p:cNvPr>
          <p:cNvSpPr/>
          <p:nvPr/>
        </p:nvSpPr>
        <p:spPr>
          <a:xfrm>
            <a:off x="2339162" y="2009553"/>
            <a:ext cx="2296632" cy="531627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6C9AA04-7C5B-F247-B62E-F79C2BECE8B7}"/>
              </a:ext>
            </a:extLst>
          </p:cNvPr>
          <p:cNvSpPr/>
          <p:nvPr/>
        </p:nvSpPr>
        <p:spPr>
          <a:xfrm>
            <a:off x="12192000" y="1648976"/>
            <a:ext cx="4884821" cy="178440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437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70ED6-8110-B042-A345-D2642FCA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" y="477912"/>
            <a:ext cx="10226085" cy="12812785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200E21BC-ABA0-9240-81F7-BB8060FA2CEB}"/>
              </a:ext>
            </a:extLst>
          </p:cNvPr>
          <p:cNvSpPr/>
          <p:nvPr/>
        </p:nvSpPr>
        <p:spPr>
          <a:xfrm>
            <a:off x="2339162" y="2009553"/>
            <a:ext cx="2296632" cy="531627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6C9AA04-7C5B-F247-B62E-F79C2BECE8B7}"/>
              </a:ext>
            </a:extLst>
          </p:cNvPr>
          <p:cNvSpPr/>
          <p:nvPr/>
        </p:nvSpPr>
        <p:spPr>
          <a:xfrm>
            <a:off x="12192000" y="1648976"/>
            <a:ext cx="4884821" cy="178440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 Classification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F5010-5F72-7F44-A4C0-B089C199B62A}"/>
              </a:ext>
            </a:extLst>
          </p:cNvPr>
          <p:cNvSpPr txBox="1"/>
          <p:nvPr/>
        </p:nvSpPr>
        <p:spPr>
          <a:xfrm>
            <a:off x="12416590" y="3911103"/>
            <a:ext cx="80130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my balance?</a:t>
            </a:r>
          </a:p>
          <a:p>
            <a:r>
              <a:rPr lang="en-US" sz="3600" dirty="0"/>
              <a:t>Give me the balance on my card.</a:t>
            </a:r>
          </a:p>
          <a:p>
            <a:r>
              <a:rPr lang="en-US" sz="3600" dirty="0"/>
              <a:t>Pay my credit card.</a:t>
            </a:r>
          </a:p>
          <a:p>
            <a:r>
              <a:rPr lang="en-US" sz="3600" dirty="0"/>
              <a:t>I’d like to make a payment.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70ED6-8110-B042-A345-D2642FCA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" y="477912"/>
            <a:ext cx="10226085" cy="12812785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200E21BC-ABA0-9240-81F7-BB8060FA2CEB}"/>
              </a:ext>
            </a:extLst>
          </p:cNvPr>
          <p:cNvSpPr/>
          <p:nvPr/>
        </p:nvSpPr>
        <p:spPr>
          <a:xfrm>
            <a:off x="2339162" y="2009553"/>
            <a:ext cx="2296632" cy="531627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E6B0FB1-A9CE-884D-AF4D-3DE3DC0504CB}"/>
              </a:ext>
            </a:extLst>
          </p:cNvPr>
          <p:cNvSpPr/>
          <p:nvPr/>
        </p:nvSpPr>
        <p:spPr>
          <a:xfrm>
            <a:off x="5295013" y="2009552"/>
            <a:ext cx="1701209" cy="531627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6C9AA04-7C5B-F247-B62E-F79C2BECE8B7}"/>
              </a:ext>
            </a:extLst>
          </p:cNvPr>
          <p:cNvSpPr/>
          <p:nvPr/>
        </p:nvSpPr>
        <p:spPr>
          <a:xfrm>
            <a:off x="12192000" y="1648976"/>
            <a:ext cx="4884821" cy="178440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 Classification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BF2CB087-3374-8A45-B28B-0F76F2B66B2E}"/>
              </a:ext>
            </a:extLst>
          </p:cNvPr>
          <p:cNvSpPr/>
          <p:nvPr/>
        </p:nvSpPr>
        <p:spPr>
          <a:xfrm>
            <a:off x="12191999" y="7659915"/>
            <a:ext cx="4884821" cy="1784406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Named Entity Recognition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F5010-5F72-7F44-A4C0-B089C199B62A}"/>
              </a:ext>
            </a:extLst>
          </p:cNvPr>
          <p:cNvSpPr txBox="1"/>
          <p:nvPr/>
        </p:nvSpPr>
        <p:spPr>
          <a:xfrm>
            <a:off x="12416590" y="3911103"/>
            <a:ext cx="80130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my balance?</a:t>
            </a:r>
          </a:p>
          <a:p>
            <a:r>
              <a:rPr lang="en-US" sz="3600" dirty="0"/>
              <a:t>Give me the balance on my card.</a:t>
            </a:r>
          </a:p>
          <a:p>
            <a:r>
              <a:rPr lang="en-US" sz="3600" dirty="0"/>
              <a:t>Pay my credit card.</a:t>
            </a:r>
          </a:p>
          <a:p>
            <a:r>
              <a:rPr lang="en-US" sz="3600" dirty="0"/>
              <a:t>I’d like to make a payment.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D36746-32B9-0D4C-B359-CA12B49AC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05497"/>
              </p:ext>
            </p:extLst>
          </p:nvPr>
        </p:nvGraphicFramePr>
        <p:xfrm>
          <a:off x="3215105" y="3278383"/>
          <a:ext cx="17953790" cy="83784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76895">
                  <a:extLst>
                    <a:ext uri="{9D8B030D-6E8A-4147-A177-3AD203B41FA5}">
                      <a16:colId xmlns:a16="http://schemas.microsoft.com/office/drawing/2014/main" val="3190350990"/>
                    </a:ext>
                  </a:extLst>
                </a:gridCol>
                <a:gridCol w="8976895">
                  <a:extLst>
                    <a:ext uri="{9D8B030D-6E8A-4147-A177-3AD203B41FA5}">
                      <a16:colId xmlns:a16="http://schemas.microsoft.com/office/drawing/2014/main" val="1867567502"/>
                    </a:ext>
                  </a:extLst>
                </a:gridCol>
              </a:tblGrid>
              <a:tr h="1196919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Utterance from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Intent Labeled by Human Annotator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2784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What is my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Account Balance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63989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Turn on card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Activate Card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27796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Much appreciated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Thanks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10978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Pay my bill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Payment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07661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Balance for card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Account Balance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64482"/>
                  </a:ext>
                </a:extLst>
              </a:tr>
              <a:tr h="1196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Please make my card work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Activate Card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9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813-3882-3247-8A3C-80DD014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 FinTech and Financial Institutions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9B08E7-9FE1-204B-A3F9-9E37793C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38" y="2702912"/>
            <a:ext cx="20566362" cy="10402406"/>
          </a:xfrm>
          <a:prstGeom prst="rect">
            <a:avLst/>
          </a:prstGeom>
        </p:spPr>
      </p:pic>
      <p:sp>
        <p:nvSpPr>
          <p:cNvPr id="5" name="Google Shape;178;p5">
            <a:extLst>
              <a:ext uri="{FF2B5EF4-FFF2-40B4-BE49-F238E27FC236}">
                <a16:creationId xmlns:a16="http://schemas.microsoft.com/office/drawing/2014/main" id="{363FACF6-F630-2946-B263-AAEB449CAF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278381" y="590550"/>
            <a:ext cx="36179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17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E772-8403-6E4B-8C5B-A11F2B7F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AI in Banking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34919C-48F4-B84D-B105-F8C80AF5833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981500" y="9481711"/>
            <a:ext cx="11769537" cy="1354217"/>
          </a:xfrm>
        </p:spPr>
        <p:txBody>
          <a:bodyPr/>
          <a:lstStyle/>
          <a:p>
            <a:r>
              <a:rPr lang="en-US" dirty="0"/>
              <a:t>Information Hub and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dirty="0"/>
              <a:t>Advisor</a:t>
            </a:r>
          </a:p>
        </p:txBody>
      </p:sp>
      <p:sp>
        <p:nvSpPr>
          <p:cNvPr id="10" name="Google Shape;255;g551086ed00_0_27">
            <a:extLst>
              <a:ext uri="{FF2B5EF4-FFF2-40B4-BE49-F238E27FC236}">
                <a16:creationId xmlns:a16="http://schemas.microsoft.com/office/drawing/2014/main" id="{23E2467E-1DB5-C74B-B112-497278A89DB1}"/>
              </a:ext>
            </a:extLst>
          </p:cNvPr>
          <p:cNvSpPr/>
          <p:nvPr/>
        </p:nvSpPr>
        <p:spPr>
          <a:xfrm>
            <a:off x="1900692" y="7016392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Chatbot and Virtual Assistant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F5DA37A-2AA3-C24B-97E9-B0EAE0C9C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84" y="3975986"/>
            <a:ext cx="2882014" cy="2882014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8AD81BD-D709-2440-9A0C-79DA0685FAC7}"/>
              </a:ext>
            </a:extLst>
          </p:cNvPr>
          <p:cNvSpPr txBox="1">
            <a:spLocks/>
          </p:cNvSpPr>
          <p:nvPr/>
        </p:nvSpPr>
        <p:spPr>
          <a:xfrm>
            <a:off x="7981498" y="4263359"/>
            <a:ext cx="11769539" cy="1354217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Don’t Need to learn how bank speak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B3F85E-214D-004D-A1E4-B61003DA78F6}"/>
              </a:ext>
            </a:extLst>
          </p:cNvPr>
          <p:cNvSpPr txBox="1">
            <a:spLocks/>
          </p:cNvSpPr>
          <p:nvPr/>
        </p:nvSpPr>
        <p:spPr>
          <a:xfrm>
            <a:off x="7981498" y="7041812"/>
            <a:ext cx="10724537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Optimist"/>
              <a:buNone/>
              <a:defRPr sz="4400" b="0" i="0" u="none" strike="noStrike" cap="none">
                <a:solidFill>
                  <a:srgbClr val="7F7F7F"/>
                </a:solidFill>
                <a:latin typeface="Optimist"/>
                <a:ea typeface="Optimist"/>
                <a:cs typeface="Optimist"/>
                <a:sym typeface="Optimis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timist"/>
              <a:buNone/>
              <a:defRPr sz="4400" b="0" i="0" u="none" strike="noStrike" cap="none">
                <a:solidFill>
                  <a:srgbClr val="FFFFFF"/>
                </a:solidFill>
                <a:latin typeface="Optimist"/>
                <a:ea typeface="Optimist"/>
                <a:cs typeface="Optimist"/>
                <a:sym typeface="Optimis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Improve Customer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6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AC5-0701-B740-BFD4-E2D0D84D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AI in Banking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C483C-920C-2D41-A782-098A55E4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3260833"/>
            <a:ext cx="7851140" cy="975515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406217-3B0C-6341-B759-AC6EF6B2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3260574"/>
            <a:ext cx="7851140" cy="97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body" idx="1"/>
          </p:nvPr>
        </p:nvSpPr>
        <p:spPr>
          <a:xfrm>
            <a:off x="2538413" y="6017419"/>
            <a:ext cx="1945639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</a:pPr>
            <a:r>
              <a:rPr lang="en-US" sz="8800" dirty="0">
                <a:latin typeface="Optimist" panose="020B0603020204030204" pitchFamily="34" charset="77"/>
                <a:ea typeface="Optimist" panose="020B0603020204030204" pitchFamily="34" charset="77"/>
                <a:cs typeface="Optimist" panose="020B0603020204030204" pitchFamily="34" charset="77"/>
              </a:rPr>
              <a:t>Natural Language Processing Models</a:t>
            </a:r>
            <a:endParaRPr sz="8800" dirty="0">
              <a:latin typeface="Optimist" panose="020B0603020204030204" pitchFamily="34" charset="77"/>
              <a:ea typeface="Optimist" panose="020B0603020204030204" pitchFamily="34" charset="77"/>
              <a:cs typeface="Optimist" panose="020B06030202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797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832fe151_1_62"/>
          <p:cNvSpPr/>
          <p:nvPr/>
        </p:nvSpPr>
        <p:spPr>
          <a:xfrm rot="5400000">
            <a:off x="23031452" y="488972"/>
            <a:ext cx="863622" cy="850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365" name="Google Shape;365;g52832fe151_1_62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fontAlgn="base"/>
            <a:r>
              <a:rPr lang="en-US" b="1" dirty="0"/>
              <a:t>Bag of Words</a:t>
            </a:r>
          </a:p>
        </p:txBody>
      </p:sp>
      <p:sp>
        <p:nvSpPr>
          <p:cNvPr id="366" name="Google Shape;366;g52832fe151_1_62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23</a:t>
            </a:fld>
            <a:endParaRPr/>
          </a:p>
        </p:txBody>
      </p:sp>
      <p:grpSp>
        <p:nvGrpSpPr>
          <p:cNvPr id="367" name="Google Shape;367;g52832fe151_1_6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68" name="Google Shape;368;g52832fe151_1_6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369" name="Google Shape;369;g52832fe151_1_6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1C0D557-CF53-F946-8EC1-BBA981C5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57400"/>
            <a:ext cx="9959340" cy="97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832fe151_1_62"/>
          <p:cNvSpPr/>
          <p:nvPr/>
        </p:nvSpPr>
        <p:spPr>
          <a:xfrm rot="5400000">
            <a:off x="23031452" y="488972"/>
            <a:ext cx="863622" cy="850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365" name="Google Shape;365;g52832fe151_1_62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fontAlgn="base"/>
            <a:r>
              <a:rPr lang="en-US" b="1" dirty="0"/>
              <a:t>Convolutional Neural Networks</a:t>
            </a:r>
          </a:p>
        </p:txBody>
      </p:sp>
      <p:sp>
        <p:nvSpPr>
          <p:cNvPr id="366" name="Google Shape;366;g52832fe151_1_62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24</a:t>
            </a:fld>
            <a:endParaRPr/>
          </a:p>
        </p:txBody>
      </p:sp>
      <p:grpSp>
        <p:nvGrpSpPr>
          <p:cNvPr id="367" name="Google Shape;367;g52832fe151_1_6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68" name="Google Shape;368;g52832fe151_1_6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369" name="Google Shape;369;g52832fe151_1_6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C272270-FB4C-304E-A07B-43709B7A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26" y="4566920"/>
            <a:ext cx="18855547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832fe151_1_62"/>
          <p:cNvSpPr/>
          <p:nvPr/>
        </p:nvSpPr>
        <p:spPr>
          <a:xfrm rot="5400000">
            <a:off x="23031452" y="488972"/>
            <a:ext cx="863622" cy="850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365" name="Google Shape;365;g52832fe151_1_62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fontAlgn="base"/>
            <a:r>
              <a:rPr lang="en-US" b="1" dirty="0"/>
              <a:t>Convolutional Neural Networks</a:t>
            </a:r>
          </a:p>
        </p:txBody>
      </p:sp>
      <p:sp>
        <p:nvSpPr>
          <p:cNvPr id="366" name="Google Shape;366;g52832fe151_1_62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25</a:t>
            </a:fld>
            <a:endParaRPr/>
          </a:p>
        </p:txBody>
      </p:sp>
      <p:grpSp>
        <p:nvGrpSpPr>
          <p:cNvPr id="367" name="Google Shape;367;g52832fe151_1_6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68" name="Google Shape;368;g52832fe151_1_6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369" name="Google Shape;369;g52832fe151_1_6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C581326-C754-0F4B-9C3C-39DC2631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39" y="3930649"/>
            <a:ext cx="18970061" cy="76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6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832fe151_1_62"/>
          <p:cNvSpPr/>
          <p:nvPr/>
        </p:nvSpPr>
        <p:spPr>
          <a:xfrm rot="5400000">
            <a:off x="23031452" y="488972"/>
            <a:ext cx="863622" cy="850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365" name="Google Shape;365;g52832fe151_1_62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fontAlgn="base"/>
            <a:r>
              <a:rPr lang="en-US" b="1" dirty="0"/>
              <a:t>Recurrent Neural Networks</a:t>
            </a:r>
          </a:p>
        </p:txBody>
      </p:sp>
      <p:sp>
        <p:nvSpPr>
          <p:cNvPr id="366" name="Google Shape;366;g52832fe151_1_62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26</a:t>
            </a:fld>
            <a:endParaRPr/>
          </a:p>
        </p:txBody>
      </p:sp>
      <p:grpSp>
        <p:nvGrpSpPr>
          <p:cNvPr id="367" name="Google Shape;367;g52832fe151_1_6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68" name="Google Shape;368;g52832fe151_1_6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369" name="Google Shape;369;g52832fe151_1_6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pic>
        <p:nvPicPr>
          <p:cNvPr id="3" name="Picture 2" descr="A picture containing electronics, sky, train&#10;&#10;Description automatically generated">
            <a:extLst>
              <a:ext uri="{FF2B5EF4-FFF2-40B4-BE49-F238E27FC236}">
                <a16:creationId xmlns:a16="http://schemas.microsoft.com/office/drawing/2014/main" id="{BBBFB9C6-8864-E048-94FC-A5BBDB36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51" y="5092816"/>
            <a:ext cx="18268430" cy="4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87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832fe151_1_62"/>
          <p:cNvSpPr/>
          <p:nvPr/>
        </p:nvSpPr>
        <p:spPr>
          <a:xfrm rot="5400000">
            <a:off x="23031452" y="488972"/>
            <a:ext cx="863622" cy="850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365" name="Google Shape;365;g52832fe151_1_62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lvl="0"/>
            <a:r>
              <a:rPr lang="en-US" b="1" dirty="0"/>
              <a:t>Long Short-Term Memory</a:t>
            </a:r>
            <a:endParaRPr dirty="0"/>
          </a:p>
        </p:txBody>
      </p:sp>
      <p:sp>
        <p:nvSpPr>
          <p:cNvPr id="366" name="Google Shape;366;g52832fe151_1_62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27</a:t>
            </a:fld>
            <a:endParaRPr/>
          </a:p>
        </p:txBody>
      </p:sp>
      <p:grpSp>
        <p:nvGrpSpPr>
          <p:cNvPr id="367" name="Google Shape;367;g52832fe151_1_6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68" name="Google Shape;368;g52832fe151_1_6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369" name="Google Shape;369;g52832fe151_1_6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A4EA5818-DA50-2A42-AB89-55947446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90" y="4324941"/>
            <a:ext cx="15894013" cy="59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832fe151_1_62"/>
          <p:cNvSpPr/>
          <p:nvPr/>
        </p:nvSpPr>
        <p:spPr>
          <a:xfrm rot="5400000">
            <a:off x="23031452" y="488972"/>
            <a:ext cx="863622" cy="850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686" y="21600"/>
                </a:moveTo>
                <a:lnTo>
                  <a:pt x="21600" y="10800"/>
                </a:lnTo>
                <a:lnTo>
                  <a:pt x="16686" y="0"/>
                </a:lnTo>
                <a:lnTo>
                  <a:pt x="0" y="0"/>
                </a:lnTo>
                <a:lnTo>
                  <a:pt x="0" y="21600"/>
                </a:lnTo>
                <a:lnTo>
                  <a:pt x="16686" y="21600"/>
                </a:lnTo>
                <a:close/>
              </a:path>
            </a:pathLst>
          </a:custGeom>
          <a:solidFill>
            <a:srgbClr val="009DD7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Gill Sans"/>
              <a:buNone/>
            </a:pPr>
            <a:endParaRPr sz="8800" b="0" i="0" u="none" strike="noStrike" cap="none">
              <a:solidFill>
                <a:srgbClr val="33B1DD"/>
              </a:solidFill>
              <a:latin typeface="Optimist Light"/>
              <a:ea typeface="Optimist Light"/>
              <a:cs typeface="Optimist Light"/>
              <a:sym typeface="Optimist Light"/>
            </a:endParaRPr>
          </a:p>
        </p:txBody>
      </p:sp>
      <p:sp>
        <p:nvSpPr>
          <p:cNvPr id="365" name="Google Shape;365;g52832fe151_1_62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r>
              <a:rPr lang="en-US" b="1" dirty="0"/>
              <a:t>Sequence to Sequence Model</a:t>
            </a:r>
            <a:endParaRPr dirty="0"/>
          </a:p>
        </p:txBody>
      </p:sp>
      <p:sp>
        <p:nvSpPr>
          <p:cNvPr id="366" name="Google Shape;366;g52832fe151_1_62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28</a:t>
            </a:fld>
            <a:endParaRPr/>
          </a:p>
        </p:txBody>
      </p:sp>
      <p:grpSp>
        <p:nvGrpSpPr>
          <p:cNvPr id="367" name="Google Shape;367;g52832fe151_1_62"/>
          <p:cNvGrpSpPr/>
          <p:nvPr/>
        </p:nvGrpSpPr>
        <p:grpSpPr>
          <a:xfrm>
            <a:off x="927100" y="1320800"/>
            <a:ext cx="114300" cy="1536600"/>
            <a:chOff x="0" y="0"/>
            <a:chExt cx="114300" cy="1536600"/>
          </a:xfrm>
        </p:grpSpPr>
        <p:sp>
          <p:nvSpPr>
            <p:cNvPr id="368" name="Google Shape;368;g52832fe151_1_62"/>
            <p:cNvSpPr/>
            <p:nvPr/>
          </p:nvSpPr>
          <p:spPr>
            <a:xfrm>
              <a:off x="0" y="0"/>
              <a:ext cx="114300" cy="1016100"/>
            </a:xfrm>
            <a:prstGeom prst="rect">
              <a:avLst/>
            </a:prstGeom>
            <a:solidFill>
              <a:srgbClr val="66768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  <p:sp>
          <p:nvSpPr>
            <p:cNvPr id="369" name="Google Shape;369;g52832fe151_1_62"/>
            <p:cNvSpPr/>
            <p:nvPr/>
          </p:nvSpPr>
          <p:spPr>
            <a:xfrm>
              <a:off x="0" y="990600"/>
              <a:ext cx="114300" cy="546000"/>
            </a:xfrm>
            <a:prstGeom prst="rect">
              <a:avLst/>
            </a:prstGeom>
            <a:solidFill>
              <a:srgbClr val="009DD7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00"/>
                <a:buFont typeface="Gill Sans"/>
                <a:buNone/>
              </a:pPr>
              <a:endParaRPr sz="8800" b="0" i="0" u="none" strike="noStrike" cap="none">
                <a:solidFill>
                  <a:srgbClr val="33B1DD"/>
                </a:solidFill>
                <a:latin typeface="Optimist Light"/>
                <a:ea typeface="Optimist Light"/>
                <a:cs typeface="Optimist Light"/>
                <a:sym typeface="Optimist Light"/>
              </a:endParaRPr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09087-0B1A-F244-B439-A5C16ECB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75" y="4103182"/>
            <a:ext cx="22996952" cy="69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5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C28D483-1ABD-094B-8F5C-3C67A960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941671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A00AC-AC8E-3542-BF97-9D04CD14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95" y="800099"/>
            <a:ext cx="17987010" cy="126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FF7A-8C49-4A48-96CF-711F36F0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5DDFFAD-39F1-9044-AE72-3C2CDB4FCEFC}"/>
              </a:ext>
            </a:extLst>
          </p:cNvPr>
          <p:cNvSpPr/>
          <p:nvPr/>
        </p:nvSpPr>
        <p:spPr>
          <a:xfrm>
            <a:off x="12842240" y="2810591"/>
            <a:ext cx="3056021" cy="22378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Deployed Neural Nets 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2FBBC5-435A-F44B-9EF3-A6015972FBD9}"/>
              </a:ext>
            </a:extLst>
          </p:cNvPr>
          <p:cNvSpPr/>
          <p:nvPr/>
        </p:nvSpPr>
        <p:spPr>
          <a:xfrm>
            <a:off x="17995233" y="10064543"/>
            <a:ext cx="3056021" cy="22378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Neural Nets Training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403059-5EEF-414B-9AEA-93376D5372B3}"/>
              </a:ext>
            </a:extLst>
          </p:cNvPr>
          <p:cNvSpPr/>
          <p:nvPr/>
        </p:nvSpPr>
        <p:spPr>
          <a:xfrm>
            <a:off x="2598181" y="2903204"/>
            <a:ext cx="3056021" cy="22378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 Utterances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A722D7-0478-D947-AC79-5FBD3ACA21DA}"/>
              </a:ext>
            </a:extLst>
          </p:cNvPr>
          <p:cNvSpPr/>
          <p:nvPr/>
        </p:nvSpPr>
        <p:spPr>
          <a:xfrm>
            <a:off x="12842239" y="6858000"/>
            <a:ext cx="3056021" cy="22378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Neural Nets 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A036056-A6B1-ED46-84AE-1E78C25F0971}"/>
              </a:ext>
            </a:extLst>
          </p:cNvPr>
          <p:cNvSpPr/>
          <p:nvPr/>
        </p:nvSpPr>
        <p:spPr>
          <a:xfrm>
            <a:off x="4403555" y="6429663"/>
            <a:ext cx="3056021" cy="223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 Utterances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A2E7FA-1818-C54B-AB84-81AA1974A075}"/>
              </a:ext>
            </a:extLst>
          </p:cNvPr>
          <p:cNvSpPr/>
          <p:nvPr/>
        </p:nvSpPr>
        <p:spPr>
          <a:xfrm>
            <a:off x="4403555" y="10092342"/>
            <a:ext cx="3056021" cy="223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UI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1F8A73-F0A5-8349-AF0C-1D2D7836DE12}"/>
              </a:ext>
            </a:extLst>
          </p:cNvPr>
          <p:cNvSpPr/>
          <p:nvPr/>
        </p:nvSpPr>
        <p:spPr>
          <a:xfrm>
            <a:off x="10291010" y="10092342"/>
            <a:ext cx="3344779" cy="22378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NLP Database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A2D6B8F-29CA-9C49-ABD0-22B3A6967D6E}"/>
              </a:ext>
            </a:extLst>
          </p:cNvPr>
          <p:cNvSpPr/>
          <p:nvPr/>
        </p:nvSpPr>
        <p:spPr>
          <a:xfrm>
            <a:off x="5700564" y="3883098"/>
            <a:ext cx="7141675" cy="428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8688D14-4360-E64A-B51B-5E453F1D828F}"/>
              </a:ext>
            </a:extLst>
          </p:cNvPr>
          <p:cNvSpPr/>
          <p:nvPr/>
        </p:nvSpPr>
        <p:spPr>
          <a:xfrm rot="5400000">
            <a:off x="4522577" y="5611206"/>
            <a:ext cx="1183400" cy="348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AC5F173-9A83-CA42-9D03-538C8374B28B}"/>
              </a:ext>
            </a:extLst>
          </p:cNvPr>
          <p:cNvSpPr/>
          <p:nvPr/>
        </p:nvSpPr>
        <p:spPr>
          <a:xfrm rot="2447894">
            <a:off x="6846179" y="8754454"/>
            <a:ext cx="3970916" cy="460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B799C8-F5C7-B348-B9CE-BDE8FF7A58AE}"/>
              </a:ext>
            </a:extLst>
          </p:cNvPr>
          <p:cNvSpPr/>
          <p:nvPr/>
        </p:nvSpPr>
        <p:spPr>
          <a:xfrm>
            <a:off x="7459577" y="11189224"/>
            <a:ext cx="2831434" cy="35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85C283-04BA-CC41-92E4-464D2F45B925}"/>
              </a:ext>
            </a:extLst>
          </p:cNvPr>
          <p:cNvSpPr txBox="1"/>
          <p:nvPr/>
        </p:nvSpPr>
        <p:spPr>
          <a:xfrm>
            <a:off x="8164921" y="10548304"/>
            <a:ext cx="148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1D8C91E-2C5B-334C-9C4A-E5CE003B53D9}"/>
              </a:ext>
            </a:extLst>
          </p:cNvPr>
          <p:cNvSpPr/>
          <p:nvPr/>
        </p:nvSpPr>
        <p:spPr>
          <a:xfrm>
            <a:off x="13635790" y="11102253"/>
            <a:ext cx="4359444" cy="43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CC5544C-047D-464B-A8F6-3C1BA82F6091}"/>
              </a:ext>
            </a:extLst>
          </p:cNvPr>
          <p:cNvSpPr/>
          <p:nvPr/>
        </p:nvSpPr>
        <p:spPr>
          <a:xfrm rot="12337781">
            <a:off x="15727211" y="8785064"/>
            <a:ext cx="4467342" cy="365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D0E496A2-2322-164E-961C-E5E32E4EE527}"/>
              </a:ext>
            </a:extLst>
          </p:cNvPr>
          <p:cNvSpPr/>
          <p:nvPr/>
        </p:nvSpPr>
        <p:spPr>
          <a:xfrm rot="16200000" flipV="1">
            <a:off x="13656395" y="5795816"/>
            <a:ext cx="1776038" cy="348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7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890C08B2-DF79-C14B-86F2-D08106C826B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21458152"/>
                  </p:ext>
                </p:extLst>
              </p:nvPr>
            </p:nvGraphicFramePr>
            <p:xfrm>
              <a:off x="4078437" y="1439333"/>
              <a:ext cx="17000889" cy="108373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890C08B2-DF79-C14B-86F2-D08106C826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437" y="1439333"/>
                <a:ext cx="17000889" cy="108373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66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95DE-F1D8-7F49-8023-87527C22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Well-Designed Chatbot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38BB8-CCCA-AE44-AB6A-6311A970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63" y="2989580"/>
            <a:ext cx="20283074" cy="88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7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36">
            <a:alpha val="91000"/>
          </a:srgbClr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"/>
          <p:cNvSpPr txBox="1">
            <a:spLocks noGrp="1"/>
          </p:cNvSpPr>
          <p:nvPr>
            <p:ph type="sldNum" idx="12"/>
          </p:nvPr>
        </p:nvSpPr>
        <p:spPr>
          <a:xfrm>
            <a:off x="23168803" y="590550"/>
            <a:ext cx="58095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fld id="{00000000-1234-1234-1234-123412341234}" type="slidenum"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33</a:t>
            </a:fld>
            <a:endParaRPr/>
          </a:p>
        </p:txBody>
      </p:sp>
      <p:sp>
        <p:nvSpPr>
          <p:cNvPr id="731" name="Google Shape;731;p12"/>
          <p:cNvSpPr txBox="1">
            <a:spLocks noGrp="1"/>
          </p:cNvSpPr>
          <p:nvPr>
            <p:ph type="body" idx="2"/>
          </p:nvPr>
        </p:nvSpPr>
        <p:spPr>
          <a:xfrm>
            <a:off x="4567919" y="6792413"/>
            <a:ext cx="35352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timist"/>
              <a:buNone/>
            </a:pPr>
            <a:r>
              <a:rPr lang="en-US" dirty="0"/>
              <a:t>Reach me by email:</a:t>
            </a:r>
            <a:endParaRPr dirty="0"/>
          </a:p>
        </p:txBody>
      </p:sp>
      <p:sp>
        <p:nvSpPr>
          <p:cNvPr id="732" name="Google Shape;732;p12"/>
          <p:cNvSpPr txBox="1">
            <a:spLocks noGrp="1"/>
          </p:cNvSpPr>
          <p:nvPr>
            <p:ph type="body" idx="4"/>
          </p:nvPr>
        </p:nvSpPr>
        <p:spPr>
          <a:xfrm>
            <a:off x="13123322" y="5148407"/>
            <a:ext cx="7961313" cy="80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timist Light"/>
              <a:buNone/>
            </a:pPr>
            <a:r>
              <a:rPr lang="en-US" dirty="0"/>
              <a:t>Lei Yu</a:t>
            </a:r>
            <a:endParaRPr dirty="0"/>
          </a:p>
        </p:txBody>
      </p:sp>
      <p:sp>
        <p:nvSpPr>
          <p:cNvPr id="734" name="Google Shape;734;p12"/>
          <p:cNvSpPr txBox="1">
            <a:spLocks noGrp="1"/>
          </p:cNvSpPr>
          <p:nvPr>
            <p:ph type="body" idx="7"/>
          </p:nvPr>
        </p:nvSpPr>
        <p:spPr>
          <a:xfrm>
            <a:off x="13123322" y="6669218"/>
            <a:ext cx="7961313" cy="48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2DD"/>
              </a:buClr>
              <a:buSzPts val="2400"/>
              <a:buFont typeface="Optimist"/>
              <a:buNone/>
            </a:pPr>
            <a:r>
              <a:rPr lang="en-US" dirty="0"/>
              <a:t>goldin20082011@gmail.com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4e6b0e82e_0_63"/>
          <p:cNvSpPr txBox="1">
            <a:spLocks noGrp="1"/>
          </p:cNvSpPr>
          <p:nvPr>
            <p:ph type="sldNum" idx="12"/>
          </p:nvPr>
        </p:nvSpPr>
        <p:spPr>
          <a:xfrm>
            <a:off x="23204595" y="590550"/>
            <a:ext cx="509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34</a:t>
            </a:fld>
            <a:endParaRPr/>
          </a:p>
        </p:txBody>
      </p:sp>
      <p:sp>
        <p:nvSpPr>
          <p:cNvPr id="741" name="Google Shape;741;g54e6b0e82e_0_63"/>
          <p:cNvSpPr txBox="1">
            <a:spLocks noGrp="1"/>
          </p:cNvSpPr>
          <p:nvPr>
            <p:ph type="body" idx="1"/>
          </p:nvPr>
        </p:nvSpPr>
        <p:spPr>
          <a:xfrm>
            <a:off x="1400425" y="1253165"/>
            <a:ext cx="21205675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</a:pPr>
            <a:r>
              <a:rPr lang="en-US" dirty="0"/>
              <a:t>References:</a:t>
            </a:r>
            <a:endParaRPr dirty="0"/>
          </a:p>
        </p:txBody>
      </p:sp>
      <p:sp>
        <p:nvSpPr>
          <p:cNvPr id="742" name="Google Shape;742;g54e6b0e82e_0_63"/>
          <p:cNvSpPr txBox="1"/>
          <p:nvPr/>
        </p:nvSpPr>
        <p:spPr>
          <a:xfrm>
            <a:off x="1400425" y="2869500"/>
            <a:ext cx="21363900" cy="8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Optimist"/>
                <a:ea typeface="Optimist"/>
                <a:cs typeface="Optimist"/>
                <a:sym typeface="Optimist"/>
              </a:rPr>
              <a:t>[1] How can NLP technology change the finance industry: </a:t>
            </a:r>
          </a:p>
          <a:p>
            <a:pPr lvl="0"/>
            <a:r>
              <a:rPr lang="en-US" sz="3600" dirty="0">
                <a:hlinkClick r:id="rId3"/>
              </a:rPr>
              <a:t>https://friendlydata.io/blog/nlp-in-finance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Optimist"/>
                <a:ea typeface="Optimist"/>
                <a:cs typeface="Optimist"/>
                <a:sym typeface="Optimist"/>
              </a:rPr>
              <a:t>[2] AI in Fintech-Current Applications and Use Cases: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lvl="0"/>
            <a:r>
              <a:rPr lang="en-US" sz="3600" dirty="0">
                <a:hlinkClick r:id="rId4"/>
              </a:rPr>
              <a:t>https://www.proshareng.com/news/Fintech/AI-in-Fintech-%E2%80%93-Current-Applications-a/42854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Optimist"/>
                <a:ea typeface="Optimist"/>
                <a:cs typeface="Optimist"/>
                <a:sym typeface="Optimist"/>
              </a:rPr>
              <a:t>[3] Chatbot: The Intelligent Banking Assistant: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lvl="0"/>
            <a:r>
              <a:rPr lang="en-US" sz="3600" dirty="0">
                <a:hlinkClick r:id="rId5"/>
              </a:rPr>
              <a:t>https://www.pwc.in/consulting/financial-services/fintech/fintech-insights/chatbot-the-intelligent-banking-assistant.html</a:t>
            </a:r>
            <a:endParaRPr lang="en-US" sz="3600" dirty="0"/>
          </a:p>
          <a:p>
            <a:pPr lvl="0"/>
            <a:r>
              <a:rPr lang="en-US" sz="3600" dirty="0">
                <a:latin typeface="Optimist"/>
                <a:ea typeface="Optimist"/>
                <a:cs typeface="Optimist"/>
                <a:sym typeface="Optimist"/>
              </a:rPr>
              <a:t>[4] NLP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lvl="0"/>
            <a:r>
              <a:rPr lang="en-US" sz="3600" dirty="0">
                <a:hlinkClick r:id="rId6"/>
              </a:rPr>
              <a:t>https://fintechxpert.com/tag/nlp/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Optimist"/>
                <a:ea typeface="Optimist"/>
                <a:cs typeface="Optimist"/>
                <a:sym typeface="Optimist"/>
              </a:rPr>
              <a:t>[5] Intelligent Assistant: Why we built NLP Tech in House: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lvl="0"/>
            <a:r>
              <a:rPr lang="en-US" sz="3600" dirty="0">
                <a:hlinkClick r:id="rId7"/>
              </a:rPr>
              <a:t>https://medium.com/capital-one-tech/capital-ones-intelligent-assistant-why-we-built-eno-s-nlp-tech-in-house-8c0007c3c102</a:t>
            </a:r>
            <a:endParaRPr lang="en-US" sz="3600" dirty="0"/>
          </a:p>
          <a:p>
            <a:pPr lvl="0"/>
            <a:r>
              <a:rPr lang="en-US" sz="3600" dirty="0">
                <a:latin typeface="Optimist"/>
                <a:ea typeface="Optimist"/>
                <a:cs typeface="Optimist"/>
                <a:sym typeface="Optimist"/>
              </a:rPr>
              <a:t>[6] 5 Common Misconceptions About Intelligent Assistants: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lvl="0"/>
            <a:r>
              <a:rPr lang="en-US" sz="3600" dirty="0">
                <a:hlinkClick r:id="rId8"/>
              </a:rPr>
              <a:t>https://medium.com/capital-one-tech/5-common-misconceptions-about-intelligent-assistants-6a7e760cd566</a:t>
            </a:r>
            <a:endParaRPr sz="3600" dirty="0">
              <a:latin typeface="Optimist"/>
              <a:ea typeface="Optimist"/>
              <a:cs typeface="Optimist"/>
              <a:sym typeface="Optim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Optimist"/>
              <a:ea typeface="Optimist"/>
              <a:cs typeface="Optimist"/>
              <a:sym typeface="Optimist"/>
            </a:endParaRPr>
          </a:p>
        </p:txBody>
      </p:sp>
    </p:spTree>
    <p:extLst>
      <p:ext uri="{BB962C8B-B14F-4D97-AF65-F5344CB8AC3E}">
        <p14:creationId xmlns:p14="http://schemas.microsoft.com/office/powerpoint/2010/main" val="2484784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1086ed00_0_27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52" name="Google Shape;252;g551086ed00_0_27"/>
          <p:cNvSpPr/>
          <p:nvPr/>
        </p:nvSpPr>
        <p:spPr>
          <a:xfrm>
            <a:off x="2837550" y="7160300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Real-Time Text and Data Analytics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3" name="Google Shape;253;g551086ed00_0_27"/>
          <p:cNvSpPr/>
          <p:nvPr/>
        </p:nvSpPr>
        <p:spPr>
          <a:xfrm>
            <a:off x="5978800" y="7160300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Natural Language Search in Database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4" name="Google Shape;254;g551086ed00_0_27"/>
          <p:cNvSpPr/>
          <p:nvPr/>
        </p:nvSpPr>
        <p:spPr>
          <a:xfrm>
            <a:off x="18659850" y="7160300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Cyber Security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5" name="Google Shape;255;g551086ed00_0_27"/>
          <p:cNvSpPr/>
          <p:nvPr/>
        </p:nvSpPr>
        <p:spPr>
          <a:xfrm>
            <a:off x="15460575" y="7160300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Chatbot and Virtual Assistant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6" name="Google Shape;256;g551086ed00_0_27"/>
          <p:cNvSpPr/>
          <p:nvPr/>
        </p:nvSpPr>
        <p:spPr>
          <a:xfrm>
            <a:off x="12261300" y="7160300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Algorithmic Trading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7" name="Google Shape;257;g551086ed00_0_27"/>
          <p:cNvSpPr/>
          <p:nvPr/>
        </p:nvSpPr>
        <p:spPr>
          <a:xfrm>
            <a:off x="9120050" y="7160300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Fraud Detection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8" name="Google Shape;258;g551086ed00_0_27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35</a:t>
            </a:fld>
            <a:endParaRPr/>
          </a:p>
        </p:txBody>
      </p:sp>
      <p:pic>
        <p:nvPicPr>
          <p:cNvPr id="259" name="Google Shape;259;g551086ed0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359" y="4221783"/>
            <a:ext cx="2387831" cy="23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5053225-FCDD-4E42-A7F6-E94E95F89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967" y="4119894"/>
            <a:ext cx="2882014" cy="288201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BE66F6F-D3C0-B342-9E0E-C4A877FEC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872" y="4119894"/>
            <a:ext cx="2367256" cy="2367256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36CF11E-9DB9-5047-BB17-431AE15B7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8715" y="4119894"/>
            <a:ext cx="3040406" cy="304040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84453E6-4973-994F-86F6-53FD6A1F2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6477" y="4082876"/>
            <a:ext cx="2642164" cy="264216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9D464C0-753A-564A-860C-15CBB5968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5997" y="3877359"/>
            <a:ext cx="3459106" cy="3638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70ED6-8110-B042-A345-D2642FCA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" y="477912"/>
            <a:ext cx="10226085" cy="12812785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200E21BC-ABA0-9240-81F7-BB8060FA2CEB}"/>
              </a:ext>
            </a:extLst>
          </p:cNvPr>
          <p:cNvSpPr/>
          <p:nvPr/>
        </p:nvSpPr>
        <p:spPr>
          <a:xfrm>
            <a:off x="2339162" y="2009553"/>
            <a:ext cx="2296632" cy="531627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E6B0FB1-A9CE-884D-AF4D-3DE3DC0504CB}"/>
              </a:ext>
            </a:extLst>
          </p:cNvPr>
          <p:cNvSpPr/>
          <p:nvPr/>
        </p:nvSpPr>
        <p:spPr>
          <a:xfrm>
            <a:off x="5295013" y="2009552"/>
            <a:ext cx="1701209" cy="531627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6C9AA04-7C5B-F247-B62E-F79C2BECE8B7}"/>
              </a:ext>
            </a:extLst>
          </p:cNvPr>
          <p:cNvSpPr/>
          <p:nvPr/>
        </p:nvSpPr>
        <p:spPr>
          <a:xfrm>
            <a:off x="12192000" y="1648976"/>
            <a:ext cx="4884821" cy="178440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 Classification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BF2CB087-3374-8A45-B28B-0F76F2B66B2E}"/>
              </a:ext>
            </a:extLst>
          </p:cNvPr>
          <p:cNvSpPr/>
          <p:nvPr/>
        </p:nvSpPr>
        <p:spPr>
          <a:xfrm>
            <a:off x="12191999" y="7659915"/>
            <a:ext cx="4884821" cy="1784406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776844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70ED6-8110-B042-A345-D2642FCA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1" y="477912"/>
            <a:ext cx="10226085" cy="12812785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200E21BC-ABA0-9240-81F7-BB8060FA2CEB}"/>
              </a:ext>
            </a:extLst>
          </p:cNvPr>
          <p:cNvSpPr/>
          <p:nvPr/>
        </p:nvSpPr>
        <p:spPr>
          <a:xfrm>
            <a:off x="2339162" y="2009553"/>
            <a:ext cx="2296632" cy="531627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E6B0FB1-A9CE-884D-AF4D-3DE3DC0504CB}"/>
              </a:ext>
            </a:extLst>
          </p:cNvPr>
          <p:cNvSpPr/>
          <p:nvPr/>
        </p:nvSpPr>
        <p:spPr>
          <a:xfrm>
            <a:off x="5295013" y="2009552"/>
            <a:ext cx="1701209" cy="531627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6C9AA04-7C5B-F247-B62E-F79C2BECE8B7}"/>
              </a:ext>
            </a:extLst>
          </p:cNvPr>
          <p:cNvSpPr/>
          <p:nvPr/>
        </p:nvSpPr>
        <p:spPr>
          <a:xfrm>
            <a:off x="12192000" y="1648976"/>
            <a:ext cx="4884821" cy="1784406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 Classification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BF2CB087-3374-8A45-B28B-0F76F2B66B2E}"/>
              </a:ext>
            </a:extLst>
          </p:cNvPr>
          <p:cNvSpPr/>
          <p:nvPr/>
        </p:nvSpPr>
        <p:spPr>
          <a:xfrm>
            <a:off x="12191999" y="7659915"/>
            <a:ext cx="4884821" cy="1784406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Named Entity Recognition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F5010-5F72-7F44-A4C0-B089C199B62A}"/>
              </a:ext>
            </a:extLst>
          </p:cNvPr>
          <p:cNvSpPr txBox="1"/>
          <p:nvPr/>
        </p:nvSpPr>
        <p:spPr>
          <a:xfrm>
            <a:off x="12416590" y="3911103"/>
            <a:ext cx="80130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my balance?</a:t>
            </a:r>
          </a:p>
          <a:p>
            <a:r>
              <a:rPr lang="en-US" sz="3600" dirty="0"/>
              <a:t>Give me the balance on my card.</a:t>
            </a:r>
          </a:p>
          <a:p>
            <a:r>
              <a:rPr lang="en-US" sz="3600" dirty="0"/>
              <a:t>Pay my credit card.</a:t>
            </a:r>
          </a:p>
          <a:p>
            <a:r>
              <a:rPr lang="en-US" sz="3600" dirty="0"/>
              <a:t>I’d like to make a payment.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1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36">
            <a:alpha val="77000"/>
          </a:srgbClr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 txBox="1">
            <a:spLocks noGrp="1"/>
          </p:cNvSpPr>
          <p:nvPr>
            <p:ph type="title"/>
          </p:nvPr>
        </p:nvSpPr>
        <p:spPr>
          <a:xfrm>
            <a:off x="932688" y="1237136"/>
            <a:ext cx="22492200" cy="17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00" rIns="0" bIns="914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2"/>
                </a:solidFill>
              </a:rPr>
              <a:t>Here’s the things we want to talk today:</a:t>
            </a:r>
            <a:endParaRPr dirty="0">
              <a:solidFill>
                <a:schemeClr val="accent2"/>
              </a:solidFill>
            </a:endParaRPr>
          </a:p>
          <a:p>
            <a:pPr>
              <a:buClr>
                <a:schemeClr val="accent1"/>
              </a:buClr>
            </a:pP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592" name="Google Shape;592;p35"/>
          <p:cNvGrpSpPr/>
          <p:nvPr/>
        </p:nvGrpSpPr>
        <p:grpSpPr>
          <a:xfrm>
            <a:off x="1864675" y="3809881"/>
            <a:ext cx="21943670" cy="7659326"/>
            <a:chOff x="-5057456" y="2371747"/>
            <a:chExt cx="10938398" cy="3835169"/>
          </a:xfrm>
        </p:grpSpPr>
        <p:sp>
          <p:nvSpPr>
            <p:cNvPr id="593" name="Google Shape;593;p35"/>
            <p:cNvSpPr/>
            <p:nvPr/>
          </p:nvSpPr>
          <p:spPr>
            <a:xfrm>
              <a:off x="411743" y="2371747"/>
              <a:ext cx="1161300" cy="1161300"/>
            </a:xfrm>
            <a:prstGeom prst="ellipse">
              <a:avLst/>
            </a:prstGeom>
            <a:solidFill>
              <a:srgbClr val="007492"/>
            </a:solidFill>
            <a:ln>
              <a:noFill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ts val="3200"/>
              </a:pPr>
              <a:endParaRPr sz="6400" dirty="0">
                <a:latin typeface="Optimist"/>
                <a:ea typeface="Optimist"/>
                <a:cs typeface="Optimist"/>
                <a:sym typeface="Optimist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466344" y="4805696"/>
              <a:ext cx="1161300" cy="1161300"/>
            </a:xfrm>
            <a:prstGeom prst="ellipse">
              <a:avLst/>
            </a:prstGeom>
            <a:solidFill>
              <a:srgbClr val="007492"/>
            </a:solidFill>
            <a:ln>
              <a:noFill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ts val="3200"/>
              </a:pPr>
              <a:endParaRPr sz="6400" dirty="0">
                <a:latin typeface="Optimist"/>
                <a:ea typeface="Optimist"/>
                <a:cs typeface="Optimist"/>
                <a:sym typeface="Optimist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-5057456" y="2521916"/>
              <a:ext cx="1161300" cy="1161300"/>
            </a:xfrm>
            <a:prstGeom prst="ellipse">
              <a:avLst/>
            </a:prstGeom>
            <a:solidFill>
              <a:srgbClr val="007492"/>
            </a:solidFill>
            <a:ln>
              <a:noFill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ts val="3200"/>
              </a:pPr>
              <a:endParaRPr sz="6400" dirty="0">
                <a:latin typeface="Optimist"/>
                <a:ea typeface="Optimist"/>
                <a:cs typeface="Optimist"/>
                <a:sym typeface="Optimist"/>
              </a:endParaRPr>
            </a:p>
          </p:txBody>
        </p:sp>
        <p:sp>
          <p:nvSpPr>
            <p:cNvPr id="598" name="Google Shape;598;p35"/>
            <p:cNvSpPr txBox="1"/>
            <p:nvPr/>
          </p:nvSpPr>
          <p:spPr>
            <a:xfrm>
              <a:off x="2001642" y="2548548"/>
              <a:ext cx="3879300" cy="11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00" rIns="182850" bIns="91400" anchor="t" anchorCtr="0">
              <a:noAutofit/>
            </a:bodyPr>
            <a:lstStyle/>
            <a:p>
              <a:pPr lvl="3">
                <a:buClr>
                  <a:schemeClr val="accent4"/>
                </a:buClr>
                <a:buSzPts val="2000"/>
              </a:pPr>
              <a:r>
                <a:rPr lang="en-US" sz="4000" dirty="0">
                  <a:solidFill>
                    <a:schemeClr val="accent4"/>
                  </a:solidFill>
                  <a:latin typeface="Optimist"/>
                  <a:ea typeface="Optimist"/>
                  <a:cs typeface="Optimist"/>
                  <a:sym typeface="Optimist"/>
                </a:rPr>
                <a:t>What is Natural Language Processing ?</a:t>
              </a:r>
              <a:endParaRPr sz="2800" dirty="0">
                <a:solidFill>
                  <a:schemeClr val="accent4"/>
                </a:solidFill>
                <a:latin typeface="Optimist"/>
                <a:ea typeface="Optimist"/>
                <a:cs typeface="Optimist"/>
                <a:sym typeface="Optimist"/>
              </a:endParaRPr>
            </a:p>
            <a:p>
              <a:pPr lvl="4" indent="-203200">
                <a:spcBef>
                  <a:spcPts val="1600"/>
                </a:spcBef>
                <a:buClr>
                  <a:schemeClr val="lt1"/>
                </a:buClr>
                <a:buSzPts val="1600"/>
                <a:buFont typeface="Optimist"/>
                <a:buChar char="​"/>
              </a:pPr>
              <a:endParaRPr sz="2800" dirty="0">
                <a:solidFill>
                  <a:schemeClr val="lt1"/>
                </a:solidFill>
                <a:latin typeface="Optimist"/>
                <a:ea typeface="Optimist"/>
                <a:cs typeface="Optimist"/>
                <a:sym typeface="Optimist"/>
              </a:endParaRPr>
            </a:p>
          </p:txBody>
        </p:sp>
        <p:sp>
          <p:nvSpPr>
            <p:cNvPr id="600" name="Google Shape;600;p35"/>
            <p:cNvSpPr txBox="1"/>
            <p:nvPr/>
          </p:nvSpPr>
          <p:spPr>
            <a:xfrm>
              <a:off x="1975684" y="5045616"/>
              <a:ext cx="3879300" cy="11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00" rIns="182850" bIns="91400" anchor="t" anchorCtr="0">
              <a:noAutofit/>
            </a:bodyPr>
            <a:lstStyle/>
            <a:p>
              <a:pPr lvl="3" indent="-254000">
                <a:buClr>
                  <a:schemeClr val="accent4"/>
                </a:buClr>
                <a:buSzPts val="2000"/>
                <a:buFont typeface="Optimist"/>
                <a:buChar char="​"/>
              </a:pPr>
              <a:r>
                <a:rPr lang="en-US" sz="4000" dirty="0">
                  <a:solidFill>
                    <a:schemeClr val="accent4"/>
                  </a:solidFill>
                  <a:latin typeface="Optimist"/>
                  <a:ea typeface="Optimist"/>
                  <a:cs typeface="Optimist"/>
                  <a:sym typeface="Optimist"/>
                </a:rPr>
                <a:t>NLP models and Architecture</a:t>
              </a:r>
              <a:endParaRPr lang="en-US" sz="2800" dirty="0">
                <a:solidFill>
                  <a:schemeClr val="accent4"/>
                </a:solidFill>
                <a:latin typeface="Optimist"/>
                <a:ea typeface="Optimist"/>
                <a:cs typeface="Optimist"/>
                <a:sym typeface="Optimist"/>
              </a:endParaRPr>
            </a:p>
          </p:txBody>
        </p:sp>
        <p:sp>
          <p:nvSpPr>
            <p:cNvPr id="601" name="Google Shape;601;p35"/>
            <p:cNvSpPr txBox="1"/>
            <p:nvPr/>
          </p:nvSpPr>
          <p:spPr>
            <a:xfrm>
              <a:off x="-3370673" y="4988238"/>
              <a:ext cx="3879300" cy="11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00" rIns="182850" bIns="91400" anchor="t" anchorCtr="0">
              <a:noAutofit/>
            </a:bodyPr>
            <a:lstStyle/>
            <a:p>
              <a:pPr lvl="3">
                <a:buClr>
                  <a:schemeClr val="accent4"/>
                </a:buClr>
                <a:buSzPts val="2000"/>
              </a:pPr>
              <a:r>
                <a:rPr lang="en-US" sz="4000" dirty="0">
                  <a:solidFill>
                    <a:schemeClr val="accent4"/>
                  </a:solidFill>
                  <a:latin typeface="Optimist"/>
                  <a:ea typeface="Optimist"/>
                  <a:cs typeface="Optimist"/>
                  <a:sym typeface="Optimist"/>
                </a:rPr>
                <a:t>Use Cases in Banking</a:t>
              </a:r>
              <a:endParaRPr sz="2800" dirty="0">
                <a:solidFill>
                  <a:schemeClr val="lt1"/>
                </a:solidFill>
                <a:latin typeface="Optimist"/>
                <a:ea typeface="Optimist"/>
                <a:cs typeface="Optimist"/>
                <a:sym typeface="Optimist"/>
              </a:endParaRPr>
            </a:p>
          </p:txBody>
        </p:sp>
        <p:sp>
          <p:nvSpPr>
            <p:cNvPr id="602" name="Google Shape;602;p35"/>
            <p:cNvSpPr txBox="1"/>
            <p:nvPr/>
          </p:nvSpPr>
          <p:spPr>
            <a:xfrm>
              <a:off x="-3433001" y="2780992"/>
              <a:ext cx="3879300" cy="11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00" rIns="182850" bIns="91400" anchor="t" anchorCtr="0">
              <a:noAutofit/>
            </a:bodyPr>
            <a:lstStyle/>
            <a:p>
              <a:pPr lvl="3" indent="-254000">
                <a:buClr>
                  <a:schemeClr val="accent4"/>
                </a:buClr>
                <a:buSzPts val="2000"/>
                <a:buFont typeface="Optimist"/>
                <a:buChar char="​"/>
              </a:pPr>
              <a:r>
                <a:rPr lang="en-US" sz="4000" dirty="0">
                  <a:solidFill>
                    <a:schemeClr val="accent4"/>
                  </a:solidFill>
                  <a:latin typeface="Optimist"/>
                  <a:ea typeface="Optimist"/>
                  <a:cs typeface="Optimist"/>
                  <a:sym typeface="Optimist"/>
                </a:rPr>
                <a:t>Background</a:t>
              </a:r>
              <a:endParaRPr sz="2800" dirty="0">
                <a:solidFill>
                  <a:schemeClr val="accent4"/>
                </a:solidFill>
                <a:latin typeface="Optimist"/>
                <a:ea typeface="Optimist"/>
                <a:cs typeface="Optimist"/>
                <a:sym typeface="Optimist"/>
              </a:endParaRPr>
            </a:p>
          </p:txBody>
        </p:sp>
        <p:grpSp>
          <p:nvGrpSpPr>
            <p:cNvPr id="604" name="Google Shape;604;p35"/>
            <p:cNvGrpSpPr/>
            <p:nvPr/>
          </p:nvGrpSpPr>
          <p:grpSpPr>
            <a:xfrm>
              <a:off x="580630" y="4943638"/>
              <a:ext cx="932436" cy="932436"/>
              <a:chOff x="6816" y="1012"/>
              <a:chExt cx="518" cy="518"/>
            </a:xfrm>
          </p:grpSpPr>
          <p:sp>
            <p:nvSpPr>
              <p:cNvPr id="605" name="Google Shape;605;p35"/>
              <p:cNvSpPr/>
              <p:nvPr/>
            </p:nvSpPr>
            <p:spPr>
              <a:xfrm>
                <a:off x="6816" y="1012"/>
                <a:ext cx="518" cy="51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52" extrusionOk="0">
                    <a:moveTo>
                      <a:pt x="126" y="5"/>
                    </a:moveTo>
                    <a:cubicBezTo>
                      <a:pt x="193" y="5"/>
                      <a:pt x="247" y="59"/>
                      <a:pt x="247" y="126"/>
                    </a:cubicBezTo>
                    <a:cubicBezTo>
                      <a:pt x="247" y="193"/>
                      <a:pt x="193" y="247"/>
                      <a:pt x="126" y="247"/>
                    </a:cubicBezTo>
                    <a:cubicBezTo>
                      <a:pt x="59" y="247"/>
                      <a:pt x="5" y="193"/>
                      <a:pt x="5" y="126"/>
                    </a:cubicBezTo>
                    <a:cubicBezTo>
                      <a:pt x="5" y="59"/>
                      <a:pt x="59" y="5"/>
                      <a:pt x="126" y="5"/>
                    </a:cubicBezTo>
                    <a:moveTo>
                      <a:pt x="126" y="0"/>
                    </a:moveTo>
                    <a:cubicBezTo>
                      <a:pt x="56" y="0"/>
                      <a:pt x="0" y="56"/>
                      <a:pt x="0" y="126"/>
                    </a:cubicBezTo>
                    <a:cubicBezTo>
                      <a:pt x="0" y="196"/>
                      <a:pt x="56" y="252"/>
                      <a:pt x="126" y="252"/>
                    </a:cubicBezTo>
                    <a:cubicBezTo>
                      <a:pt x="196" y="252"/>
                      <a:pt x="252" y="196"/>
                      <a:pt x="252" y="126"/>
                    </a:cubicBezTo>
                    <a:cubicBezTo>
                      <a:pt x="252" y="56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 dirty="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6896" y="1090"/>
                <a:ext cx="358" cy="267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30" extrusionOk="0">
                    <a:moveTo>
                      <a:pt x="166" y="83"/>
                    </a:moveTo>
                    <a:cubicBezTo>
                      <a:pt x="163" y="80"/>
                      <a:pt x="159" y="77"/>
                      <a:pt x="154" y="76"/>
                    </a:cubicBezTo>
                    <a:cubicBezTo>
                      <a:pt x="154" y="76"/>
                      <a:pt x="151" y="75"/>
                      <a:pt x="149" y="75"/>
                    </a:cubicBezTo>
                    <a:cubicBezTo>
                      <a:pt x="149" y="75"/>
                      <a:pt x="148" y="75"/>
                      <a:pt x="148" y="75"/>
                    </a:cubicBezTo>
                    <a:cubicBezTo>
                      <a:pt x="138" y="13"/>
                      <a:pt x="125" y="7"/>
                      <a:pt x="120" y="5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120" y="4"/>
                      <a:pt x="111" y="0"/>
                      <a:pt x="108" y="4"/>
                    </a:cubicBezTo>
                    <a:cubicBezTo>
                      <a:pt x="106" y="7"/>
                      <a:pt x="110" y="9"/>
                      <a:pt x="111" y="10"/>
                    </a:cubicBezTo>
                    <a:cubicBezTo>
                      <a:pt x="115" y="13"/>
                      <a:pt x="118" y="20"/>
                      <a:pt x="119" y="25"/>
                    </a:cubicBezTo>
                    <a:cubicBezTo>
                      <a:pt x="119" y="27"/>
                      <a:pt x="119" y="29"/>
                      <a:pt x="118" y="30"/>
                    </a:cubicBezTo>
                    <a:cubicBezTo>
                      <a:pt x="118" y="30"/>
                      <a:pt x="118" y="30"/>
                      <a:pt x="118" y="30"/>
                    </a:cubicBezTo>
                    <a:cubicBezTo>
                      <a:pt x="117" y="30"/>
                      <a:pt x="115" y="27"/>
                      <a:pt x="114" y="24"/>
                    </a:cubicBezTo>
                    <a:cubicBezTo>
                      <a:pt x="113" y="23"/>
                      <a:pt x="112" y="23"/>
                      <a:pt x="111" y="23"/>
                    </a:cubicBezTo>
                    <a:cubicBezTo>
                      <a:pt x="110" y="23"/>
                      <a:pt x="109" y="24"/>
                      <a:pt x="109" y="25"/>
                    </a:cubicBezTo>
                    <a:cubicBezTo>
                      <a:pt x="107" y="32"/>
                      <a:pt x="113" y="52"/>
                      <a:pt x="116" y="63"/>
                    </a:cubicBezTo>
                    <a:cubicBezTo>
                      <a:pt x="98" y="52"/>
                      <a:pt x="73" y="36"/>
                      <a:pt x="63" y="31"/>
                    </a:cubicBezTo>
                    <a:cubicBezTo>
                      <a:pt x="44" y="20"/>
                      <a:pt x="30" y="30"/>
                      <a:pt x="29" y="31"/>
                    </a:cubicBezTo>
                    <a:cubicBezTo>
                      <a:pt x="28" y="31"/>
                      <a:pt x="28" y="33"/>
                      <a:pt x="28" y="34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2" y="42"/>
                      <a:pt x="32" y="4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12" y="75"/>
                      <a:pt x="0" y="87"/>
                      <a:pt x="0" y="102"/>
                    </a:cubicBezTo>
                    <a:cubicBezTo>
                      <a:pt x="0" y="117"/>
                      <a:pt x="12" y="130"/>
                      <a:pt x="27" y="130"/>
                    </a:cubicBezTo>
                    <a:cubicBezTo>
                      <a:pt x="147" y="130"/>
                      <a:pt x="147" y="130"/>
                      <a:pt x="147" y="130"/>
                    </a:cubicBezTo>
                    <a:cubicBezTo>
                      <a:pt x="162" y="130"/>
                      <a:pt x="174" y="117"/>
                      <a:pt x="174" y="102"/>
                    </a:cubicBezTo>
                    <a:cubicBezTo>
                      <a:pt x="174" y="95"/>
                      <a:pt x="171" y="88"/>
                      <a:pt x="166" y="83"/>
                    </a:cubicBezTo>
                    <a:close/>
                    <a:moveTo>
                      <a:pt x="114" y="33"/>
                    </a:moveTo>
                    <a:cubicBezTo>
                      <a:pt x="115" y="34"/>
                      <a:pt x="116" y="35"/>
                      <a:pt x="117" y="35"/>
                    </a:cubicBezTo>
                    <a:cubicBezTo>
                      <a:pt x="118" y="35"/>
                      <a:pt x="120" y="35"/>
                      <a:pt x="122" y="33"/>
                    </a:cubicBezTo>
                    <a:cubicBezTo>
                      <a:pt x="124" y="31"/>
                      <a:pt x="124" y="28"/>
                      <a:pt x="124" y="24"/>
                    </a:cubicBezTo>
                    <a:cubicBezTo>
                      <a:pt x="123" y="19"/>
                      <a:pt x="120" y="12"/>
                      <a:pt x="117" y="8"/>
                    </a:cubicBezTo>
                    <a:cubicBezTo>
                      <a:pt x="117" y="8"/>
                      <a:pt x="117" y="9"/>
                      <a:pt x="118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29" y="14"/>
                      <a:pt x="137" y="36"/>
                      <a:pt x="143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1" y="71"/>
                      <a:pt x="123" y="67"/>
                    </a:cubicBezTo>
                    <a:cubicBezTo>
                      <a:pt x="119" y="57"/>
                      <a:pt x="115" y="42"/>
                      <a:pt x="114" y="33"/>
                    </a:cubicBezTo>
                    <a:close/>
                    <a:moveTo>
                      <a:pt x="35" y="38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38" y="32"/>
                      <a:pt x="48" y="28"/>
                      <a:pt x="60" y="35"/>
                    </a:cubicBezTo>
                    <a:cubicBezTo>
                      <a:pt x="73" y="42"/>
                      <a:pt x="111" y="65"/>
                      <a:pt x="127" y="75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35" y="38"/>
                    </a:lnTo>
                    <a:close/>
                    <a:moveTo>
                      <a:pt x="147" y="125"/>
                    </a:moveTo>
                    <a:cubicBezTo>
                      <a:pt x="27" y="125"/>
                      <a:pt x="27" y="125"/>
                      <a:pt x="27" y="125"/>
                    </a:cubicBezTo>
                    <a:cubicBezTo>
                      <a:pt x="15" y="125"/>
                      <a:pt x="5" y="115"/>
                      <a:pt x="5" y="102"/>
                    </a:cubicBezTo>
                    <a:cubicBezTo>
                      <a:pt x="5" y="90"/>
                      <a:pt x="15" y="80"/>
                      <a:pt x="27" y="80"/>
                    </a:cubicBezTo>
                    <a:cubicBezTo>
                      <a:pt x="147" y="80"/>
                      <a:pt x="147" y="80"/>
                      <a:pt x="147" y="80"/>
                    </a:cubicBezTo>
                    <a:cubicBezTo>
                      <a:pt x="153" y="80"/>
                      <a:pt x="158" y="82"/>
                      <a:pt x="163" y="87"/>
                    </a:cubicBezTo>
                    <a:cubicBezTo>
                      <a:pt x="167" y="91"/>
                      <a:pt x="169" y="96"/>
                      <a:pt x="169" y="102"/>
                    </a:cubicBezTo>
                    <a:cubicBezTo>
                      <a:pt x="169" y="115"/>
                      <a:pt x="159" y="125"/>
                      <a:pt x="147" y="1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 dirty="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6923" y="1269"/>
                <a:ext cx="61" cy="6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 extrusionOk="0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9" y="30"/>
                      <a:pt x="23" y="29"/>
                      <a:pt x="26" y="26"/>
                    </a:cubicBezTo>
                    <a:cubicBezTo>
                      <a:pt x="29" y="23"/>
                      <a:pt x="30" y="19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8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0" y="25"/>
                      <a:pt x="5" y="21"/>
                      <a:pt x="5" y="15"/>
                    </a:cubicBezTo>
                    <a:cubicBezTo>
                      <a:pt x="5" y="10"/>
                      <a:pt x="10" y="5"/>
                      <a:pt x="15" y="5"/>
                    </a:cubicBezTo>
                    <a:cubicBezTo>
                      <a:pt x="21" y="5"/>
                      <a:pt x="25" y="10"/>
                      <a:pt x="25" y="15"/>
                    </a:cubicBezTo>
                    <a:cubicBezTo>
                      <a:pt x="25" y="18"/>
                      <a:pt x="24" y="21"/>
                      <a:pt x="22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7132" y="1312"/>
                <a:ext cx="9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" h="12" extrusionOk="0">
                    <a:moveTo>
                      <a:pt x="42" y="2"/>
                    </a:moveTo>
                    <a:cubicBezTo>
                      <a:pt x="39" y="5"/>
                      <a:pt x="36" y="7"/>
                      <a:pt x="3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7" y="12"/>
                      <a:pt x="43" y="9"/>
                      <a:pt x="46" y="4"/>
                    </a:cubicBezTo>
                    <a:cubicBezTo>
                      <a:pt x="47" y="3"/>
                      <a:pt x="46" y="2"/>
                      <a:pt x="45" y="1"/>
                    </a:cubicBezTo>
                    <a:cubicBezTo>
                      <a:pt x="44" y="0"/>
                      <a:pt x="43" y="0"/>
                      <a:pt x="4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7153" y="1162"/>
                <a:ext cx="18" cy="37"/>
              </a:xfrm>
              <a:custGeom>
                <a:avLst/>
                <a:gdLst/>
                <a:ahLst/>
                <a:cxnLst/>
                <a:rect l="l" t="t" r="r" b="b"/>
                <a:pathLst>
                  <a:path w="9" h="18" extrusionOk="0">
                    <a:moveTo>
                      <a:pt x="4" y="17"/>
                    </a:moveTo>
                    <a:cubicBezTo>
                      <a:pt x="4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9" y="17"/>
                      <a:pt x="8" y="1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 dirty="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</p:grpSp>
        <p:grpSp>
          <p:nvGrpSpPr>
            <p:cNvPr id="610" name="Google Shape;610;p35"/>
            <p:cNvGrpSpPr/>
            <p:nvPr/>
          </p:nvGrpSpPr>
          <p:grpSpPr>
            <a:xfrm>
              <a:off x="-4959154" y="2628336"/>
              <a:ext cx="932436" cy="932436"/>
              <a:chOff x="-1216" y="1597"/>
              <a:chExt cx="518" cy="518"/>
            </a:xfrm>
          </p:grpSpPr>
          <p:sp>
            <p:nvSpPr>
              <p:cNvPr id="611" name="Google Shape;611;p35"/>
              <p:cNvSpPr/>
              <p:nvPr/>
            </p:nvSpPr>
            <p:spPr>
              <a:xfrm>
                <a:off x="-1216" y="1597"/>
                <a:ext cx="518" cy="51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52" extrusionOk="0">
                    <a:moveTo>
                      <a:pt x="126" y="5"/>
                    </a:moveTo>
                    <a:cubicBezTo>
                      <a:pt x="193" y="5"/>
                      <a:pt x="247" y="59"/>
                      <a:pt x="247" y="126"/>
                    </a:cubicBezTo>
                    <a:cubicBezTo>
                      <a:pt x="247" y="193"/>
                      <a:pt x="193" y="247"/>
                      <a:pt x="126" y="247"/>
                    </a:cubicBezTo>
                    <a:cubicBezTo>
                      <a:pt x="59" y="247"/>
                      <a:pt x="5" y="193"/>
                      <a:pt x="5" y="126"/>
                    </a:cubicBezTo>
                    <a:cubicBezTo>
                      <a:pt x="5" y="59"/>
                      <a:pt x="59" y="5"/>
                      <a:pt x="126" y="5"/>
                    </a:cubicBezTo>
                    <a:moveTo>
                      <a:pt x="126" y="0"/>
                    </a:moveTo>
                    <a:cubicBezTo>
                      <a:pt x="56" y="0"/>
                      <a:pt x="0" y="56"/>
                      <a:pt x="0" y="126"/>
                    </a:cubicBezTo>
                    <a:cubicBezTo>
                      <a:pt x="0" y="196"/>
                      <a:pt x="56" y="252"/>
                      <a:pt x="126" y="252"/>
                    </a:cubicBezTo>
                    <a:cubicBezTo>
                      <a:pt x="196" y="252"/>
                      <a:pt x="252" y="196"/>
                      <a:pt x="252" y="126"/>
                    </a:cubicBezTo>
                    <a:cubicBezTo>
                      <a:pt x="252" y="56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>
                <a:off x="-1115" y="1685"/>
                <a:ext cx="320" cy="331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61" extrusionOk="0">
                    <a:moveTo>
                      <a:pt x="154" y="25"/>
                    </a:moveTo>
                    <a:cubicBezTo>
                      <a:pt x="144" y="25"/>
                      <a:pt x="144" y="25"/>
                      <a:pt x="144" y="25"/>
                    </a:cubicBezTo>
                    <a:cubicBezTo>
                      <a:pt x="144" y="17"/>
                      <a:pt x="144" y="17"/>
                      <a:pt x="144" y="17"/>
                    </a:cubicBezTo>
                    <a:cubicBezTo>
                      <a:pt x="144" y="16"/>
                      <a:pt x="143" y="15"/>
                      <a:pt x="142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6"/>
                      <a:pt x="121" y="0"/>
                      <a:pt x="116" y="0"/>
                    </a:cubicBezTo>
                    <a:cubicBezTo>
                      <a:pt x="111" y="0"/>
                      <a:pt x="107" y="6"/>
                      <a:pt x="107" y="15"/>
                    </a:cubicBezTo>
                    <a:cubicBezTo>
                      <a:pt x="107" y="15"/>
                      <a:pt x="107" y="15"/>
                      <a:pt x="107" y="15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6"/>
                      <a:pt x="78" y="0"/>
                      <a:pt x="73" y="0"/>
                    </a:cubicBezTo>
                    <a:cubicBezTo>
                      <a:pt x="68" y="0"/>
                      <a:pt x="64" y="6"/>
                      <a:pt x="64" y="15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6"/>
                      <a:pt x="33" y="0"/>
                      <a:pt x="28" y="0"/>
                    </a:cubicBezTo>
                    <a:cubicBezTo>
                      <a:pt x="23" y="0"/>
                      <a:pt x="19" y="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8"/>
                      <a:pt x="1" y="149"/>
                      <a:pt x="2" y="149"/>
                    </a:cubicBezTo>
                    <a:cubicBezTo>
                      <a:pt x="10" y="149"/>
                      <a:pt x="10" y="149"/>
                      <a:pt x="10" y="149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10" y="160"/>
                      <a:pt x="11" y="161"/>
                      <a:pt x="13" y="161"/>
                    </a:cubicBezTo>
                    <a:cubicBezTo>
                      <a:pt x="154" y="161"/>
                      <a:pt x="154" y="161"/>
                      <a:pt x="154" y="161"/>
                    </a:cubicBezTo>
                    <a:cubicBezTo>
                      <a:pt x="155" y="161"/>
                      <a:pt x="156" y="160"/>
                      <a:pt x="156" y="159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6"/>
                      <a:pt x="155" y="25"/>
                      <a:pt x="154" y="25"/>
                    </a:cubicBezTo>
                    <a:close/>
                    <a:moveTo>
                      <a:pt x="112" y="15"/>
                    </a:moveTo>
                    <a:cubicBezTo>
                      <a:pt x="112" y="8"/>
                      <a:pt x="114" y="5"/>
                      <a:pt x="116" y="5"/>
                    </a:cubicBezTo>
                    <a:cubicBezTo>
                      <a:pt x="118" y="5"/>
                      <a:pt x="120" y="8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12" y="15"/>
                      <a:pt x="112" y="15"/>
                      <a:pt x="112" y="15"/>
                    </a:cubicBezTo>
                    <a:cubicBezTo>
                      <a:pt x="112" y="15"/>
                      <a:pt x="112" y="15"/>
                      <a:pt x="112" y="15"/>
                    </a:cubicBezTo>
                    <a:close/>
                    <a:moveTo>
                      <a:pt x="69" y="15"/>
                    </a:moveTo>
                    <a:cubicBezTo>
                      <a:pt x="69" y="8"/>
                      <a:pt x="71" y="5"/>
                      <a:pt x="73" y="5"/>
                    </a:cubicBezTo>
                    <a:cubicBezTo>
                      <a:pt x="74" y="5"/>
                      <a:pt x="77" y="8"/>
                      <a:pt x="77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lose/>
                    <a:moveTo>
                      <a:pt x="24" y="15"/>
                    </a:moveTo>
                    <a:cubicBezTo>
                      <a:pt x="24" y="8"/>
                      <a:pt x="26" y="5"/>
                      <a:pt x="28" y="5"/>
                    </a:cubicBezTo>
                    <a:cubicBezTo>
                      <a:pt x="30" y="5"/>
                      <a:pt x="32" y="8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lose/>
                    <a:moveTo>
                      <a:pt x="19" y="20"/>
                    </a:moveTo>
                    <a:cubicBezTo>
                      <a:pt x="21" y="26"/>
                      <a:pt x="24" y="31"/>
                      <a:pt x="28" y="31"/>
                    </a:cubicBezTo>
                    <a:cubicBezTo>
                      <a:pt x="29" y="31"/>
                      <a:pt x="31" y="29"/>
                      <a:pt x="31" y="28"/>
                    </a:cubicBezTo>
                    <a:cubicBezTo>
                      <a:pt x="31" y="27"/>
                      <a:pt x="29" y="26"/>
                      <a:pt x="28" y="26"/>
                    </a:cubicBezTo>
                    <a:cubicBezTo>
                      <a:pt x="27" y="26"/>
                      <a:pt x="25" y="23"/>
                      <a:pt x="2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5" y="26"/>
                      <a:pt x="69" y="31"/>
                      <a:pt x="73" y="31"/>
                    </a:cubicBezTo>
                    <a:cubicBezTo>
                      <a:pt x="74" y="31"/>
                      <a:pt x="75" y="29"/>
                      <a:pt x="75" y="28"/>
                    </a:cubicBezTo>
                    <a:cubicBezTo>
                      <a:pt x="75" y="27"/>
                      <a:pt x="74" y="26"/>
                      <a:pt x="73" y="26"/>
                    </a:cubicBezTo>
                    <a:cubicBezTo>
                      <a:pt x="72" y="26"/>
                      <a:pt x="70" y="23"/>
                      <a:pt x="69" y="20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6"/>
                      <a:pt x="112" y="31"/>
                      <a:pt x="116" y="31"/>
                    </a:cubicBezTo>
                    <a:cubicBezTo>
                      <a:pt x="117" y="31"/>
                      <a:pt x="118" y="29"/>
                      <a:pt x="118" y="28"/>
                    </a:cubicBezTo>
                    <a:cubicBezTo>
                      <a:pt x="118" y="27"/>
                      <a:pt x="117" y="26"/>
                      <a:pt x="116" y="26"/>
                    </a:cubicBezTo>
                    <a:cubicBezTo>
                      <a:pt x="115" y="26"/>
                      <a:pt x="113" y="23"/>
                      <a:pt x="112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36"/>
                      <a:pt x="139" y="36"/>
                      <a:pt x="139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0"/>
                      <a:pt x="5" y="20"/>
                      <a:pt x="5" y="20"/>
                    </a:cubicBezTo>
                    <a:lnTo>
                      <a:pt x="19" y="20"/>
                    </a:lnTo>
                    <a:close/>
                    <a:moveTo>
                      <a:pt x="5" y="41"/>
                    </a:move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18" y="121"/>
                      <a:pt x="118" y="121"/>
                      <a:pt x="118" y="121"/>
                    </a:cubicBezTo>
                    <a:cubicBezTo>
                      <a:pt x="117" y="121"/>
                      <a:pt x="116" y="122"/>
                      <a:pt x="116" y="123"/>
                    </a:cubicBezTo>
                    <a:cubicBezTo>
                      <a:pt x="116" y="144"/>
                      <a:pt x="116" y="144"/>
                      <a:pt x="116" y="144"/>
                    </a:cubicBezTo>
                    <a:cubicBezTo>
                      <a:pt x="5" y="144"/>
                      <a:pt x="5" y="144"/>
                      <a:pt x="5" y="144"/>
                    </a:cubicBezTo>
                    <a:lnTo>
                      <a:pt x="5" y="41"/>
                    </a:lnTo>
                    <a:close/>
                    <a:moveTo>
                      <a:pt x="136" y="126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121" y="126"/>
                      <a:pt x="121" y="126"/>
                      <a:pt x="121" y="126"/>
                    </a:cubicBezTo>
                    <a:lnTo>
                      <a:pt x="136" y="126"/>
                    </a:lnTo>
                    <a:close/>
                    <a:moveTo>
                      <a:pt x="151" y="156"/>
                    </a:moveTo>
                    <a:cubicBezTo>
                      <a:pt x="15" y="156"/>
                      <a:pt x="15" y="156"/>
                      <a:pt x="15" y="156"/>
                    </a:cubicBezTo>
                    <a:cubicBezTo>
                      <a:pt x="15" y="149"/>
                      <a:pt x="15" y="149"/>
                      <a:pt x="15" y="149"/>
                    </a:cubicBezTo>
                    <a:cubicBezTo>
                      <a:pt x="119" y="149"/>
                      <a:pt x="119" y="149"/>
                      <a:pt x="119" y="149"/>
                    </a:cubicBezTo>
                    <a:cubicBezTo>
                      <a:pt x="119" y="149"/>
                      <a:pt x="120" y="149"/>
                      <a:pt x="120" y="148"/>
                    </a:cubicBezTo>
                    <a:cubicBezTo>
                      <a:pt x="143" y="125"/>
                      <a:pt x="143" y="125"/>
                      <a:pt x="143" y="125"/>
                    </a:cubicBezTo>
                    <a:cubicBezTo>
                      <a:pt x="144" y="125"/>
                      <a:pt x="144" y="124"/>
                      <a:pt x="144" y="124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51" y="30"/>
                      <a:pt x="151" y="30"/>
                      <a:pt x="151" y="30"/>
                    </a:cubicBezTo>
                    <a:lnTo>
                      <a:pt x="151" y="1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-1086" y="1764"/>
                <a:ext cx="257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2" extrusionOk="0">
                    <a:moveTo>
                      <a:pt x="87" y="63"/>
                    </a:moveTo>
                    <a:cubicBezTo>
                      <a:pt x="122" y="63"/>
                      <a:pt x="122" y="63"/>
                      <a:pt x="122" y="63"/>
                    </a:cubicBezTo>
                    <a:cubicBezTo>
                      <a:pt x="123" y="63"/>
                      <a:pt x="124" y="62"/>
                      <a:pt x="124" y="61"/>
                    </a:cubicBezTo>
                    <a:cubicBezTo>
                      <a:pt x="124" y="59"/>
                      <a:pt x="123" y="58"/>
                      <a:pt x="122" y="58"/>
                    </a:cubicBezTo>
                    <a:cubicBezTo>
                      <a:pt x="87" y="58"/>
                      <a:pt x="87" y="58"/>
                      <a:pt x="87" y="58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122" y="31"/>
                      <a:pt x="122" y="31"/>
                      <a:pt x="122" y="31"/>
                    </a:cubicBezTo>
                    <a:cubicBezTo>
                      <a:pt x="124" y="31"/>
                      <a:pt x="125" y="30"/>
                      <a:pt x="125" y="28"/>
                    </a:cubicBezTo>
                    <a:cubicBezTo>
                      <a:pt x="125" y="27"/>
                      <a:pt x="124" y="26"/>
                      <a:pt x="122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1"/>
                      <a:pt x="86" y="0"/>
                      <a:pt x="85" y="0"/>
                    </a:cubicBezTo>
                    <a:cubicBezTo>
                      <a:pt x="84" y="0"/>
                      <a:pt x="82" y="1"/>
                      <a:pt x="82" y="2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1"/>
                      <a:pt x="42" y="0"/>
                      <a:pt x="40" y="0"/>
                    </a:cubicBezTo>
                    <a:cubicBezTo>
                      <a:pt x="39" y="0"/>
                      <a:pt x="38" y="1"/>
                      <a:pt x="38" y="2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" y="26"/>
                      <a:pt x="0" y="27"/>
                      <a:pt x="0" y="28"/>
                    </a:cubicBezTo>
                    <a:cubicBezTo>
                      <a:pt x="0" y="30"/>
                      <a:pt x="1" y="31"/>
                      <a:pt x="3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9"/>
                      <a:pt x="0" y="61"/>
                    </a:cubicBezTo>
                    <a:cubicBezTo>
                      <a:pt x="0" y="62"/>
                      <a:pt x="1" y="63"/>
                      <a:pt x="2" y="63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91"/>
                      <a:pt x="39" y="92"/>
                      <a:pt x="40" y="92"/>
                    </a:cubicBezTo>
                    <a:cubicBezTo>
                      <a:pt x="42" y="92"/>
                      <a:pt x="43" y="91"/>
                      <a:pt x="43" y="89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91"/>
                      <a:pt x="84" y="92"/>
                      <a:pt x="85" y="92"/>
                    </a:cubicBezTo>
                    <a:cubicBezTo>
                      <a:pt x="86" y="92"/>
                      <a:pt x="87" y="91"/>
                      <a:pt x="87" y="89"/>
                    </a:cubicBezTo>
                    <a:lnTo>
                      <a:pt x="87" y="63"/>
                    </a:lnTo>
                    <a:close/>
                    <a:moveTo>
                      <a:pt x="43" y="58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58"/>
                      <a:pt x="82" y="58"/>
                      <a:pt x="82" y="58"/>
                    </a:cubicBezTo>
                    <a:lnTo>
                      <a:pt x="43" y="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3600" dirty="0">
                  <a:solidFill>
                    <a:srgbClr val="FFFFFF"/>
                  </a:solidFill>
                  <a:latin typeface="Optimist"/>
                  <a:ea typeface="Optimist"/>
                  <a:cs typeface="Optimist"/>
                  <a:sym typeface="Optimist"/>
                </a:endParaRPr>
              </a:p>
            </p:txBody>
          </p:sp>
        </p:grpSp>
        <p:sp>
          <p:nvSpPr>
            <p:cNvPr id="614" name="Google Shape;614;p35"/>
            <p:cNvSpPr/>
            <p:nvPr/>
          </p:nvSpPr>
          <p:spPr>
            <a:xfrm>
              <a:off x="-5057456" y="4756896"/>
              <a:ext cx="1161300" cy="1161300"/>
            </a:xfrm>
            <a:prstGeom prst="ellipse">
              <a:avLst/>
            </a:prstGeom>
            <a:solidFill>
              <a:srgbClr val="007492"/>
            </a:solidFill>
            <a:ln>
              <a:noFill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ts val="3200"/>
              </a:pPr>
              <a:endParaRPr sz="6400" dirty="0">
                <a:latin typeface="Optimist"/>
                <a:ea typeface="Optimist"/>
                <a:cs typeface="Optimist"/>
                <a:sym typeface="Optimist"/>
              </a:endParaRPr>
            </a:p>
          </p:txBody>
        </p:sp>
      </p:grpSp>
      <p:grpSp>
        <p:nvGrpSpPr>
          <p:cNvPr id="627" name="Google Shape;627;p35"/>
          <p:cNvGrpSpPr/>
          <p:nvPr/>
        </p:nvGrpSpPr>
        <p:grpSpPr>
          <a:xfrm>
            <a:off x="13085246" y="4055400"/>
            <a:ext cx="1832228" cy="1828228"/>
            <a:chOff x="3827" y="3167"/>
            <a:chExt cx="577" cy="576"/>
          </a:xfrm>
        </p:grpSpPr>
        <p:sp>
          <p:nvSpPr>
            <p:cNvPr id="628" name="Google Shape;628;p35"/>
            <p:cNvSpPr/>
            <p:nvPr/>
          </p:nvSpPr>
          <p:spPr>
            <a:xfrm>
              <a:off x="3827" y="3167"/>
              <a:ext cx="577" cy="576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26" y="5"/>
                  </a:moveTo>
                  <a:cubicBezTo>
                    <a:pt x="193" y="5"/>
                    <a:pt x="247" y="59"/>
                    <a:pt x="247" y="126"/>
                  </a:cubicBezTo>
                  <a:cubicBezTo>
                    <a:pt x="247" y="193"/>
                    <a:pt x="193" y="247"/>
                    <a:pt x="126" y="247"/>
                  </a:cubicBezTo>
                  <a:cubicBezTo>
                    <a:pt x="59" y="247"/>
                    <a:pt x="5" y="193"/>
                    <a:pt x="5" y="126"/>
                  </a:cubicBezTo>
                  <a:cubicBezTo>
                    <a:pt x="5" y="59"/>
                    <a:pt x="59" y="5"/>
                    <a:pt x="126" y="5"/>
                  </a:cubicBezTo>
                  <a:moveTo>
                    <a:pt x="126" y="0"/>
                  </a:move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4181" y="3397"/>
              <a:ext cx="112" cy="55"/>
            </a:xfrm>
            <a:custGeom>
              <a:avLst/>
              <a:gdLst/>
              <a:ahLst/>
              <a:cxnLst/>
              <a:rect l="l" t="t" r="r" b="b"/>
              <a:pathLst>
                <a:path w="112" h="55" extrusionOk="0">
                  <a:moveTo>
                    <a:pt x="112" y="55"/>
                  </a:moveTo>
                  <a:lnTo>
                    <a:pt x="112" y="41"/>
                  </a:lnTo>
                  <a:lnTo>
                    <a:pt x="35" y="41"/>
                  </a:lnTo>
                  <a:lnTo>
                    <a:pt x="35" y="19"/>
                  </a:lnTo>
                  <a:lnTo>
                    <a:pt x="12" y="1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1" y="32"/>
                  </a:lnTo>
                  <a:lnTo>
                    <a:pt x="21" y="55"/>
                  </a:lnTo>
                  <a:lnTo>
                    <a:pt x="112" y="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4147" y="3272"/>
              <a:ext cx="117" cy="324"/>
            </a:xfrm>
            <a:custGeom>
              <a:avLst/>
              <a:gdLst/>
              <a:ahLst/>
              <a:cxnLst/>
              <a:rect l="l" t="t" r="r" b="b"/>
              <a:pathLst>
                <a:path w="51" h="142" extrusionOk="0">
                  <a:moveTo>
                    <a:pt x="15" y="78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1" y="46"/>
                    <a:pt x="21" y="4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1"/>
                    <a:pt x="2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1" y="20"/>
                    <a:pt x="21" y="19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0" y="26"/>
                    <a:pt x="19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7"/>
                    <a:pt x="0" y="2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15" y="93"/>
                    <a:pt x="15" y="93"/>
                    <a:pt x="15" y="93"/>
                  </a:cubicBezTo>
                  <a:lnTo>
                    <a:pt x="15" y="78"/>
                  </a:lnTo>
                  <a:close/>
                  <a:moveTo>
                    <a:pt x="16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17"/>
                  </a:lnTo>
                  <a:close/>
                  <a:moveTo>
                    <a:pt x="4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4" y="43"/>
                    <a:pt x="4" y="43"/>
                    <a:pt x="4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 dirty="0"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940" y="3259"/>
              <a:ext cx="339" cy="366"/>
            </a:xfrm>
            <a:custGeom>
              <a:avLst/>
              <a:gdLst/>
              <a:ahLst/>
              <a:cxnLst/>
              <a:rect l="l" t="t" r="r" b="b"/>
              <a:pathLst>
                <a:path w="148" h="160" extrusionOk="0">
                  <a:moveTo>
                    <a:pt x="148" y="86"/>
                  </a:moveTo>
                  <a:cubicBezTo>
                    <a:pt x="133" y="55"/>
                    <a:pt x="133" y="55"/>
                    <a:pt x="133" y="55"/>
                  </a:cubicBezTo>
                  <a:cubicBezTo>
                    <a:pt x="133" y="40"/>
                    <a:pt x="127" y="26"/>
                    <a:pt x="117" y="16"/>
                  </a:cubicBezTo>
                  <a:cubicBezTo>
                    <a:pt x="106" y="6"/>
                    <a:pt x="93" y="0"/>
                    <a:pt x="78" y="0"/>
                  </a:cubicBezTo>
                  <a:cubicBezTo>
                    <a:pt x="68" y="0"/>
                    <a:pt x="59" y="2"/>
                    <a:pt x="50" y="9"/>
                  </a:cubicBezTo>
                  <a:cubicBezTo>
                    <a:pt x="45" y="12"/>
                    <a:pt x="43" y="14"/>
                    <a:pt x="4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1" y="18"/>
                    <a:pt x="31" y="19"/>
                    <a:pt x="31" y="20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4"/>
                    <a:pt x="31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3" y="95"/>
                    <a:pt x="33" y="95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3" y="123"/>
                    <a:pt x="53" y="122"/>
                    <a:pt x="53" y="122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2" y="64"/>
                    <a:pt x="52" y="6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5"/>
                    <a:pt x="51" y="44"/>
                    <a:pt x="50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4"/>
                    <a:pt x="31" y="45"/>
                    <a:pt x="31" y="46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8"/>
                    <a:pt x="31" y="39"/>
                    <a:pt x="33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9"/>
                    <a:pt x="52" y="38"/>
                    <a:pt x="52" y="37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1" y="18"/>
                    <a:pt x="50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51" y="14"/>
                    <a:pt x="54" y="12"/>
                  </a:cubicBezTo>
                  <a:cubicBezTo>
                    <a:pt x="60" y="8"/>
                    <a:pt x="69" y="5"/>
                    <a:pt x="78" y="5"/>
                  </a:cubicBezTo>
                  <a:cubicBezTo>
                    <a:pt x="105" y="5"/>
                    <a:pt x="128" y="28"/>
                    <a:pt x="128" y="55"/>
                  </a:cubicBezTo>
                  <a:cubicBezTo>
                    <a:pt x="128" y="55"/>
                    <a:pt x="128" y="56"/>
                    <a:pt x="128" y="56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29" y="90"/>
                    <a:pt x="128" y="91"/>
                    <a:pt x="128" y="92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28" y="122"/>
                    <a:pt x="122" y="127"/>
                    <a:pt x="115" y="127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99" y="127"/>
                    <a:pt x="98" y="128"/>
                    <a:pt x="98" y="130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103" y="160"/>
                    <a:pt x="103" y="160"/>
                    <a:pt x="103" y="160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25" y="132"/>
                    <a:pt x="133" y="125"/>
                    <a:pt x="133" y="115"/>
                  </a:cubicBezTo>
                  <a:cubicBezTo>
                    <a:pt x="133" y="95"/>
                    <a:pt x="133" y="95"/>
                    <a:pt x="133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7" y="95"/>
                    <a:pt x="148" y="94"/>
                    <a:pt x="148" y="92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87"/>
                    <a:pt x="148" y="87"/>
                    <a:pt x="148" y="86"/>
                  </a:cubicBezTo>
                  <a:close/>
                  <a:moveTo>
                    <a:pt x="35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48"/>
                  </a:lnTo>
                  <a:close/>
                  <a:moveTo>
                    <a:pt x="47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7" y="22"/>
                    <a:pt x="47" y="22"/>
                    <a:pt x="47" y="22"/>
                  </a:cubicBezTo>
                  <a:lnTo>
                    <a:pt x="47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 dirty="0"/>
            </a:p>
          </p:txBody>
        </p:sp>
      </p:grpSp>
      <p:grpSp>
        <p:nvGrpSpPr>
          <p:cNvPr id="632" name="Google Shape;632;p35"/>
          <p:cNvGrpSpPr/>
          <p:nvPr/>
        </p:nvGrpSpPr>
        <p:grpSpPr>
          <a:xfrm>
            <a:off x="2115372" y="8818811"/>
            <a:ext cx="1828306" cy="1828306"/>
            <a:chOff x="5075" y="3076"/>
            <a:chExt cx="518" cy="518"/>
          </a:xfrm>
        </p:grpSpPr>
        <p:sp>
          <p:nvSpPr>
            <p:cNvPr id="633" name="Google Shape;633;p35"/>
            <p:cNvSpPr/>
            <p:nvPr/>
          </p:nvSpPr>
          <p:spPr>
            <a:xfrm>
              <a:off x="5075" y="3076"/>
              <a:ext cx="518" cy="518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26" y="5"/>
                  </a:moveTo>
                  <a:cubicBezTo>
                    <a:pt x="193" y="5"/>
                    <a:pt x="247" y="59"/>
                    <a:pt x="247" y="126"/>
                  </a:cubicBezTo>
                  <a:cubicBezTo>
                    <a:pt x="247" y="193"/>
                    <a:pt x="193" y="247"/>
                    <a:pt x="126" y="247"/>
                  </a:cubicBezTo>
                  <a:cubicBezTo>
                    <a:pt x="59" y="247"/>
                    <a:pt x="5" y="193"/>
                    <a:pt x="5" y="126"/>
                  </a:cubicBezTo>
                  <a:cubicBezTo>
                    <a:pt x="5" y="59"/>
                    <a:pt x="59" y="5"/>
                    <a:pt x="126" y="5"/>
                  </a:cubicBezTo>
                  <a:moveTo>
                    <a:pt x="126" y="0"/>
                  </a:move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5198" y="3191"/>
              <a:ext cx="159" cy="171"/>
            </a:xfrm>
            <a:custGeom>
              <a:avLst/>
              <a:gdLst/>
              <a:ahLst/>
              <a:cxnLst/>
              <a:rect l="l" t="t" r="r" b="b"/>
              <a:pathLst>
                <a:path w="77" h="83" extrusionOk="0">
                  <a:moveTo>
                    <a:pt x="66" y="15"/>
                  </a:moveTo>
                  <a:cubicBezTo>
                    <a:pt x="51" y="0"/>
                    <a:pt x="26" y="0"/>
                    <a:pt x="11" y="15"/>
                  </a:cubicBezTo>
                  <a:cubicBezTo>
                    <a:pt x="4" y="22"/>
                    <a:pt x="0" y="32"/>
                    <a:pt x="0" y="42"/>
                  </a:cubicBezTo>
                  <a:cubicBezTo>
                    <a:pt x="0" y="53"/>
                    <a:pt x="4" y="63"/>
                    <a:pt x="11" y="70"/>
                  </a:cubicBezTo>
                  <a:cubicBezTo>
                    <a:pt x="21" y="80"/>
                    <a:pt x="34" y="83"/>
                    <a:pt x="47" y="81"/>
                  </a:cubicBezTo>
                  <a:cubicBezTo>
                    <a:pt x="54" y="79"/>
                    <a:pt x="60" y="76"/>
                    <a:pt x="66" y="70"/>
                  </a:cubicBezTo>
                  <a:cubicBezTo>
                    <a:pt x="73" y="63"/>
                    <a:pt x="77" y="53"/>
                    <a:pt x="77" y="43"/>
                  </a:cubicBezTo>
                  <a:cubicBezTo>
                    <a:pt x="77" y="32"/>
                    <a:pt x="73" y="22"/>
                    <a:pt x="66" y="15"/>
                  </a:cubicBezTo>
                  <a:close/>
                  <a:moveTo>
                    <a:pt x="62" y="67"/>
                  </a:moveTo>
                  <a:cubicBezTo>
                    <a:pt x="49" y="80"/>
                    <a:pt x="28" y="80"/>
                    <a:pt x="14" y="66"/>
                  </a:cubicBezTo>
                  <a:cubicBezTo>
                    <a:pt x="8" y="60"/>
                    <a:pt x="5" y="51"/>
                    <a:pt x="5" y="42"/>
                  </a:cubicBezTo>
                  <a:cubicBezTo>
                    <a:pt x="5" y="33"/>
                    <a:pt x="8" y="25"/>
                    <a:pt x="15" y="19"/>
                  </a:cubicBezTo>
                  <a:cubicBezTo>
                    <a:pt x="19" y="14"/>
                    <a:pt x="25" y="11"/>
                    <a:pt x="31" y="9"/>
                  </a:cubicBezTo>
                  <a:cubicBezTo>
                    <a:pt x="42" y="7"/>
                    <a:pt x="54" y="10"/>
                    <a:pt x="63" y="19"/>
                  </a:cubicBezTo>
                  <a:cubicBezTo>
                    <a:pt x="69" y="25"/>
                    <a:pt x="72" y="34"/>
                    <a:pt x="72" y="43"/>
                  </a:cubicBezTo>
                  <a:cubicBezTo>
                    <a:pt x="72" y="52"/>
                    <a:pt x="69" y="60"/>
                    <a:pt x="62" y="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 dirty="0">
                <a:solidFill>
                  <a:srgbClr val="FFFFFF"/>
                </a:solidFill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5262" y="3218"/>
              <a:ext cx="74" cy="55"/>
            </a:xfrm>
            <a:custGeom>
              <a:avLst/>
              <a:gdLst/>
              <a:ahLst/>
              <a:cxnLst/>
              <a:rect l="l" t="t" r="r" b="b"/>
              <a:pathLst>
                <a:path w="36" h="27" extrusionOk="0">
                  <a:moveTo>
                    <a:pt x="35" y="24"/>
                  </a:moveTo>
                  <a:cubicBezTo>
                    <a:pt x="34" y="18"/>
                    <a:pt x="32" y="13"/>
                    <a:pt x="28" y="9"/>
                  </a:cubicBezTo>
                  <a:cubicBezTo>
                    <a:pt x="21" y="3"/>
                    <a:pt x="11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1" y="5"/>
                    <a:pt x="19" y="7"/>
                    <a:pt x="24" y="13"/>
                  </a:cubicBezTo>
                  <a:cubicBezTo>
                    <a:pt x="27" y="16"/>
                    <a:pt x="30" y="20"/>
                    <a:pt x="30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6"/>
                    <a:pt x="36" y="25"/>
                    <a:pt x="35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5163" y="3175"/>
              <a:ext cx="331" cy="322"/>
            </a:xfrm>
            <a:custGeom>
              <a:avLst/>
              <a:gdLst/>
              <a:ahLst/>
              <a:cxnLst/>
              <a:rect l="l" t="t" r="r" b="b"/>
              <a:pathLst>
                <a:path w="161" h="157" extrusionOk="0">
                  <a:moveTo>
                    <a:pt x="157" y="130"/>
                  </a:moveTo>
                  <a:cubicBezTo>
                    <a:pt x="120" y="93"/>
                    <a:pt x="120" y="93"/>
                    <a:pt x="120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10" y="55"/>
                    <a:pt x="107" y="31"/>
                    <a:pt x="91" y="15"/>
                  </a:cubicBezTo>
                  <a:cubicBezTo>
                    <a:pt x="82" y="5"/>
                    <a:pt x="69" y="0"/>
                    <a:pt x="56" y="0"/>
                  </a:cubicBezTo>
                  <a:cubicBezTo>
                    <a:pt x="42" y="0"/>
                    <a:pt x="29" y="5"/>
                    <a:pt x="20" y="15"/>
                  </a:cubicBezTo>
                  <a:cubicBezTo>
                    <a:pt x="0" y="34"/>
                    <a:pt x="0" y="66"/>
                    <a:pt x="20" y="86"/>
                  </a:cubicBezTo>
                  <a:cubicBezTo>
                    <a:pt x="32" y="99"/>
                    <a:pt x="50" y="103"/>
                    <a:pt x="66" y="100"/>
                  </a:cubicBezTo>
                  <a:cubicBezTo>
                    <a:pt x="70" y="99"/>
                    <a:pt x="75" y="98"/>
                    <a:pt x="78" y="95"/>
                  </a:cubicBezTo>
                  <a:cubicBezTo>
                    <a:pt x="135" y="151"/>
                    <a:pt x="135" y="151"/>
                    <a:pt x="135" y="151"/>
                  </a:cubicBezTo>
                  <a:cubicBezTo>
                    <a:pt x="138" y="155"/>
                    <a:pt x="144" y="157"/>
                    <a:pt x="149" y="156"/>
                  </a:cubicBezTo>
                  <a:cubicBezTo>
                    <a:pt x="152" y="155"/>
                    <a:pt x="154" y="154"/>
                    <a:pt x="156" y="152"/>
                  </a:cubicBezTo>
                  <a:cubicBezTo>
                    <a:pt x="159" y="149"/>
                    <a:pt x="161" y="145"/>
                    <a:pt x="161" y="141"/>
                  </a:cubicBezTo>
                  <a:cubicBezTo>
                    <a:pt x="161" y="136"/>
                    <a:pt x="159" y="133"/>
                    <a:pt x="157" y="130"/>
                  </a:cubicBezTo>
                  <a:close/>
                  <a:moveTo>
                    <a:pt x="23" y="83"/>
                  </a:moveTo>
                  <a:cubicBezTo>
                    <a:pt x="6" y="65"/>
                    <a:pt x="6" y="36"/>
                    <a:pt x="23" y="18"/>
                  </a:cubicBezTo>
                  <a:cubicBezTo>
                    <a:pt x="30" y="12"/>
                    <a:pt x="37" y="8"/>
                    <a:pt x="46" y="6"/>
                  </a:cubicBezTo>
                  <a:cubicBezTo>
                    <a:pt x="49" y="5"/>
                    <a:pt x="52" y="5"/>
                    <a:pt x="56" y="5"/>
                  </a:cubicBezTo>
                  <a:cubicBezTo>
                    <a:pt x="68" y="5"/>
                    <a:pt x="79" y="10"/>
                    <a:pt x="88" y="18"/>
                  </a:cubicBezTo>
                  <a:cubicBezTo>
                    <a:pt x="105" y="36"/>
                    <a:pt x="105" y="65"/>
                    <a:pt x="88" y="83"/>
                  </a:cubicBezTo>
                  <a:cubicBezTo>
                    <a:pt x="70" y="100"/>
                    <a:pt x="41" y="100"/>
                    <a:pt x="23" y="83"/>
                  </a:cubicBezTo>
                  <a:close/>
                  <a:moveTo>
                    <a:pt x="83" y="93"/>
                  </a:moveTo>
                  <a:cubicBezTo>
                    <a:pt x="86" y="91"/>
                    <a:pt x="89" y="89"/>
                    <a:pt x="91" y="86"/>
                  </a:cubicBezTo>
                  <a:cubicBezTo>
                    <a:pt x="94" y="84"/>
                    <a:pt x="96" y="81"/>
                    <a:pt x="98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90" y="100"/>
                    <a:pt x="90" y="100"/>
                    <a:pt x="90" y="100"/>
                  </a:cubicBezTo>
                  <a:lnTo>
                    <a:pt x="83" y="93"/>
                  </a:lnTo>
                  <a:close/>
                  <a:moveTo>
                    <a:pt x="94" y="104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00" y="110"/>
                    <a:pt x="100" y="110"/>
                    <a:pt x="100" y="110"/>
                  </a:cubicBezTo>
                  <a:lnTo>
                    <a:pt x="94" y="104"/>
                  </a:lnTo>
                  <a:close/>
                  <a:moveTo>
                    <a:pt x="153" y="148"/>
                  </a:moveTo>
                  <a:cubicBezTo>
                    <a:pt x="151" y="150"/>
                    <a:pt x="148" y="151"/>
                    <a:pt x="146" y="151"/>
                  </a:cubicBezTo>
                  <a:cubicBezTo>
                    <a:pt x="143" y="151"/>
                    <a:pt x="140" y="150"/>
                    <a:pt x="138" y="148"/>
                  </a:cubicBezTo>
                  <a:cubicBezTo>
                    <a:pt x="103" y="113"/>
                    <a:pt x="103" y="113"/>
                    <a:pt x="103" y="113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40" y="138"/>
                    <a:pt x="140" y="138"/>
                    <a:pt x="140" y="138"/>
                  </a:cubicBezTo>
                  <a:cubicBezTo>
                    <a:pt x="140" y="139"/>
                    <a:pt x="141" y="139"/>
                    <a:pt x="142" y="139"/>
                  </a:cubicBezTo>
                  <a:cubicBezTo>
                    <a:pt x="143" y="139"/>
                    <a:pt x="143" y="139"/>
                    <a:pt x="143" y="138"/>
                  </a:cubicBezTo>
                  <a:cubicBezTo>
                    <a:pt x="144" y="137"/>
                    <a:pt x="144" y="136"/>
                    <a:pt x="143" y="135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5" y="135"/>
                    <a:pt x="156" y="138"/>
                    <a:pt x="156" y="141"/>
                  </a:cubicBezTo>
                  <a:cubicBezTo>
                    <a:pt x="156" y="143"/>
                    <a:pt x="155" y="146"/>
                    <a:pt x="153" y="1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3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81E072-BDE8-7B42-9626-3D04E5B3A5EB}"/>
              </a:ext>
            </a:extLst>
          </p:cNvPr>
          <p:cNvSpPr txBox="1"/>
          <p:nvPr/>
        </p:nvSpPr>
        <p:spPr>
          <a:xfrm>
            <a:off x="1679944" y="1084520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>
            <a:spLocks noGrp="1"/>
          </p:cNvSpPr>
          <p:nvPr>
            <p:ph type="sldNum" idx="12"/>
          </p:nvPr>
        </p:nvSpPr>
        <p:spPr>
          <a:xfrm>
            <a:off x="23282827" y="590550"/>
            <a:ext cx="35290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5</a:t>
            </a:fld>
            <a:endParaRPr/>
          </a:p>
        </p:txBody>
      </p:sp>
      <p:sp>
        <p:nvSpPr>
          <p:cNvPr id="192" name="Google Shape;192;p3"/>
          <p:cNvSpPr txBox="1">
            <a:spLocks noGrp="1"/>
          </p:cNvSpPr>
          <p:nvPr>
            <p:ph type="body" idx="1"/>
          </p:nvPr>
        </p:nvSpPr>
        <p:spPr>
          <a:xfrm>
            <a:off x="2538413" y="6017419"/>
            <a:ext cx="1945639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0"/>
              <a:buFont typeface="Optimist Light"/>
              <a:buNone/>
            </a:pPr>
            <a:r>
              <a:rPr lang="en-US" sz="8800" dirty="0">
                <a:latin typeface="Optimist" panose="020B0603020204030204" pitchFamily="34" charset="77"/>
                <a:ea typeface="Optimist" panose="020B0603020204030204" pitchFamily="34" charset="77"/>
                <a:cs typeface="Optimist" panose="020B0603020204030204" pitchFamily="34" charset="77"/>
              </a:rPr>
              <a:t>What is Natural Language Processing?</a:t>
            </a:r>
            <a:endParaRPr sz="8800" dirty="0">
              <a:latin typeface="Optimist" panose="020B0603020204030204" pitchFamily="34" charset="77"/>
              <a:ea typeface="Optimist" panose="020B0603020204030204" pitchFamily="34" charset="77"/>
              <a:cs typeface="Optimist" panose="020B0603020204030204" pitchFamily="34" charset="77"/>
            </a:endParaRPr>
          </a:p>
        </p:txBody>
      </p:sp>
      <p:sp>
        <p:nvSpPr>
          <p:cNvPr id="193" name="Google Shape;193;p3"/>
          <p:cNvSpPr txBox="1">
            <a:spLocks noGrp="1"/>
          </p:cNvSpPr>
          <p:nvPr>
            <p:ph type="body" idx="2"/>
          </p:nvPr>
        </p:nvSpPr>
        <p:spPr>
          <a:xfrm>
            <a:off x="2538413" y="5256996"/>
            <a:ext cx="3079369" cy="5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timist SemiBold"/>
              <a:buNone/>
            </a:pPr>
            <a:r>
              <a:rPr lang="en-US"/>
              <a:t>Background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9A9A-3AB4-194E-9802-F3DA841C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E894DF3-4B7B-2247-8CEA-D8F0789F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46" y="3664267"/>
            <a:ext cx="22438908" cy="63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1086ed00_0_27"/>
          <p:cNvSpPr txBox="1">
            <a:spLocks noGrp="1"/>
          </p:cNvSpPr>
          <p:nvPr>
            <p:ph type="title"/>
          </p:nvPr>
        </p:nvSpPr>
        <p:spPr>
          <a:xfrm>
            <a:off x="1270000" y="1143744"/>
            <a:ext cx="20828100" cy="13581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52" name="Google Shape;252;g551086ed00_0_27"/>
          <p:cNvSpPr/>
          <p:nvPr/>
        </p:nvSpPr>
        <p:spPr>
          <a:xfrm>
            <a:off x="7874418" y="7204635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Real-Time Data Analytics</a:t>
            </a:r>
            <a:r>
              <a:rPr lang="zh-CN" altLang="en-US" sz="3000" dirty="0">
                <a:solidFill>
                  <a:schemeClr val="dk1"/>
                </a:solidFill>
              </a:rPr>
              <a:t> </a:t>
            </a:r>
            <a:r>
              <a:rPr lang="en-US" altLang="zh-CN" sz="3000" dirty="0">
                <a:solidFill>
                  <a:schemeClr val="dk1"/>
                </a:solidFill>
              </a:rPr>
              <a:t>and</a:t>
            </a:r>
            <a:r>
              <a:rPr lang="zh-CN" altLang="en-US" sz="3000" dirty="0">
                <a:solidFill>
                  <a:schemeClr val="dk1"/>
                </a:solidFill>
              </a:rPr>
              <a:t> </a:t>
            </a:r>
            <a:r>
              <a:rPr lang="en-US" altLang="zh-CN" sz="3000" dirty="0">
                <a:solidFill>
                  <a:schemeClr val="dk1"/>
                </a:solidFill>
              </a:rPr>
              <a:t>Forecasting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3" name="Google Shape;253;g551086ed00_0_27"/>
          <p:cNvSpPr/>
          <p:nvPr/>
        </p:nvSpPr>
        <p:spPr>
          <a:xfrm>
            <a:off x="11015668" y="7204635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Natural Language Search in Database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5" name="Google Shape;255;g551086ed00_0_27"/>
          <p:cNvSpPr/>
          <p:nvPr/>
        </p:nvSpPr>
        <p:spPr>
          <a:xfrm>
            <a:off x="14192162" y="7204635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Chatbot and Virtual Assistant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58" name="Google Shape;258;g551086ed00_0_27"/>
          <p:cNvSpPr txBox="1">
            <a:spLocks noGrp="1"/>
          </p:cNvSpPr>
          <p:nvPr>
            <p:ph type="sldNum" idx="12"/>
          </p:nvPr>
        </p:nvSpPr>
        <p:spPr>
          <a:xfrm>
            <a:off x="23037827" y="5905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timist SemiBold"/>
              <a:buNone/>
            </a:pPr>
            <a:fld id="{00000000-1234-1234-1234-123412341234}" type="slidenum">
              <a:rPr lang="en-US">
                <a:latin typeface="Optimist SemiBold"/>
                <a:ea typeface="Optimist SemiBold"/>
                <a:cs typeface="Optimist SemiBold"/>
                <a:sym typeface="Optimist SemiBold"/>
              </a:rPr>
              <a:t>7</a:t>
            </a:fld>
            <a:endParaRPr/>
          </a:p>
        </p:txBody>
      </p:sp>
      <p:pic>
        <p:nvPicPr>
          <p:cNvPr id="259" name="Google Shape;259;g551086ed0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227" y="4266118"/>
            <a:ext cx="2387831" cy="23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5053225-FCDD-4E42-A7F6-E94E95F89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554" y="4164229"/>
            <a:ext cx="2882014" cy="288201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36CF11E-9DB9-5047-BB17-431AE15B7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5583" y="4164229"/>
            <a:ext cx="3040406" cy="30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B9DF-702B-9242-8E3B-8BEEB47C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16CB-8D92-994E-941B-8CF563F28BA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81501" y="4223922"/>
            <a:ext cx="13506899" cy="2708434"/>
          </a:xfrm>
        </p:spPr>
        <p:txBody>
          <a:bodyPr/>
          <a:lstStyle/>
          <a:p>
            <a:r>
              <a:rPr lang="en-US" dirty="0"/>
              <a:t>Every day, Reuters publishes thousands of pages of financial news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C9268-30E1-BF49-A450-21FAF25E58B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981502" y="6640555"/>
            <a:ext cx="13506898" cy="2708434"/>
          </a:xfrm>
        </p:spPr>
        <p:txBody>
          <a:bodyPr/>
          <a:lstStyle/>
          <a:p>
            <a:r>
              <a:rPr lang="en-US" dirty="0"/>
              <a:t>Every minute, Wall Street analysts produce several research documents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8E411-FC1F-9C43-8178-11DEA2CFC06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981498" y="8363599"/>
            <a:ext cx="13789931" cy="4062651"/>
          </a:xfrm>
        </p:spPr>
        <p:txBody>
          <a:bodyPr/>
          <a:lstStyle/>
          <a:p>
            <a:r>
              <a:rPr lang="en-US" dirty="0"/>
              <a:t>Every second, financial services professionals receive emails with important financial information</a:t>
            </a:r>
          </a:p>
          <a:p>
            <a:endParaRPr lang="en-US" dirty="0"/>
          </a:p>
        </p:txBody>
      </p:sp>
      <p:sp>
        <p:nvSpPr>
          <p:cNvPr id="10" name="Google Shape;252;g551086ed00_0_27">
            <a:extLst>
              <a:ext uri="{FF2B5EF4-FFF2-40B4-BE49-F238E27FC236}">
                <a16:creationId xmlns:a16="http://schemas.microsoft.com/office/drawing/2014/main" id="{09295B9A-889F-AF4E-A23B-CEBB652DF161}"/>
              </a:ext>
            </a:extLst>
          </p:cNvPr>
          <p:cNvSpPr/>
          <p:nvPr/>
        </p:nvSpPr>
        <p:spPr>
          <a:xfrm>
            <a:off x="2206179" y="7248967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Real-Time Data and Text Analytics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11" name="Google Shape;259;g551086ed00_0_27">
            <a:extLst>
              <a:ext uri="{FF2B5EF4-FFF2-40B4-BE49-F238E27FC236}">
                <a16:creationId xmlns:a16="http://schemas.microsoft.com/office/drawing/2014/main" id="{B5028CDC-DC42-D743-99AC-46BAE028B4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3988" y="4310450"/>
            <a:ext cx="2387831" cy="236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91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04A0-D15D-9B47-91A2-F1E5B04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Search</a:t>
            </a:r>
          </a:p>
        </p:txBody>
      </p:sp>
      <p:sp>
        <p:nvSpPr>
          <p:cNvPr id="3" name="Google Shape;253;g551086ed00_0_27">
            <a:extLst>
              <a:ext uri="{FF2B5EF4-FFF2-40B4-BE49-F238E27FC236}">
                <a16:creationId xmlns:a16="http://schemas.microsoft.com/office/drawing/2014/main" id="{42978BFB-3BAE-0F4E-840D-A27483E6F6D7}"/>
              </a:ext>
            </a:extLst>
          </p:cNvPr>
          <p:cNvSpPr/>
          <p:nvPr/>
        </p:nvSpPr>
        <p:spPr>
          <a:xfrm>
            <a:off x="2481268" y="7093799"/>
            <a:ext cx="2886600" cy="36384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Natural Language Search in Database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D66F4C7-818C-6947-BF04-717EBBB9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83" y="4053393"/>
            <a:ext cx="3040406" cy="3040406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090DC187-4683-1F4D-B5E6-1D77048E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54" y="6328063"/>
            <a:ext cx="3251200" cy="325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F3528-AD14-6A48-B61D-BC7092B97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3635" y="5722929"/>
            <a:ext cx="3692235" cy="3856334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DE0DA13-A89B-8644-90F1-272C0B555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400" y="5972872"/>
            <a:ext cx="3251200" cy="32512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489C0D5-95B6-3F46-A47B-6B828C2A3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2400" y="9681440"/>
            <a:ext cx="2540000" cy="254000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99E8E41-3901-3242-923D-8F220DD0F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370" y="3551670"/>
            <a:ext cx="2540000" cy="2540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8A7801-33F5-7142-A76D-0889B4837BA4}"/>
              </a:ext>
            </a:extLst>
          </p:cNvPr>
          <p:cNvCxnSpPr>
            <a:cxnSpLocks/>
          </p:cNvCxnSpPr>
          <p:nvPr/>
        </p:nvCxnSpPr>
        <p:spPr>
          <a:xfrm flipV="1">
            <a:off x="9421091" y="5615420"/>
            <a:ext cx="814279" cy="71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D0D86-588E-AE4F-9013-D450C9EABF91}"/>
              </a:ext>
            </a:extLst>
          </p:cNvPr>
          <p:cNvCxnSpPr>
            <a:cxnSpLocks/>
          </p:cNvCxnSpPr>
          <p:nvPr/>
        </p:nvCxnSpPr>
        <p:spPr>
          <a:xfrm>
            <a:off x="12612363" y="4892810"/>
            <a:ext cx="1630110" cy="59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A12CBC-4970-E249-ABF3-C70D7056D1A8}"/>
              </a:ext>
            </a:extLst>
          </p:cNvPr>
          <p:cNvCxnSpPr>
            <a:cxnSpLocks/>
          </p:cNvCxnSpPr>
          <p:nvPr/>
        </p:nvCxnSpPr>
        <p:spPr>
          <a:xfrm>
            <a:off x="15503237" y="9681440"/>
            <a:ext cx="2008908" cy="105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FC0C90-0584-9C44-A9F4-7CC36A90397A}"/>
              </a:ext>
            </a:extLst>
          </p:cNvPr>
          <p:cNvCxnSpPr>
            <a:cxnSpLocks/>
          </p:cNvCxnSpPr>
          <p:nvPr/>
        </p:nvCxnSpPr>
        <p:spPr>
          <a:xfrm flipV="1">
            <a:off x="20485515" y="9494175"/>
            <a:ext cx="814279" cy="71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3059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33B1DD"/>
      </a:lt1>
      <a:dk2>
        <a:srgbClr val="FFFFFF"/>
      </a:dk2>
      <a:lt2>
        <a:srgbClr val="FAF8F9"/>
      </a:lt2>
      <a:accent1>
        <a:srgbClr val="263B4A"/>
      </a:accent1>
      <a:accent2>
        <a:srgbClr val="DCD8DB"/>
      </a:accent2>
      <a:accent3>
        <a:srgbClr val="008ABD"/>
      </a:accent3>
      <a:accent4>
        <a:srgbClr val="00A400"/>
      </a:accent4>
      <a:accent5>
        <a:srgbClr val="FFDE00"/>
      </a:accent5>
      <a:accent6>
        <a:srgbClr val="00487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FAF8F9"/>
      </a:lt2>
      <a:accent1>
        <a:srgbClr val="263B4A"/>
      </a:accent1>
      <a:accent2>
        <a:srgbClr val="DCD8DB"/>
      </a:accent2>
      <a:accent3>
        <a:srgbClr val="008ABD"/>
      </a:accent3>
      <a:accent4>
        <a:srgbClr val="00A400"/>
      </a:accent4>
      <a:accent5>
        <a:srgbClr val="FFDE00"/>
      </a:accent5>
      <a:accent6>
        <a:srgbClr val="00487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6932</TotalTime>
  <Words>1158</Words>
  <Application>Microsoft Office PowerPoint</Application>
  <PresentationFormat>Custom</PresentationFormat>
  <Paragraphs>201</Paragraphs>
  <Slides>37</Slides>
  <Notes>20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White</vt:lpstr>
      <vt:lpstr>PowerPoint Presentation</vt:lpstr>
      <vt:lpstr>Technology in FinTech and Financial Institutions</vt:lpstr>
      <vt:lpstr>PowerPoint Presentation</vt:lpstr>
      <vt:lpstr>Here’s the things we want to talk today: </vt:lpstr>
      <vt:lpstr>PowerPoint Presentation</vt:lpstr>
      <vt:lpstr>NLP</vt:lpstr>
      <vt:lpstr>Use Cases</vt:lpstr>
      <vt:lpstr>Real-Time Data Analytics</vt:lpstr>
      <vt:lpstr>Natural Language Search</vt:lpstr>
      <vt:lpstr>Conversational AI</vt:lpstr>
      <vt:lpstr>Conversational AI in Banking</vt:lpstr>
      <vt:lpstr>Conversational AI in Banking</vt:lpstr>
      <vt:lpstr>Conversational AI in Banking</vt:lpstr>
      <vt:lpstr>Conversational AI in Banking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Conversational AI in Banking</vt:lpstr>
      <vt:lpstr>Conversational AI in Banking</vt:lpstr>
      <vt:lpstr>PowerPoint Presentation</vt:lpstr>
      <vt:lpstr>Bag of Words</vt:lpstr>
      <vt:lpstr>Convolutional Neural Networks</vt:lpstr>
      <vt:lpstr>Convolutional Neural Networks</vt:lpstr>
      <vt:lpstr>Recurrent Neural Networks</vt:lpstr>
      <vt:lpstr>Long Short-Term Memory</vt:lpstr>
      <vt:lpstr>Sequence to Sequence Model</vt:lpstr>
      <vt:lpstr>PowerPoint Presentation</vt:lpstr>
      <vt:lpstr>Architecture</vt:lpstr>
      <vt:lpstr>PowerPoint Presentation</vt:lpstr>
      <vt:lpstr>Well-Designed Chatbot</vt:lpstr>
      <vt:lpstr>PowerPoint Presentation</vt:lpstr>
      <vt:lpstr>PowerPoint Presentation</vt:lpstr>
      <vt:lpstr>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176</cp:revision>
  <dcterms:modified xsi:type="dcterms:W3CDTF">2019-05-18T14:26:04Z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0x01010088A88788E6C09343BAC330F37B0EBA46</vt:lpwstr>
  </property>
  <property fmtid="{D5CDD505-2E9C-101B-9397-08002B2CF9AE}" pid="3" name="_dlc_DocIdItemGuid">
    <vt:lpwstr>69817563-7c99-4621-96c6-2dac38d35668</vt:lpwstr>
  </property>
</Properties>
</file>