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1CBE30-1EE3-47A3-AE99-02CFF5C91B2B}">
  <a:tblStyle styleId="{BB1CBE30-1EE3-47A3-AE99-02CFF5C91B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adc1b0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9adc1b0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53dd90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53dd90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3dd903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3dd903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3dd903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3dd903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53dd903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53dd903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ad5a03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ad5a03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d5a03c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d5a03c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ad5a03c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ad5a03c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ad5a03cf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ad5a03cf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vinay-bhupalam.medium.com/personalized-recommendation-systems-c6a2159445b9" TargetMode="External"/><Relationship Id="rId4" Type="http://schemas.openxmlformats.org/officeDocument/2006/relationships/hyperlink" Target="https://www.uber.com/blog/innovative-recommendation-applications-using-two-tower-embeddings/" TargetMode="External"/><Relationship Id="rId10" Type="http://schemas.openxmlformats.org/officeDocument/2006/relationships/hyperlink" Target="https://developer.nvidia.com/blog/using-neural-networks-for-your-recommender-system/" TargetMode="External"/><Relationship Id="rId9" Type="http://schemas.openxmlformats.org/officeDocument/2006/relationships/hyperlink" Target="https://towardsdatascience.com/introduction-to-recommender-systems-2-deep-neural-network-based-recommendation-systems-4e4484e64746" TargetMode="External"/><Relationship Id="rId5" Type="http://schemas.openxmlformats.org/officeDocument/2006/relationships/hyperlink" Target="https://www.linkedin.com/pulse/personalized-recommendations-iv-two-tower-models-gaurav-chakravorty/" TargetMode="External"/><Relationship Id="rId6" Type="http://schemas.openxmlformats.org/officeDocument/2006/relationships/hyperlink" Target="https://dlp-kdd.github.io/assets/pdf/DLP-KDD_2021_paper_4.pdf" TargetMode="External"/><Relationship Id="rId7" Type="http://schemas.openxmlformats.org/officeDocument/2006/relationships/hyperlink" Target="https://eng.snap.com/embedding-based-retrieval" TargetMode="External"/><Relationship Id="rId8" Type="http://schemas.openxmlformats.org/officeDocument/2006/relationships/hyperlink" Target="https://recsysml.substack.com/p/recommendations-using-graph-neur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https://vinay-bhupalam.medium.com/personalized-recommendation-systems-c6a2159445b9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https://www.uber.com/blog/innovative-recommendation-applications-using-two-tower-embeddings/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https://www.linkedin.com/pulse/personalized-recommendations-iv-two-tower-models-gaurav-chakravorty/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https://dlp-kdd.github.io/assets/pdf/DLP-KDD_2021_paper_4.pdf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https://eng.snap.com/embedding-based-retrieval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https://recsysml.substack.com/p/recommendations-using-graph-neural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https://towardsdatascience.com/introduction-to-recommender-systems-2-deep-neural-network-based-recommendation-systems-4e4484e64746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https://developer.nvidia.com/blog/using-neural-networks-for-your-recommender-system/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" y="1601150"/>
            <a:ext cx="922001" cy="9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87432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Entitlements Filtering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3282825" y="206215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488525" y="2612600"/>
            <a:ext cx="92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17900" y="1799325"/>
            <a:ext cx="128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</a:t>
            </a:r>
            <a:r>
              <a:rPr lang="en"/>
              <a:t>Entitlements</a:t>
            </a:r>
            <a:endParaRPr/>
          </a:p>
        </p:txBody>
      </p:sp>
      <p:cxnSp>
        <p:nvCxnSpPr>
          <p:cNvPr id="66" name="Google Shape;66;p14"/>
          <p:cNvCxnSpPr>
            <a:stCxn id="61" idx="3"/>
            <a:endCxn id="62" idx="1"/>
          </p:cNvCxnSpPr>
          <p:nvPr/>
        </p:nvCxnSpPr>
        <p:spPr>
          <a:xfrm>
            <a:off x="1410476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533877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Service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485700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7247025" y="1124550"/>
            <a:ext cx="1408500" cy="19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Entitlement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Entitlement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Entitlement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Entitlement 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676525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595525" y="4218950"/>
            <a:ext cx="177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550" y="3469275"/>
            <a:ext cx="1285450" cy="128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>
            <a:stCxn id="69" idx="2"/>
            <a:endCxn id="72" idx="0"/>
          </p:cNvCxnSpPr>
          <p:nvPr/>
        </p:nvCxnSpPr>
        <p:spPr>
          <a:xfrm>
            <a:off x="7951275" y="31009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" y="1601150"/>
            <a:ext cx="922001" cy="9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87432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Entitlements Filtering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3282825" y="206215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488525" y="2612600"/>
            <a:ext cx="92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917900" y="1799325"/>
            <a:ext cx="128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Entitlements</a:t>
            </a:r>
            <a:endParaRPr/>
          </a:p>
        </p:txBody>
      </p:sp>
      <p:cxnSp>
        <p:nvCxnSpPr>
          <p:cNvPr id="83" name="Google Shape;83;p15"/>
          <p:cNvCxnSpPr>
            <a:stCxn id="78" idx="3"/>
            <a:endCxn id="79" idx="1"/>
          </p:cNvCxnSpPr>
          <p:nvPr/>
        </p:nvCxnSpPr>
        <p:spPr>
          <a:xfrm>
            <a:off x="1410476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533877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Service</a:t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485700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7247025" y="1124550"/>
            <a:ext cx="1408500" cy="19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676525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595525" y="4218950"/>
            <a:ext cx="177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550" y="3469275"/>
            <a:ext cx="1285450" cy="128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>
            <a:stCxn id="86" idx="2"/>
            <a:endCxn id="89" idx="0"/>
          </p:cNvCxnSpPr>
          <p:nvPr/>
        </p:nvCxnSpPr>
        <p:spPr>
          <a:xfrm>
            <a:off x="7951275" y="31009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1874300" y="3044150"/>
            <a:ext cx="1408536" cy="783756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ML model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181075" y="408900"/>
            <a:ext cx="795000" cy="7839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cxnSp>
        <p:nvCxnSpPr>
          <p:cNvPr id="93" name="Google Shape;93;p15"/>
          <p:cNvCxnSpPr>
            <a:stCxn id="92" idx="3"/>
            <a:endCxn id="79" idx="0"/>
          </p:cNvCxnSpPr>
          <p:nvPr/>
        </p:nvCxnSpPr>
        <p:spPr>
          <a:xfrm>
            <a:off x="2578575" y="1192800"/>
            <a:ext cx="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1" idx="3"/>
            <a:endCxn id="79" idx="2"/>
          </p:cNvCxnSpPr>
          <p:nvPr/>
        </p:nvCxnSpPr>
        <p:spPr>
          <a:xfrm rot="10800000">
            <a:off x="2578568" y="2409162"/>
            <a:ext cx="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" y="1601150"/>
            <a:ext cx="922001" cy="9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187432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Entitlements Filtering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3282825" y="206215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488525" y="2612600"/>
            <a:ext cx="92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917900" y="1799325"/>
            <a:ext cx="128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Entitlements</a:t>
            </a:r>
            <a:endParaRPr/>
          </a:p>
        </p:txBody>
      </p:sp>
      <p:cxnSp>
        <p:nvCxnSpPr>
          <p:cNvPr id="104" name="Google Shape;104;p16"/>
          <p:cNvCxnSpPr>
            <a:stCxn id="99" idx="3"/>
            <a:endCxn id="100" idx="1"/>
          </p:cNvCxnSpPr>
          <p:nvPr/>
        </p:nvCxnSpPr>
        <p:spPr>
          <a:xfrm>
            <a:off x="1410476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533877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Service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485700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7247025" y="1124550"/>
            <a:ext cx="1408500" cy="19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676525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595525" y="4218950"/>
            <a:ext cx="177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550" y="3469275"/>
            <a:ext cx="1285450" cy="128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>
            <a:stCxn id="107" idx="2"/>
            <a:endCxn id="110" idx="0"/>
          </p:cNvCxnSpPr>
          <p:nvPr/>
        </p:nvCxnSpPr>
        <p:spPr>
          <a:xfrm>
            <a:off x="7951275" y="31009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1874300" y="3044150"/>
            <a:ext cx="1408536" cy="783756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ML model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181075" y="408900"/>
            <a:ext cx="795000" cy="7839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cxnSp>
        <p:nvCxnSpPr>
          <p:cNvPr id="114" name="Google Shape;114;p16"/>
          <p:cNvCxnSpPr>
            <a:stCxn id="113" idx="3"/>
            <a:endCxn id="100" idx="0"/>
          </p:cNvCxnSpPr>
          <p:nvPr/>
        </p:nvCxnSpPr>
        <p:spPr>
          <a:xfrm>
            <a:off x="2578575" y="1192800"/>
            <a:ext cx="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12" idx="3"/>
            <a:endCxn id="100" idx="2"/>
          </p:cNvCxnSpPr>
          <p:nvPr/>
        </p:nvCxnSpPr>
        <p:spPr>
          <a:xfrm rot="10800000">
            <a:off x="2578568" y="2409162"/>
            <a:ext cx="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/>
          <p:nvPr/>
        </p:nvSpPr>
        <p:spPr>
          <a:xfrm>
            <a:off x="4431150" y="3141450"/>
            <a:ext cx="1122300" cy="63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</a:t>
            </a:r>
            <a:endParaRPr/>
          </a:p>
        </p:txBody>
      </p:sp>
      <p:cxnSp>
        <p:nvCxnSpPr>
          <p:cNvPr id="117" name="Google Shape;117;p16"/>
          <p:cNvCxnSpPr>
            <a:stCxn id="116" idx="0"/>
            <a:endCxn id="105" idx="2"/>
          </p:cNvCxnSpPr>
          <p:nvPr/>
        </p:nvCxnSpPr>
        <p:spPr>
          <a:xfrm flipH="1" rot="10800000">
            <a:off x="4992300" y="2409150"/>
            <a:ext cx="1050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>
            <a:off x="3532649" y="3129575"/>
            <a:ext cx="647400" cy="632100"/>
          </a:xfrm>
          <a:prstGeom prst="mathPlus">
            <a:avLst>
              <a:gd fmla="val 9046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" y="1601150"/>
            <a:ext cx="922001" cy="9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187432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Entitlements Filtering</a:t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3282825" y="206215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488525" y="2612600"/>
            <a:ext cx="92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917900" y="1799325"/>
            <a:ext cx="128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Entitlements</a:t>
            </a:r>
            <a:endParaRPr/>
          </a:p>
        </p:txBody>
      </p:sp>
      <p:cxnSp>
        <p:nvCxnSpPr>
          <p:cNvPr id="128" name="Google Shape;128;p17"/>
          <p:cNvCxnSpPr>
            <a:stCxn id="123" idx="3"/>
            <a:endCxn id="124" idx="1"/>
          </p:cNvCxnSpPr>
          <p:nvPr/>
        </p:nvCxnSpPr>
        <p:spPr>
          <a:xfrm>
            <a:off x="1410476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/>
          <p:nvPr/>
        </p:nvSpPr>
        <p:spPr>
          <a:xfrm>
            <a:off x="533877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Service</a:t>
            </a:r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>
            <a:off x="485700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/>
          <p:nvPr/>
        </p:nvSpPr>
        <p:spPr>
          <a:xfrm>
            <a:off x="7247025" y="1124550"/>
            <a:ext cx="1408500" cy="19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>
            <a:off x="676525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 txBox="1"/>
          <p:nvPr/>
        </p:nvSpPr>
        <p:spPr>
          <a:xfrm>
            <a:off x="595525" y="4218950"/>
            <a:ext cx="177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550" y="3469275"/>
            <a:ext cx="1285450" cy="128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7"/>
          <p:cNvCxnSpPr>
            <a:stCxn id="131" idx="2"/>
            <a:endCxn id="134" idx="0"/>
          </p:cNvCxnSpPr>
          <p:nvPr/>
        </p:nvCxnSpPr>
        <p:spPr>
          <a:xfrm>
            <a:off x="7951275" y="31009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/>
          <p:nvPr/>
        </p:nvSpPr>
        <p:spPr>
          <a:xfrm>
            <a:off x="1874300" y="3044150"/>
            <a:ext cx="1408536" cy="783756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ML model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181075" y="408900"/>
            <a:ext cx="795000" cy="7839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cxnSp>
        <p:nvCxnSpPr>
          <p:cNvPr id="138" name="Google Shape;138;p17"/>
          <p:cNvCxnSpPr>
            <a:stCxn id="137" idx="3"/>
            <a:endCxn id="124" idx="0"/>
          </p:cNvCxnSpPr>
          <p:nvPr/>
        </p:nvCxnSpPr>
        <p:spPr>
          <a:xfrm>
            <a:off x="2578575" y="1192800"/>
            <a:ext cx="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36" idx="3"/>
            <a:endCxn id="124" idx="2"/>
          </p:cNvCxnSpPr>
          <p:nvPr/>
        </p:nvCxnSpPr>
        <p:spPr>
          <a:xfrm rot="10800000">
            <a:off x="2578568" y="2409162"/>
            <a:ext cx="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41" idx="0"/>
            <a:endCxn id="129" idx="2"/>
          </p:cNvCxnSpPr>
          <p:nvPr/>
        </p:nvCxnSpPr>
        <p:spPr>
          <a:xfrm rot="10800000">
            <a:off x="6043025" y="2409100"/>
            <a:ext cx="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763" y="2942000"/>
            <a:ext cx="1408525" cy="14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374" y="302150"/>
            <a:ext cx="4367376" cy="435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2268150" y="2641425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Embedding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376150" y="2641425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</a:t>
            </a:r>
            <a:r>
              <a:rPr lang="en"/>
              <a:t> Embedding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2268150" y="4446425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Features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376150" y="4446425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</a:t>
            </a:r>
            <a:r>
              <a:rPr lang="en"/>
              <a:t> Features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268150" y="3543925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Encoder (DNN)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4376150" y="3543925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</a:t>
            </a:r>
            <a:r>
              <a:rPr lang="en"/>
              <a:t> Encoder (DNN)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528400" y="1812725"/>
            <a:ext cx="1436400" cy="4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528400" y="205975"/>
            <a:ext cx="1436400" cy="4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528400" y="1009350"/>
            <a:ext cx="1436400" cy="491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Cross-Entropy</a:t>
            </a:r>
            <a:endParaRPr/>
          </a:p>
        </p:txBody>
      </p:sp>
      <p:cxnSp>
        <p:nvCxnSpPr>
          <p:cNvPr id="161" name="Google Shape;161;p19"/>
          <p:cNvCxnSpPr>
            <a:stCxn id="152" idx="0"/>
            <a:endCxn id="158" idx="2"/>
          </p:cNvCxnSpPr>
          <p:nvPr/>
        </p:nvCxnSpPr>
        <p:spPr>
          <a:xfrm flipH="1" rot="10800000">
            <a:off x="3205800" y="2303925"/>
            <a:ext cx="10407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9"/>
          <p:cNvCxnSpPr>
            <a:stCxn id="153" idx="0"/>
            <a:endCxn id="158" idx="2"/>
          </p:cNvCxnSpPr>
          <p:nvPr/>
        </p:nvCxnSpPr>
        <p:spPr>
          <a:xfrm rot="10800000">
            <a:off x="4246700" y="2303925"/>
            <a:ext cx="1067100" cy="3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>
            <a:stCxn id="156" idx="0"/>
            <a:endCxn id="152" idx="2"/>
          </p:cNvCxnSpPr>
          <p:nvPr/>
        </p:nvCxnSpPr>
        <p:spPr>
          <a:xfrm rot="10800000">
            <a:off x="3205800" y="3132625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>
            <a:stCxn id="157" idx="0"/>
            <a:endCxn id="153" idx="2"/>
          </p:cNvCxnSpPr>
          <p:nvPr/>
        </p:nvCxnSpPr>
        <p:spPr>
          <a:xfrm rot="10800000">
            <a:off x="5313800" y="3132625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9"/>
          <p:cNvCxnSpPr>
            <a:stCxn id="154" idx="0"/>
            <a:endCxn id="156" idx="2"/>
          </p:cNvCxnSpPr>
          <p:nvPr/>
        </p:nvCxnSpPr>
        <p:spPr>
          <a:xfrm rot="10800000">
            <a:off x="3205800" y="4035125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>
            <a:stCxn id="155" idx="0"/>
            <a:endCxn id="157" idx="2"/>
          </p:cNvCxnSpPr>
          <p:nvPr/>
        </p:nvCxnSpPr>
        <p:spPr>
          <a:xfrm rot="10800000">
            <a:off x="5313800" y="4035125"/>
            <a:ext cx="0" cy="4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>
            <a:stCxn id="158" idx="0"/>
            <a:endCxn id="160" idx="2"/>
          </p:cNvCxnSpPr>
          <p:nvPr/>
        </p:nvCxnSpPr>
        <p:spPr>
          <a:xfrm rot="10800000">
            <a:off x="4246600" y="1500425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9"/>
          <p:cNvCxnSpPr>
            <a:stCxn id="159" idx="2"/>
            <a:endCxn id="160" idx="0"/>
          </p:cNvCxnSpPr>
          <p:nvPr/>
        </p:nvCxnSpPr>
        <p:spPr>
          <a:xfrm>
            <a:off x="4246600" y="697075"/>
            <a:ext cx="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9"/>
          <p:cNvSpPr txBox="1"/>
          <p:nvPr/>
        </p:nvSpPr>
        <p:spPr>
          <a:xfrm>
            <a:off x="375050" y="830450"/>
            <a:ext cx="1768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Two-Tower NN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3277675" y="0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Features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447850" y="4616025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Description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458075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412575" y="4616025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458075" y="4616025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555700" y="4616025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LOB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653350" y="4616025"/>
            <a:ext cx="7044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539363" y="4616025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Dept.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1435325" y="4616025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SID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447850" y="3858200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BERT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412575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435325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3555700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594775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521313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3752163" y="153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382850"/>
              </a:tblGrid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0" name="Google Shape;190;p20"/>
          <p:cNvGraphicFramePr/>
          <p:nvPr/>
        </p:nvGraphicFramePr>
        <p:xfrm>
          <a:off x="7160600" y="153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449800"/>
              </a:tblGrid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20"/>
          <p:cNvGraphicFramePr/>
          <p:nvPr/>
        </p:nvGraphicFramePr>
        <p:xfrm>
          <a:off x="610525" y="15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449800"/>
              </a:tblGrid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0"/>
          <p:cNvGraphicFramePr/>
          <p:nvPr/>
        </p:nvGraphicFramePr>
        <p:xfrm>
          <a:off x="1620225" y="15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449800"/>
              </a:tblGrid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Google Shape;193;p20"/>
          <p:cNvGraphicFramePr/>
          <p:nvPr/>
        </p:nvGraphicFramePr>
        <p:xfrm>
          <a:off x="2629913" y="19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503400"/>
              </a:tblGrid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20"/>
          <p:cNvGraphicFramePr/>
          <p:nvPr/>
        </p:nvGraphicFramePr>
        <p:xfrm>
          <a:off x="4726825" y="19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503400"/>
              </a:tblGrid>
              <a:tr h="37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20"/>
          <p:cNvGraphicFramePr/>
          <p:nvPr/>
        </p:nvGraphicFramePr>
        <p:xfrm>
          <a:off x="5741125" y="19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503400"/>
              </a:tblGrid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0"/>
          <p:cNvSpPr/>
          <p:nvPr/>
        </p:nvSpPr>
        <p:spPr>
          <a:xfrm>
            <a:off x="3277675" y="589950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Features</a:t>
            </a:r>
            <a:endParaRPr/>
          </a:p>
        </p:txBody>
      </p:sp>
      <p:cxnSp>
        <p:nvCxnSpPr>
          <p:cNvPr id="197" name="Google Shape;197;p20"/>
          <p:cNvCxnSpPr>
            <a:stCxn id="177" idx="0"/>
            <a:endCxn id="184" idx="2"/>
          </p:cNvCxnSpPr>
          <p:nvPr/>
        </p:nvCxnSpPr>
        <p:spPr>
          <a:xfrm rot="10800000">
            <a:off x="822375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0"/>
          <p:cNvCxnSpPr>
            <a:stCxn id="184" idx="0"/>
          </p:cNvCxnSpPr>
          <p:nvPr/>
        </p:nvCxnSpPr>
        <p:spPr>
          <a:xfrm rot="10800000">
            <a:off x="822375" y="3518600"/>
            <a:ext cx="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0"/>
          <p:cNvCxnSpPr/>
          <p:nvPr/>
        </p:nvCxnSpPr>
        <p:spPr>
          <a:xfrm rot="10800000">
            <a:off x="1845125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 rot="10800000">
            <a:off x="2867875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 rot="10800000">
            <a:off x="3965500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 rot="10800000">
            <a:off x="5004575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/>
          <p:nvPr/>
        </p:nvCxnSpPr>
        <p:spPr>
          <a:xfrm rot="10800000">
            <a:off x="5949175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0"/>
          <p:cNvCxnSpPr/>
          <p:nvPr/>
        </p:nvCxnSpPr>
        <p:spPr>
          <a:xfrm rot="10800000">
            <a:off x="7385500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/>
          <p:nvPr/>
        </p:nvCxnSpPr>
        <p:spPr>
          <a:xfrm rot="10800000">
            <a:off x="1845125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0"/>
          <p:cNvCxnSpPr/>
          <p:nvPr/>
        </p:nvCxnSpPr>
        <p:spPr>
          <a:xfrm rot="10800000">
            <a:off x="2867875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0"/>
          <p:cNvCxnSpPr/>
          <p:nvPr/>
        </p:nvCxnSpPr>
        <p:spPr>
          <a:xfrm rot="10800000">
            <a:off x="3965500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 rot="10800000">
            <a:off x="5005550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/>
          <p:nvPr/>
        </p:nvCxnSpPr>
        <p:spPr>
          <a:xfrm rot="10800000">
            <a:off x="5949175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0"/>
          <p:cNvCxnSpPr/>
          <p:nvPr/>
        </p:nvCxnSpPr>
        <p:spPr>
          <a:xfrm rot="10800000">
            <a:off x="7385500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>
            <a:endCxn id="196" idx="2"/>
          </p:cNvCxnSpPr>
          <p:nvPr/>
        </p:nvCxnSpPr>
        <p:spPr>
          <a:xfrm flipH="1" rot="10800000">
            <a:off x="857125" y="1081050"/>
            <a:ext cx="33582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0"/>
          <p:cNvCxnSpPr>
            <a:endCxn id="196" idx="2"/>
          </p:cNvCxnSpPr>
          <p:nvPr/>
        </p:nvCxnSpPr>
        <p:spPr>
          <a:xfrm flipH="1" rot="10800000">
            <a:off x="2098525" y="1081050"/>
            <a:ext cx="21168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>
            <a:endCxn id="196" idx="2"/>
          </p:cNvCxnSpPr>
          <p:nvPr/>
        </p:nvCxnSpPr>
        <p:spPr>
          <a:xfrm flipH="1" rot="10800000">
            <a:off x="2902225" y="1081050"/>
            <a:ext cx="131310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>
            <a:endCxn id="196" idx="2"/>
          </p:cNvCxnSpPr>
          <p:nvPr/>
        </p:nvCxnSpPr>
        <p:spPr>
          <a:xfrm flipH="1" rot="10800000">
            <a:off x="4018225" y="1081050"/>
            <a:ext cx="1971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>
            <a:endCxn id="196" idx="2"/>
          </p:cNvCxnSpPr>
          <p:nvPr/>
        </p:nvCxnSpPr>
        <p:spPr>
          <a:xfrm rot="10800000">
            <a:off x="4215325" y="1081050"/>
            <a:ext cx="7584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0"/>
          <p:cNvCxnSpPr>
            <a:endCxn id="196" idx="2"/>
          </p:cNvCxnSpPr>
          <p:nvPr/>
        </p:nvCxnSpPr>
        <p:spPr>
          <a:xfrm rot="10800000">
            <a:off x="4215325" y="1081050"/>
            <a:ext cx="17676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>
            <a:endCxn id="196" idx="2"/>
          </p:cNvCxnSpPr>
          <p:nvPr/>
        </p:nvCxnSpPr>
        <p:spPr>
          <a:xfrm rot="10800000">
            <a:off x="4215325" y="1081050"/>
            <a:ext cx="31518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3277675" y="0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</a:t>
            </a:r>
            <a:r>
              <a:rPr lang="en"/>
              <a:t> Features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6447850" y="4616025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</a:t>
            </a:r>
            <a:r>
              <a:rPr lang="en"/>
              <a:t> Description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2458075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412575" y="4616025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169925" y="4616025"/>
            <a:ext cx="13932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Name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4215325" y="4616025"/>
            <a:ext cx="15489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Created TS</a:t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6447850" y="3858200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BERT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412575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4594775" y="3858200"/>
            <a:ext cx="819600" cy="491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graphicFrame>
        <p:nvGraphicFramePr>
          <p:cNvPr id="231" name="Google Shape;231;p21"/>
          <p:cNvGraphicFramePr/>
          <p:nvPr/>
        </p:nvGraphicFramePr>
        <p:xfrm>
          <a:off x="7160600" y="153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449800"/>
              </a:tblGrid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Google Shape;232;p21"/>
          <p:cNvGraphicFramePr/>
          <p:nvPr/>
        </p:nvGraphicFramePr>
        <p:xfrm>
          <a:off x="610525" y="153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449800"/>
              </a:tblGrid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Google Shape;233;p21"/>
          <p:cNvGraphicFramePr/>
          <p:nvPr/>
        </p:nvGraphicFramePr>
        <p:xfrm>
          <a:off x="2629913" y="19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503400"/>
              </a:tblGrid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4" name="Google Shape;234;p21"/>
          <p:cNvGraphicFramePr/>
          <p:nvPr/>
        </p:nvGraphicFramePr>
        <p:xfrm>
          <a:off x="4726825" y="19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{BB1CBE30-1EE3-47A3-AE99-02CFF5C91B2B}</a:tableStyleId>
              </a:tblPr>
              <a:tblGrid>
                <a:gridCol w="503400"/>
              </a:tblGrid>
              <a:tr h="37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5" name="Google Shape;235;p21"/>
          <p:cNvSpPr/>
          <p:nvPr/>
        </p:nvSpPr>
        <p:spPr>
          <a:xfrm>
            <a:off x="3277675" y="589950"/>
            <a:ext cx="1875300" cy="491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Concatenated Features</a:t>
            </a:r>
            <a:endParaRPr/>
          </a:p>
        </p:txBody>
      </p:sp>
      <p:cxnSp>
        <p:nvCxnSpPr>
          <p:cNvPr id="236" name="Google Shape;236;p21"/>
          <p:cNvCxnSpPr>
            <a:stCxn id="225" idx="0"/>
            <a:endCxn id="229" idx="2"/>
          </p:cNvCxnSpPr>
          <p:nvPr/>
        </p:nvCxnSpPr>
        <p:spPr>
          <a:xfrm rot="10800000">
            <a:off x="822375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>
            <a:stCxn id="229" idx="0"/>
          </p:cNvCxnSpPr>
          <p:nvPr/>
        </p:nvCxnSpPr>
        <p:spPr>
          <a:xfrm rot="10800000">
            <a:off x="822375" y="3518600"/>
            <a:ext cx="0" cy="3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 rot="10800000">
            <a:off x="2867875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/>
          <p:nvPr/>
        </p:nvCxnSpPr>
        <p:spPr>
          <a:xfrm rot="10800000">
            <a:off x="5004575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1"/>
          <p:cNvCxnSpPr/>
          <p:nvPr/>
        </p:nvCxnSpPr>
        <p:spPr>
          <a:xfrm rot="10800000">
            <a:off x="7385500" y="4349325"/>
            <a:ext cx="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1"/>
          <p:cNvCxnSpPr/>
          <p:nvPr/>
        </p:nvCxnSpPr>
        <p:spPr>
          <a:xfrm rot="10800000">
            <a:off x="2867875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1"/>
          <p:cNvCxnSpPr/>
          <p:nvPr/>
        </p:nvCxnSpPr>
        <p:spPr>
          <a:xfrm rot="10800000">
            <a:off x="5005550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1"/>
          <p:cNvCxnSpPr/>
          <p:nvPr/>
        </p:nvCxnSpPr>
        <p:spPr>
          <a:xfrm rot="10800000">
            <a:off x="7385500" y="3523250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>
            <a:endCxn id="235" idx="2"/>
          </p:cNvCxnSpPr>
          <p:nvPr/>
        </p:nvCxnSpPr>
        <p:spPr>
          <a:xfrm flipH="1" rot="10800000">
            <a:off x="857125" y="1081050"/>
            <a:ext cx="33582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>
            <a:endCxn id="235" idx="2"/>
          </p:cNvCxnSpPr>
          <p:nvPr/>
        </p:nvCxnSpPr>
        <p:spPr>
          <a:xfrm flipH="1" rot="10800000">
            <a:off x="2902225" y="1081050"/>
            <a:ext cx="131310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1"/>
          <p:cNvCxnSpPr>
            <a:endCxn id="235" idx="2"/>
          </p:cNvCxnSpPr>
          <p:nvPr/>
        </p:nvCxnSpPr>
        <p:spPr>
          <a:xfrm rot="10800000">
            <a:off x="4215325" y="1081050"/>
            <a:ext cx="7584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1"/>
          <p:cNvCxnSpPr>
            <a:endCxn id="235" idx="2"/>
          </p:cNvCxnSpPr>
          <p:nvPr/>
        </p:nvCxnSpPr>
        <p:spPr>
          <a:xfrm rot="10800000">
            <a:off x="4215325" y="1081050"/>
            <a:ext cx="31518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