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57" r:id="rId5"/>
    <p:sldId id="260" r:id="rId6"/>
    <p:sldId id="261" r:id="rId7"/>
    <p:sldId id="262" r:id="rId8"/>
    <p:sldId id="263" r:id="rId9"/>
    <p:sldId id="264" r:id="rId10"/>
    <p:sldId id="266"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p:restoredTop sz="94679"/>
  </p:normalViewPr>
  <p:slideViewPr>
    <p:cSldViewPr snapToGrid="0">
      <p:cViewPr varScale="1">
        <p:scale>
          <a:sx n="107" d="100"/>
          <a:sy n="107" d="100"/>
        </p:scale>
        <p:origin x="18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EAEF7-E4DB-78EA-1F78-72238F872F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5DA794-108B-2C16-34C3-89F535D7A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72F3437-47B3-A71A-2307-C259364DEE9A}"/>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C0638CC4-8FDB-8126-525A-07002EAC6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F0B0A-D899-2229-E4F9-AD962D8CBBAC}"/>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95045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CC97-82FB-80D3-83AE-7BD90A44BD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DEC1E5-490B-EC3A-E3B5-766BEE1158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3E367A-0ABA-F8B8-DBAD-80AB68E03BB6}"/>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D3BF332C-9D6B-DCA8-07D8-510567C70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395F4-1F1E-55BC-1DF9-93E8C51F157A}"/>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09873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B90DC-CEAB-3649-7219-9AE0248C04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89FB53-724F-4AD2-F68F-8B544C39677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AEA69B-B29A-BFE0-18E1-1256234143DA}"/>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F19BA51C-1097-ABB6-FED8-E0F43507A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A4195-C3AF-F1A3-D5D3-7256187850B2}"/>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6940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F7B0-C814-84C5-9CA6-76BBCC9C5A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EE7790-63B1-007B-FBA8-687B17F82E1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E2BA80-8D68-96C4-D314-9AC4CA89EAFA}"/>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83B50C31-FBFC-3808-85C0-5DE53EB0A4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81C11F-B371-A47C-A427-2B06A9E34B1B}"/>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2061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6426-D691-4300-EFDE-7FFEC33CE0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E6BDC7B-0D53-6C82-563A-777CAD35D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78CD78-CF85-5610-AEC2-4E89AAADF101}"/>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5B7E15AA-E241-8C6F-6076-B01B98A7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9E215-1867-A18D-D670-B8B1E35C2148}"/>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67856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3345F-2E9F-0AE6-755C-DA0F331D14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4F62BC-AB21-0103-EBE4-19C623206E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DF68BE-4D72-7F1F-0D31-41756152944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7A0D86-D6CB-C96F-09D0-42BEF978A120}"/>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6" name="Footer Placeholder 5">
            <a:extLst>
              <a:ext uri="{FF2B5EF4-FFF2-40B4-BE49-F238E27FC236}">
                <a16:creationId xmlns:a16="http://schemas.microsoft.com/office/drawing/2014/main" id="{D957D8AB-B06F-B7C8-D852-D0513096C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0D123-34BA-901D-AA60-14F045FD7644}"/>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67882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3A29-D55B-D742-B75B-08F906EF13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6B484B6-C3E8-CCD8-E7F4-C9FE7B24D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D120DD-FA34-9BF2-143D-2F2A80A7A2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6AC3479-6708-0CC1-E65D-F0BAD6FA2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409AC6-C349-D0AC-0CAB-250E64D99C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E94064-0BE4-900A-1038-3F5273D3FC6C}"/>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8" name="Footer Placeholder 7">
            <a:extLst>
              <a:ext uri="{FF2B5EF4-FFF2-40B4-BE49-F238E27FC236}">
                <a16:creationId xmlns:a16="http://schemas.microsoft.com/office/drawing/2014/main" id="{B34882B8-0B5E-8EC1-D52A-2034DED2EF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69171E-AC68-0591-FC99-6D4490CBBBF1}"/>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90587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2905-2FD9-6886-746F-64D5A2B47B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266543-C202-EEDF-62D7-C694B54F60E3}"/>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4" name="Footer Placeholder 3">
            <a:extLst>
              <a:ext uri="{FF2B5EF4-FFF2-40B4-BE49-F238E27FC236}">
                <a16:creationId xmlns:a16="http://schemas.microsoft.com/office/drawing/2014/main" id="{BC57A8E7-FAF1-7BB4-E2A4-8A03AE88F5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50A17A-5740-E9E5-96C2-D7C2412F29B3}"/>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72449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C6846-9F47-66EB-E7B1-52D2EC97DA26}"/>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3" name="Footer Placeholder 2">
            <a:extLst>
              <a:ext uri="{FF2B5EF4-FFF2-40B4-BE49-F238E27FC236}">
                <a16:creationId xmlns:a16="http://schemas.microsoft.com/office/drawing/2014/main" id="{6A4EE9E9-58EE-8411-485B-76603E5EF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C625D2-1810-33A8-6230-999DC2B95D8B}"/>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528968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92F9-567A-38FA-756B-EE6787ADEB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2E6F94-B733-7584-925E-2CA48EAA9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95D656-43DB-53B1-58C7-585619195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8695EF-48A6-83F7-E075-143EEE37098B}"/>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6" name="Footer Placeholder 5">
            <a:extLst>
              <a:ext uri="{FF2B5EF4-FFF2-40B4-BE49-F238E27FC236}">
                <a16:creationId xmlns:a16="http://schemas.microsoft.com/office/drawing/2014/main" id="{E5D1DA91-2452-9379-B3EC-FD78E51D8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5AC53-0221-E05E-9FC1-0D696F1B10A7}"/>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382092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7ABF-2590-73FA-A50E-DAC654CAE2D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A9E161C-1F7C-BE49-1476-6EC5070EF8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5CAB4-4F33-571C-FD81-C01E93C13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3C621F-9611-EF7C-F818-CCBE3AE90F01}"/>
              </a:ext>
            </a:extLst>
          </p:cNvPr>
          <p:cNvSpPr>
            <a:spLocks noGrp="1"/>
          </p:cNvSpPr>
          <p:nvPr>
            <p:ph type="dt" sz="half" idx="10"/>
          </p:nvPr>
        </p:nvSpPr>
        <p:spPr/>
        <p:txBody>
          <a:bodyPr/>
          <a:lstStyle/>
          <a:p>
            <a:fld id="{687E499A-9857-A744-B85A-4EA29AD2EA1C}" type="datetimeFigureOut">
              <a:rPr lang="en-US" smtClean="0"/>
              <a:t>2/23/25</a:t>
            </a:fld>
            <a:endParaRPr lang="en-US"/>
          </a:p>
        </p:txBody>
      </p:sp>
      <p:sp>
        <p:nvSpPr>
          <p:cNvPr id="6" name="Footer Placeholder 5">
            <a:extLst>
              <a:ext uri="{FF2B5EF4-FFF2-40B4-BE49-F238E27FC236}">
                <a16:creationId xmlns:a16="http://schemas.microsoft.com/office/drawing/2014/main" id="{A2E0F505-D7F2-DF07-E1F1-2FC82198A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4A9BC-FC30-6737-4179-E41BF9E750ED}"/>
              </a:ext>
            </a:extLst>
          </p:cNvPr>
          <p:cNvSpPr>
            <a:spLocks noGrp="1"/>
          </p:cNvSpPr>
          <p:nvPr>
            <p:ph type="sldNum" sz="quarter" idx="12"/>
          </p:nvPr>
        </p:nvSpPr>
        <p:spPr/>
        <p:txBody>
          <a:bodyPr/>
          <a:lstStyle/>
          <a:p>
            <a:fld id="{E07F78D7-CE07-3B46-AF9A-C485D76F459F}" type="slidenum">
              <a:rPr lang="en-US" smtClean="0"/>
              <a:t>‹#›</a:t>
            </a:fld>
            <a:endParaRPr lang="en-US"/>
          </a:p>
        </p:txBody>
      </p:sp>
    </p:spTree>
    <p:extLst>
      <p:ext uri="{BB962C8B-B14F-4D97-AF65-F5344CB8AC3E}">
        <p14:creationId xmlns:p14="http://schemas.microsoft.com/office/powerpoint/2010/main" val="223136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42A86-3F8B-0E4D-7D8C-B123A4295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E2B21B-1F9D-7EEF-8EF5-9891205ECD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23D39B-3D94-3304-092F-F81B66773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E499A-9857-A744-B85A-4EA29AD2EA1C}" type="datetimeFigureOut">
              <a:rPr lang="en-US" smtClean="0"/>
              <a:t>2/23/25</a:t>
            </a:fld>
            <a:endParaRPr lang="en-US"/>
          </a:p>
        </p:txBody>
      </p:sp>
      <p:sp>
        <p:nvSpPr>
          <p:cNvPr id="5" name="Footer Placeholder 4">
            <a:extLst>
              <a:ext uri="{FF2B5EF4-FFF2-40B4-BE49-F238E27FC236}">
                <a16:creationId xmlns:a16="http://schemas.microsoft.com/office/drawing/2014/main" id="{CCC71B47-8C33-26F8-FAC4-8F7CE9B98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55678-DDD4-3C52-4825-F31EB0467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F78D7-CE07-3B46-AF9A-C485D76F459F}" type="slidenum">
              <a:rPr lang="en-US" smtClean="0"/>
              <a:t>‹#›</a:t>
            </a:fld>
            <a:endParaRPr lang="en-US"/>
          </a:p>
        </p:txBody>
      </p:sp>
    </p:spTree>
    <p:extLst>
      <p:ext uri="{BB962C8B-B14F-4D97-AF65-F5344CB8AC3E}">
        <p14:creationId xmlns:p14="http://schemas.microsoft.com/office/powerpoint/2010/main" val="646240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E6D5-713E-8E17-538C-6A5524544B7C}"/>
              </a:ext>
            </a:extLst>
          </p:cNvPr>
          <p:cNvSpPr>
            <a:spLocks noGrp="1"/>
          </p:cNvSpPr>
          <p:nvPr>
            <p:ph type="ctrTitle"/>
          </p:nvPr>
        </p:nvSpPr>
        <p:spPr/>
        <p:txBody>
          <a:bodyPr/>
          <a:lstStyle/>
          <a:p>
            <a:r>
              <a:rPr lang="en-MY" b="0" i="0" dirty="0">
                <a:effectLst/>
                <a:latin typeface="Arial" panose="020B0604020202020204" pitchFamily="34" charset="0"/>
              </a:rPr>
              <a:t>Bank Transaction </a:t>
            </a:r>
            <a:r>
              <a:rPr lang="en-MY" b="0" i="0" dirty="0" err="1">
                <a:effectLst/>
                <a:latin typeface="Arial" panose="020B0604020202020204" pitchFamily="34" charset="0"/>
              </a:rPr>
              <a:t>GenAI</a:t>
            </a:r>
            <a:r>
              <a:rPr lang="en-MY" b="0" i="0" dirty="0">
                <a:effectLst/>
                <a:latin typeface="Arial" panose="020B0604020202020204" pitchFamily="34" charset="0"/>
              </a:rPr>
              <a:t> Application</a:t>
            </a:r>
            <a:endParaRPr lang="en-US" dirty="0"/>
          </a:p>
        </p:txBody>
      </p:sp>
      <p:sp>
        <p:nvSpPr>
          <p:cNvPr id="3" name="Subtitle 2">
            <a:extLst>
              <a:ext uri="{FF2B5EF4-FFF2-40B4-BE49-F238E27FC236}">
                <a16:creationId xmlns:a16="http://schemas.microsoft.com/office/drawing/2014/main" id="{7B43A9DE-EB3A-CE55-A3F3-EB5FDD93F8A2}"/>
              </a:ext>
            </a:extLst>
          </p:cNvPr>
          <p:cNvSpPr>
            <a:spLocks noGrp="1"/>
          </p:cNvSpPr>
          <p:nvPr>
            <p:ph type="subTitle" idx="1"/>
          </p:nvPr>
        </p:nvSpPr>
        <p:spPr/>
        <p:txBody>
          <a:bodyPr/>
          <a:lstStyle/>
          <a:p>
            <a:r>
              <a:rPr lang="en-US" dirty="0" err="1"/>
              <a:t>Goldius</a:t>
            </a:r>
            <a:r>
              <a:rPr lang="en-US" dirty="0"/>
              <a:t> Leonard</a:t>
            </a:r>
          </a:p>
        </p:txBody>
      </p:sp>
    </p:spTree>
    <p:extLst>
      <p:ext uri="{BB962C8B-B14F-4D97-AF65-F5344CB8AC3E}">
        <p14:creationId xmlns:p14="http://schemas.microsoft.com/office/powerpoint/2010/main" val="275156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Architecture</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a:xfrm>
            <a:off x="838201" y="1459569"/>
            <a:ext cx="5257800" cy="1489279"/>
          </a:xfrm>
        </p:spPr>
        <p:txBody>
          <a:bodyPr>
            <a:normAutofit fontScale="85000" lnSpcReduction="20000"/>
          </a:bodyPr>
          <a:lstStyle/>
          <a:p>
            <a:r>
              <a:rPr lang="en-MY" sz="2400" b="0" dirty="0">
                <a:effectLst/>
                <a:latin typeface="Calibri" panose="020F0502020204030204" pitchFamily="34" charset="0"/>
                <a:cs typeface="Calibri" panose="020F0502020204030204" pitchFamily="34" charset="0"/>
              </a:rPr>
              <a:t>Utilizes </a:t>
            </a:r>
            <a:r>
              <a:rPr lang="en-MY" sz="2400" b="0" dirty="0" err="1">
                <a:effectLst/>
                <a:latin typeface="Calibri" panose="020F0502020204030204" pitchFamily="34" charset="0"/>
                <a:cs typeface="Calibri" panose="020F0502020204030204" pitchFamily="34" charset="0"/>
              </a:rPr>
              <a:t>Langchain</a:t>
            </a:r>
            <a:r>
              <a:rPr lang="en-MY" sz="2400" b="0" dirty="0">
                <a:effectLst/>
                <a:latin typeface="Calibri" panose="020F0502020204030204" pitchFamily="34" charset="0"/>
                <a:cs typeface="Calibri" panose="020F0502020204030204" pitchFamily="34" charset="0"/>
              </a:rPr>
              <a:t> agent and tool system.</a:t>
            </a:r>
          </a:p>
          <a:p>
            <a:r>
              <a:rPr lang="en-MY" sz="2400" b="0" dirty="0">
                <a:effectLst/>
                <a:latin typeface="Calibri" panose="020F0502020204030204" pitchFamily="34" charset="0"/>
                <a:cs typeface="Calibri" panose="020F0502020204030204" pitchFamily="34" charset="0"/>
              </a:rPr>
              <a:t>Uses Cohere LLM as it is </a:t>
            </a:r>
            <a:r>
              <a:rPr lang="en-MY" sz="2400" dirty="0">
                <a:latin typeface="Calibri" panose="020F0502020204030204" pitchFamily="34" charset="0"/>
                <a:cs typeface="Calibri" panose="020F0502020204030204" pitchFamily="34" charset="0"/>
              </a:rPr>
              <a:t>free.</a:t>
            </a:r>
          </a:p>
          <a:p>
            <a:r>
              <a:rPr lang="en-MY" sz="2400" b="0" dirty="0">
                <a:effectLst/>
                <a:latin typeface="Calibri" panose="020F0502020204030204" pitchFamily="34" charset="0"/>
                <a:cs typeface="Calibri" panose="020F0502020204030204" pitchFamily="34" charset="0"/>
              </a:rPr>
              <a:t>Agentic system enables multiple task using the same tool which </a:t>
            </a:r>
            <a:r>
              <a:rPr lang="en-MY" sz="2400" dirty="0">
                <a:latin typeface="Calibri" panose="020F0502020204030204" pitchFamily="34" charset="0"/>
                <a:cs typeface="Calibri" panose="020F0502020204030204" pitchFamily="34" charset="0"/>
              </a:rPr>
              <a:t>suits best the financial advisor chatbot application.</a:t>
            </a:r>
            <a:endParaRPr lang="en-MY" sz="2400" b="0" dirty="0">
              <a:effectLst/>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B33C88A8-48F8-69F9-7CAC-DA631609911A}"/>
              </a:ext>
            </a:extLst>
          </p:cNvPr>
          <p:cNvGrpSpPr/>
          <p:nvPr/>
        </p:nvGrpSpPr>
        <p:grpSpPr>
          <a:xfrm>
            <a:off x="321365" y="3314904"/>
            <a:ext cx="5544377" cy="3064220"/>
            <a:chOff x="838200" y="2956891"/>
            <a:chExt cx="5544377" cy="3064220"/>
          </a:xfrm>
        </p:grpSpPr>
        <p:sp>
          <p:nvSpPr>
            <p:cNvPr id="4" name="Rounded Rectangle 3">
              <a:extLst>
                <a:ext uri="{FF2B5EF4-FFF2-40B4-BE49-F238E27FC236}">
                  <a16:creationId xmlns:a16="http://schemas.microsoft.com/office/drawing/2014/main" id="{12E7222C-AADF-F733-E6D7-19423C5D7FFD}"/>
                </a:ext>
              </a:extLst>
            </p:cNvPr>
            <p:cNvSpPr/>
            <p:nvPr/>
          </p:nvSpPr>
          <p:spPr>
            <a:xfrm>
              <a:off x="838200" y="2956891"/>
              <a:ext cx="1878495" cy="944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Cohere Chat LLM Agent</a:t>
              </a:r>
            </a:p>
          </p:txBody>
        </p:sp>
        <p:sp>
          <p:nvSpPr>
            <p:cNvPr id="5" name="Rounded Rectangle 4">
              <a:extLst>
                <a:ext uri="{FF2B5EF4-FFF2-40B4-BE49-F238E27FC236}">
                  <a16:creationId xmlns:a16="http://schemas.microsoft.com/office/drawing/2014/main" id="{CCEE857B-B643-C74F-6AB6-857B1809797A}"/>
                </a:ext>
              </a:extLst>
            </p:cNvPr>
            <p:cNvSpPr/>
            <p:nvPr/>
          </p:nvSpPr>
          <p:spPr>
            <a:xfrm>
              <a:off x="2047461" y="4227305"/>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Search Assistant Tool</a:t>
              </a:r>
            </a:p>
          </p:txBody>
        </p:sp>
        <p:cxnSp>
          <p:nvCxnSpPr>
            <p:cNvPr id="7" name="Curved Connector 6">
              <a:extLst>
                <a:ext uri="{FF2B5EF4-FFF2-40B4-BE49-F238E27FC236}">
                  <a16:creationId xmlns:a16="http://schemas.microsoft.com/office/drawing/2014/main" id="{92E6B3C4-51C9-9DAA-531D-672151183C73}"/>
                </a:ext>
              </a:extLst>
            </p:cNvPr>
            <p:cNvCxnSpPr>
              <a:cxnSpLocks/>
              <a:stCxn id="4" idx="2"/>
              <a:endCxn id="5" idx="1"/>
            </p:cNvCxnSpPr>
            <p:nvPr/>
          </p:nvCxnSpPr>
          <p:spPr>
            <a:xfrm rot="16200000" flipH="1">
              <a:off x="1548088" y="4130467"/>
              <a:ext cx="728732" cy="270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035B38BF-D3D3-B11D-BCC6-F9331E8710B8}"/>
                </a:ext>
              </a:extLst>
            </p:cNvPr>
            <p:cNvSpPr/>
            <p:nvPr/>
          </p:nvSpPr>
          <p:spPr>
            <a:xfrm>
              <a:off x="2047460"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Available Fields Tool</a:t>
              </a:r>
            </a:p>
          </p:txBody>
        </p:sp>
        <p:sp>
          <p:nvSpPr>
            <p:cNvPr id="14" name="Rounded Rectangle 13">
              <a:extLst>
                <a:ext uri="{FF2B5EF4-FFF2-40B4-BE49-F238E27FC236}">
                  <a16:creationId xmlns:a16="http://schemas.microsoft.com/office/drawing/2014/main" id="{694FF0D0-54F7-664B-6333-A8DE8CDDDC71}"/>
                </a:ext>
              </a:extLst>
            </p:cNvPr>
            <p:cNvSpPr/>
            <p:nvPr/>
          </p:nvSpPr>
          <p:spPr>
            <a:xfrm>
              <a:off x="4653168" y="4227304"/>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Table for Query Tool</a:t>
              </a:r>
            </a:p>
          </p:txBody>
        </p:sp>
        <p:sp>
          <p:nvSpPr>
            <p:cNvPr id="15" name="Rounded Rectangle 14">
              <a:extLst>
                <a:ext uri="{FF2B5EF4-FFF2-40B4-BE49-F238E27FC236}">
                  <a16:creationId xmlns:a16="http://schemas.microsoft.com/office/drawing/2014/main" id="{9B840021-BE13-EE1B-AC81-FE02BC650A6C}"/>
                </a:ext>
              </a:extLst>
            </p:cNvPr>
            <p:cNvSpPr/>
            <p:nvPr/>
          </p:nvSpPr>
          <p:spPr>
            <a:xfrm>
              <a:off x="4653168"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Query Generator and Executor Tool</a:t>
              </a:r>
            </a:p>
          </p:txBody>
        </p:sp>
        <p:cxnSp>
          <p:nvCxnSpPr>
            <p:cNvPr id="17" name="Curved Connector 16">
              <a:extLst>
                <a:ext uri="{FF2B5EF4-FFF2-40B4-BE49-F238E27FC236}">
                  <a16:creationId xmlns:a16="http://schemas.microsoft.com/office/drawing/2014/main" id="{2155C56E-9513-5DEA-1E4B-6A93D765E563}"/>
                </a:ext>
              </a:extLst>
            </p:cNvPr>
            <p:cNvCxnSpPr>
              <a:stCxn id="4" idx="2"/>
              <a:endCxn id="13" idx="1"/>
            </p:cNvCxnSpPr>
            <p:nvPr/>
          </p:nvCxnSpPr>
          <p:spPr>
            <a:xfrm rot="16200000" flipH="1">
              <a:off x="1053720" y="4624836"/>
              <a:ext cx="1717469" cy="27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8884AA-5639-1931-E4D9-ACDEDC50F57E}"/>
                </a:ext>
              </a:extLst>
            </p:cNvPr>
            <p:cNvCxnSpPr>
              <a:stCxn id="4" idx="3"/>
              <a:endCxn id="14" idx="1"/>
            </p:cNvCxnSpPr>
            <p:nvPr/>
          </p:nvCxnSpPr>
          <p:spPr>
            <a:xfrm>
              <a:off x="2716695" y="3429000"/>
              <a:ext cx="1936473" cy="1200839"/>
            </a:xfrm>
            <a:prstGeom prst="curvedConnector3">
              <a:avLst>
                <a:gd name="adj1" fmla="val 715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DD586143-20BC-BC75-82B9-AC8F9E439419}"/>
                </a:ext>
              </a:extLst>
            </p:cNvPr>
            <p:cNvCxnSpPr>
              <a:stCxn id="4" idx="3"/>
              <a:endCxn id="15" idx="1"/>
            </p:cNvCxnSpPr>
            <p:nvPr/>
          </p:nvCxnSpPr>
          <p:spPr>
            <a:xfrm>
              <a:off x="2716695" y="3429000"/>
              <a:ext cx="1936473" cy="2189577"/>
            </a:xfrm>
            <a:prstGeom prst="curvedConnector3">
              <a:avLst>
                <a:gd name="adj1" fmla="val 6642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42056481-7124-C99E-85BB-24C401075024}"/>
              </a:ext>
            </a:extLst>
          </p:cNvPr>
          <p:cNvSpPr txBox="1"/>
          <p:nvPr/>
        </p:nvSpPr>
        <p:spPr>
          <a:xfrm>
            <a:off x="6149010" y="232335"/>
            <a:ext cx="5830957" cy="618630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1. Web Search Assistant Tool</a:t>
            </a:r>
            <a:br>
              <a:rPr lang="en-US" dirty="0">
                <a:latin typeface="Calibri" panose="020F0502020204030204" pitchFamily="34" charset="0"/>
                <a:cs typeface="Calibri" panose="020F0502020204030204" pitchFamily="34" charset="0"/>
              </a:rPr>
            </a:br>
            <a:r>
              <a:rPr lang="en-MY" b="0" dirty="0">
                <a:effectLst/>
                <a:latin typeface="Calibri" panose="020F0502020204030204" pitchFamily="34" charset="0"/>
                <a:cs typeface="Calibri" panose="020F0502020204030204" pitchFamily="34" charset="0"/>
              </a:rPr>
              <a:t>Ideal for retrieving information from the web to supplement or enhance query responses. Use this tool to search for external data, validate assumptions, or find additional context relevant to the user's request.</a:t>
            </a:r>
            <a:endParaRPr lang="en-US" dirty="0">
              <a:latin typeface="Calibri" panose="020F0502020204030204" pitchFamily="34" charset="0"/>
              <a:cs typeface="Calibri" panose="020F0502020204030204" pitchFamily="34" charset="0"/>
            </a:endParaRPr>
          </a:p>
          <a:p>
            <a:r>
              <a:rPr lang="en-MY" b="1" dirty="0">
                <a:effectLst/>
                <a:latin typeface="Calibri" panose="020F0502020204030204" pitchFamily="34" charset="0"/>
                <a:cs typeface="Calibri" panose="020F0502020204030204" pitchFamily="34" charset="0"/>
              </a:rPr>
              <a:t>2. Get Available Fields Tool</a:t>
            </a:r>
            <a:br>
              <a:rPr lang="en-MY" b="0" dirty="0">
                <a:effectLst/>
                <a:latin typeface="Calibri" panose="020F0502020204030204" pitchFamily="34" charset="0"/>
                <a:cs typeface="Calibri" panose="020F0502020204030204" pitchFamily="34" charset="0"/>
              </a:rPr>
            </a:br>
            <a:r>
              <a:rPr lang="en-MY" b="0" dirty="0">
                <a:effectLst/>
              </a:rPr>
              <a:t>Fetch all available categorical or date-related fields (columns) from the specified table. This function is useful when an SQL query for specific data returns no results,</a:t>
            </a:r>
          </a:p>
          <a:p>
            <a:r>
              <a:rPr lang="en-MY" b="0" dirty="0">
                <a:effectLst/>
              </a:rPr>
              <a:t>or the requested data is unavailable.</a:t>
            </a:r>
            <a:endParaRPr lang="en-MY" b="0" dirty="0">
              <a:effectLst/>
              <a:latin typeface="Calibri" panose="020F0502020204030204" pitchFamily="34" charset="0"/>
              <a:cs typeface="Calibri" panose="020F0502020204030204" pitchFamily="34" charset="0"/>
            </a:endParaRPr>
          </a:p>
          <a:p>
            <a:r>
              <a:rPr lang="en-MY" b="1" dirty="0">
                <a:latin typeface="Calibri" panose="020F0502020204030204" pitchFamily="34" charset="0"/>
                <a:cs typeface="Calibri" panose="020F0502020204030204" pitchFamily="34" charset="0"/>
              </a:rPr>
              <a:t>3. Search Table for Query Tool</a:t>
            </a:r>
          </a:p>
          <a:p>
            <a:r>
              <a:rPr lang="en-MY" b="0" dirty="0">
                <a:effectLst/>
                <a:latin typeface="Calibri" panose="020F0502020204030204" pitchFamily="34" charset="0"/>
                <a:cs typeface="Calibri" panose="020F0502020204030204" pitchFamily="34" charset="0"/>
              </a:rPr>
              <a:t>Search through available tables and select the one that best matches the user query.</a:t>
            </a:r>
            <a:r>
              <a:rPr lang="en-MY" dirty="0">
                <a:latin typeface="Calibri" panose="020F0502020204030204" pitchFamily="34" charset="0"/>
                <a:cs typeface="Calibri" panose="020F0502020204030204" pitchFamily="34" charset="0"/>
              </a:rPr>
              <a:t> </a:t>
            </a:r>
            <a:r>
              <a:rPr lang="en-MY" b="0" dirty="0">
                <a:effectLst/>
                <a:latin typeface="Calibri" panose="020F0502020204030204" pitchFamily="34" charset="0"/>
                <a:cs typeface="Calibri" panose="020F0502020204030204" pitchFamily="34" charset="0"/>
              </a:rPr>
              <a:t>This function uses Cohere LLM to determine relevance and return the best matching table based on the user's query. It also generates descriptions for each table to assist in selecting the most appropriate one.</a:t>
            </a:r>
          </a:p>
          <a:p>
            <a:r>
              <a:rPr lang="en-MY" b="1" dirty="0">
                <a:latin typeface="Calibri" panose="020F0502020204030204" pitchFamily="34" charset="0"/>
                <a:cs typeface="Calibri" panose="020F0502020204030204" pitchFamily="34" charset="0"/>
              </a:rPr>
              <a:t>4. SQL Query Generator and Executor Tool</a:t>
            </a:r>
            <a:endParaRPr lang="en-MY" b="1" dirty="0">
              <a:effectLst/>
              <a:latin typeface="Calibri" panose="020F0502020204030204" pitchFamily="34" charset="0"/>
              <a:cs typeface="Calibri" panose="020F0502020204030204" pitchFamily="34" charset="0"/>
            </a:endParaRPr>
          </a:p>
          <a:p>
            <a:r>
              <a:rPr lang="en-MY" b="0" dirty="0">
                <a:effectLst/>
                <a:latin typeface="Calibri" panose="020F0502020204030204" pitchFamily="34" charset="0"/>
                <a:cs typeface="Calibri" panose="020F0502020204030204" pitchFamily="34" charset="0"/>
              </a:rPr>
              <a:t>Generates and executes an SQL query based on the user's natural language query, the selected database table, and the provided client ID. This function integrates query generation, table selection, and result retrieval into a single streamlined process.</a:t>
            </a:r>
          </a:p>
        </p:txBody>
      </p:sp>
    </p:spTree>
    <p:extLst>
      <p:ext uri="{BB962C8B-B14F-4D97-AF65-F5344CB8AC3E}">
        <p14:creationId xmlns:p14="http://schemas.microsoft.com/office/powerpoint/2010/main" val="211489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Architecture</a:t>
            </a:r>
          </a:p>
        </p:txBody>
      </p:sp>
      <p:grpSp>
        <p:nvGrpSpPr>
          <p:cNvPr id="25" name="Group 24">
            <a:extLst>
              <a:ext uri="{FF2B5EF4-FFF2-40B4-BE49-F238E27FC236}">
                <a16:creationId xmlns:a16="http://schemas.microsoft.com/office/drawing/2014/main" id="{B33C88A8-48F8-69F9-7CAC-DA631609911A}"/>
              </a:ext>
            </a:extLst>
          </p:cNvPr>
          <p:cNvGrpSpPr/>
          <p:nvPr/>
        </p:nvGrpSpPr>
        <p:grpSpPr>
          <a:xfrm>
            <a:off x="316398" y="1920662"/>
            <a:ext cx="5544377" cy="3064220"/>
            <a:chOff x="838200" y="2956891"/>
            <a:chExt cx="5544377" cy="3064220"/>
          </a:xfrm>
        </p:grpSpPr>
        <p:sp>
          <p:nvSpPr>
            <p:cNvPr id="4" name="Rounded Rectangle 3">
              <a:extLst>
                <a:ext uri="{FF2B5EF4-FFF2-40B4-BE49-F238E27FC236}">
                  <a16:creationId xmlns:a16="http://schemas.microsoft.com/office/drawing/2014/main" id="{12E7222C-AADF-F733-E6D7-19423C5D7FFD}"/>
                </a:ext>
              </a:extLst>
            </p:cNvPr>
            <p:cNvSpPr/>
            <p:nvPr/>
          </p:nvSpPr>
          <p:spPr>
            <a:xfrm>
              <a:off x="838200" y="2956891"/>
              <a:ext cx="1878495" cy="9442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Cohere Chat LLM Agent</a:t>
              </a:r>
            </a:p>
          </p:txBody>
        </p:sp>
        <p:sp>
          <p:nvSpPr>
            <p:cNvPr id="5" name="Rounded Rectangle 4">
              <a:extLst>
                <a:ext uri="{FF2B5EF4-FFF2-40B4-BE49-F238E27FC236}">
                  <a16:creationId xmlns:a16="http://schemas.microsoft.com/office/drawing/2014/main" id="{CCEE857B-B643-C74F-6AB6-857B1809797A}"/>
                </a:ext>
              </a:extLst>
            </p:cNvPr>
            <p:cNvSpPr/>
            <p:nvPr/>
          </p:nvSpPr>
          <p:spPr>
            <a:xfrm>
              <a:off x="2047461" y="4227305"/>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Web Search Assistant Tool</a:t>
              </a:r>
            </a:p>
          </p:txBody>
        </p:sp>
        <p:cxnSp>
          <p:nvCxnSpPr>
            <p:cNvPr id="7" name="Curved Connector 6">
              <a:extLst>
                <a:ext uri="{FF2B5EF4-FFF2-40B4-BE49-F238E27FC236}">
                  <a16:creationId xmlns:a16="http://schemas.microsoft.com/office/drawing/2014/main" id="{92E6B3C4-51C9-9DAA-531D-672151183C73}"/>
                </a:ext>
              </a:extLst>
            </p:cNvPr>
            <p:cNvCxnSpPr>
              <a:cxnSpLocks/>
              <a:stCxn id="4" idx="2"/>
              <a:endCxn id="5" idx="1"/>
            </p:cNvCxnSpPr>
            <p:nvPr/>
          </p:nvCxnSpPr>
          <p:spPr>
            <a:xfrm rot="16200000" flipH="1">
              <a:off x="1548088" y="4130467"/>
              <a:ext cx="728732" cy="27001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035B38BF-D3D3-B11D-BCC6-F9331E8710B8}"/>
                </a:ext>
              </a:extLst>
            </p:cNvPr>
            <p:cNvSpPr/>
            <p:nvPr/>
          </p:nvSpPr>
          <p:spPr>
            <a:xfrm>
              <a:off x="2047460"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Available Fields Tool</a:t>
              </a:r>
            </a:p>
          </p:txBody>
        </p:sp>
        <p:sp>
          <p:nvSpPr>
            <p:cNvPr id="14" name="Rounded Rectangle 13">
              <a:extLst>
                <a:ext uri="{FF2B5EF4-FFF2-40B4-BE49-F238E27FC236}">
                  <a16:creationId xmlns:a16="http://schemas.microsoft.com/office/drawing/2014/main" id="{694FF0D0-54F7-664B-6333-A8DE8CDDDC71}"/>
                </a:ext>
              </a:extLst>
            </p:cNvPr>
            <p:cNvSpPr/>
            <p:nvPr/>
          </p:nvSpPr>
          <p:spPr>
            <a:xfrm>
              <a:off x="4653168" y="4227304"/>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Table for Query Tool</a:t>
              </a:r>
            </a:p>
          </p:txBody>
        </p:sp>
        <p:sp>
          <p:nvSpPr>
            <p:cNvPr id="15" name="Rounded Rectangle 14">
              <a:extLst>
                <a:ext uri="{FF2B5EF4-FFF2-40B4-BE49-F238E27FC236}">
                  <a16:creationId xmlns:a16="http://schemas.microsoft.com/office/drawing/2014/main" id="{9B840021-BE13-EE1B-AC81-FE02BC650A6C}"/>
                </a:ext>
              </a:extLst>
            </p:cNvPr>
            <p:cNvSpPr/>
            <p:nvPr/>
          </p:nvSpPr>
          <p:spPr>
            <a:xfrm>
              <a:off x="4653168" y="5216042"/>
              <a:ext cx="1729409" cy="8050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SQL Query Generator and Executor Tool</a:t>
              </a:r>
            </a:p>
          </p:txBody>
        </p:sp>
        <p:cxnSp>
          <p:nvCxnSpPr>
            <p:cNvPr id="17" name="Curved Connector 16">
              <a:extLst>
                <a:ext uri="{FF2B5EF4-FFF2-40B4-BE49-F238E27FC236}">
                  <a16:creationId xmlns:a16="http://schemas.microsoft.com/office/drawing/2014/main" id="{2155C56E-9513-5DEA-1E4B-6A93D765E563}"/>
                </a:ext>
              </a:extLst>
            </p:cNvPr>
            <p:cNvCxnSpPr>
              <a:stCxn id="4" idx="2"/>
              <a:endCxn id="13" idx="1"/>
            </p:cNvCxnSpPr>
            <p:nvPr/>
          </p:nvCxnSpPr>
          <p:spPr>
            <a:xfrm rot="16200000" flipH="1">
              <a:off x="1053720" y="4624836"/>
              <a:ext cx="1717469" cy="27001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8884AA-5639-1931-E4D9-ACDEDC50F57E}"/>
                </a:ext>
              </a:extLst>
            </p:cNvPr>
            <p:cNvCxnSpPr>
              <a:stCxn id="4" idx="3"/>
              <a:endCxn id="14" idx="1"/>
            </p:cNvCxnSpPr>
            <p:nvPr/>
          </p:nvCxnSpPr>
          <p:spPr>
            <a:xfrm>
              <a:off x="2716695" y="3429000"/>
              <a:ext cx="1936473" cy="1200839"/>
            </a:xfrm>
            <a:prstGeom prst="curvedConnector3">
              <a:avLst>
                <a:gd name="adj1" fmla="val 715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DD586143-20BC-BC75-82B9-AC8F9E439419}"/>
                </a:ext>
              </a:extLst>
            </p:cNvPr>
            <p:cNvCxnSpPr>
              <a:stCxn id="4" idx="3"/>
              <a:endCxn id="15" idx="1"/>
            </p:cNvCxnSpPr>
            <p:nvPr/>
          </p:nvCxnSpPr>
          <p:spPr>
            <a:xfrm>
              <a:off x="2716695" y="3429000"/>
              <a:ext cx="1936473" cy="2189577"/>
            </a:xfrm>
            <a:prstGeom prst="curvedConnector3">
              <a:avLst>
                <a:gd name="adj1" fmla="val 66424"/>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42056481-7124-C99E-85BB-24C401075024}"/>
              </a:ext>
            </a:extLst>
          </p:cNvPr>
          <p:cNvSpPr txBox="1"/>
          <p:nvPr/>
        </p:nvSpPr>
        <p:spPr>
          <a:xfrm>
            <a:off x="6331226" y="1467613"/>
            <a:ext cx="5506278" cy="3970318"/>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Why there are 4 tools?</a:t>
            </a:r>
          </a:p>
          <a:p>
            <a:pPr marL="285750" indent="-285750">
              <a:buFont typeface="Arial" panose="020B0604020202020204" pitchFamily="34" charset="0"/>
              <a:buChar char="•"/>
            </a:pPr>
            <a:r>
              <a:rPr lang="en-MY" b="1" dirty="0">
                <a:latin typeface="Calibri" panose="020F0502020204030204" pitchFamily="34" charset="0"/>
                <a:cs typeface="Calibri" panose="020F0502020204030204" pitchFamily="34" charset="0"/>
              </a:rPr>
              <a:t>Web Search Assistant Tool</a:t>
            </a:r>
            <a:r>
              <a:rPr lang="en-MY" dirty="0">
                <a:latin typeface="Calibri" panose="020F0502020204030204" pitchFamily="34" charset="0"/>
                <a:cs typeface="Calibri" panose="020F0502020204030204" pitchFamily="34" charset="0"/>
              </a:rPr>
              <a:t> is used for handling edge cases and unknown user queries which can be searched through the internet.</a:t>
            </a:r>
          </a:p>
          <a:p>
            <a:pPr marL="285750" indent="-285750">
              <a:buFont typeface="Arial" panose="020B0604020202020204" pitchFamily="34" charset="0"/>
              <a:buChar char="•"/>
            </a:pPr>
            <a:r>
              <a:rPr lang="en-MY" b="1" dirty="0">
                <a:effectLst/>
                <a:latin typeface="Calibri" panose="020F0502020204030204" pitchFamily="34" charset="0"/>
                <a:cs typeface="Calibri" panose="020F0502020204030204" pitchFamily="34" charset="0"/>
              </a:rPr>
              <a:t>Get Available Fields Tools</a:t>
            </a:r>
            <a:r>
              <a:rPr lang="en-MY" dirty="0">
                <a:effectLst/>
                <a:latin typeface="Calibri" panose="020F0502020204030204" pitchFamily="34" charset="0"/>
                <a:cs typeface="Calibri" panose="020F0502020204030204" pitchFamily="34" charset="0"/>
              </a:rPr>
              <a:t> is used to get possible values from each columns in a table.</a:t>
            </a:r>
            <a:r>
              <a:rPr lang="en-MY" dirty="0">
                <a:latin typeface="Calibri" panose="020F0502020204030204" pitchFamily="34" charset="0"/>
                <a:cs typeface="Calibri" panose="020F0502020204030204" pitchFamily="34" charset="0"/>
              </a:rPr>
              <a:t> It is useful when the user doesn’t filter with the exact keyword.</a:t>
            </a:r>
            <a:endParaRPr lang="en-MY"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MY" b="1" dirty="0">
                <a:latin typeface="Calibri" panose="020F0502020204030204" pitchFamily="34" charset="0"/>
                <a:cs typeface="Calibri" panose="020F0502020204030204" pitchFamily="34" charset="0"/>
              </a:rPr>
              <a:t>Search Table for Query Tool</a:t>
            </a:r>
            <a:r>
              <a:rPr lang="en-MY" dirty="0">
                <a:latin typeface="Calibri" panose="020F0502020204030204" pitchFamily="34" charset="0"/>
                <a:cs typeface="Calibri" panose="020F0502020204030204" pitchFamily="34" charset="0"/>
              </a:rPr>
              <a:t> is used to get relevant table based on the user query. It is the entry point for SQL query generator and executor tool which requires table name.</a:t>
            </a:r>
          </a:p>
          <a:p>
            <a:pPr marL="285750" indent="-285750">
              <a:buFont typeface="Arial" panose="020B0604020202020204" pitchFamily="34" charset="0"/>
              <a:buChar char="•"/>
            </a:pPr>
            <a:r>
              <a:rPr lang="en-MY" b="1" dirty="0">
                <a:latin typeface="Calibri" panose="020F0502020204030204" pitchFamily="34" charset="0"/>
                <a:cs typeface="Calibri" panose="020F0502020204030204" pitchFamily="34" charset="0"/>
              </a:rPr>
              <a:t>SQL Query Generator and Executor Tool</a:t>
            </a:r>
            <a:r>
              <a:rPr lang="en-MY" dirty="0">
                <a:latin typeface="Calibri" panose="020F0502020204030204" pitchFamily="34" charset="0"/>
                <a:cs typeface="Calibri" panose="020F0502020204030204" pitchFamily="34" charset="0"/>
              </a:rPr>
              <a:t> is used to generate </a:t>
            </a:r>
            <a:r>
              <a:rPr lang="en-MY" dirty="0" err="1">
                <a:latin typeface="Calibri" panose="020F0502020204030204" pitchFamily="34" charset="0"/>
                <a:cs typeface="Calibri" panose="020F0502020204030204" pitchFamily="34" charset="0"/>
              </a:rPr>
              <a:t>sql</a:t>
            </a:r>
            <a:r>
              <a:rPr lang="en-MY" dirty="0">
                <a:latin typeface="Calibri" panose="020F0502020204030204" pitchFamily="34" charset="0"/>
                <a:cs typeface="Calibri" panose="020F0502020204030204" pitchFamily="34" charset="0"/>
              </a:rPr>
              <a:t> query and execute </a:t>
            </a:r>
            <a:r>
              <a:rPr lang="en-MY" dirty="0" err="1">
                <a:latin typeface="Calibri" panose="020F0502020204030204" pitchFamily="34" charset="0"/>
                <a:cs typeface="Calibri" panose="020F0502020204030204" pitchFamily="34" charset="0"/>
              </a:rPr>
              <a:t>sql</a:t>
            </a:r>
            <a:r>
              <a:rPr lang="en-MY" dirty="0">
                <a:latin typeface="Calibri" panose="020F0502020204030204" pitchFamily="34" charset="0"/>
                <a:cs typeface="Calibri" panose="020F0502020204030204" pitchFamily="34" charset="0"/>
              </a:rPr>
              <a:t> query to retrieve data related to the user query.</a:t>
            </a:r>
            <a:endParaRPr lang="en-MY" b="1"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685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1754326"/>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1. Few</a:t>
            </a:r>
            <a:r>
              <a:rPr lang="en-MY" b="1" dirty="0">
                <a:latin typeface="Calibri" panose="020F0502020204030204" pitchFamily="34" charset="0"/>
                <a:cs typeface="Calibri" panose="020F0502020204030204" pitchFamily="34" charset="0"/>
              </a:rPr>
              <a:t>-Shot Prompting</a:t>
            </a:r>
          </a:p>
          <a:p>
            <a:r>
              <a:rPr lang="en-MY" dirty="0">
                <a:latin typeface="Calibri" panose="020F0502020204030204" pitchFamily="34" charset="0"/>
                <a:cs typeface="Calibri" panose="020F0502020204030204" pitchFamily="34" charset="0"/>
              </a:rPr>
              <a:t>Giving few samples for the LLM to learn and adapt. More variety of samples will improve their reliability.</a:t>
            </a:r>
          </a:p>
          <a:p>
            <a:endParaRPr lang="en-MY" b="1"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2158D3A-0B54-ABFF-B090-DD8A79F783A5}"/>
              </a:ext>
            </a:extLst>
          </p:cNvPr>
          <p:cNvPicPr>
            <a:picLocks noChangeAspect="1"/>
          </p:cNvPicPr>
          <p:nvPr/>
        </p:nvPicPr>
        <p:blipFill>
          <a:blip r:embed="rId2"/>
          <a:stretch>
            <a:fillRect/>
          </a:stretch>
        </p:blipFill>
        <p:spPr>
          <a:xfrm>
            <a:off x="4181614" y="1571966"/>
            <a:ext cx="7772400" cy="5060056"/>
          </a:xfrm>
          <a:prstGeom prst="rect">
            <a:avLst/>
          </a:prstGeom>
        </p:spPr>
      </p:pic>
    </p:spTree>
    <p:extLst>
      <p:ext uri="{BB962C8B-B14F-4D97-AF65-F5344CB8AC3E}">
        <p14:creationId xmlns:p14="http://schemas.microsoft.com/office/powerpoint/2010/main" val="345636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2031325"/>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2. Clear &amp; Structured Instructions</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Give the instruction in a structured and clear manner to avoid LLM divert from the instruction.</a:t>
            </a:r>
          </a:p>
          <a:p>
            <a:endParaRPr lang="en-MY" b="1" dirty="0">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BDC7931-91D1-AB0B-61ED-12AA213D6C06}"/>
              </a:ext>
            </a:extLst>
          </p:cNvPr>
          <p:cNvPicPr>
            <a:picLocks noChangeAspect="1"/>
          </p:cNvPicPr>
          <p:nvPr/>
        </p:nvPicPr>
        <p:blipFill>
          <a:blip r:embed="rId2"/>
          <a:stretch>
            <a:fillRect/>
          </a:stretch>
        </p:blipFill>
        <p:spPr>
          <a:xfrm>
            <a:off x="4297017" y="1496625"/>
            <a:ext cx="7772400" cy="5236350"/>
          </a:xfrm>
          <a:prstGeom prst="rect">
            <a:avLst/>
          </a:prstGeom>
        </p:spPr>
      </p:pic>
    </p:spTree>
    <p:extLst>
      <p:ext uri="{BB962C8B-B14F-4D97-AF65-F5344CB8AC3E}">
        <p14:creationId xmlns:p14="http://schemas.microsoft.com/office/powerpoint/2010/main" val="167426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200" y="1690688"/>
            <a:ext cx="2859157" cy="2585323"/>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3</a:t>
            </a:r>
            <a:r>
              <a:rPr lang="en-MY" b="1" dirty="0">
                <a:effectLst/>
                <a:latin typeface="Calibri" panose="020F0502020204030204" pitchFamily="34" charset="0"/>
                <a:cs typeface="Calibri" panose="020F0502020204030204" pitchFamily="34" charset="0"/>
              </a:rPr>
              <a:t>. Chain of Thought</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Give step-by-step instruction on how to achieve the goal (e.g., write a runnable and valid SQL query). SQL query is very sensitive to error which requires more thought on the generation.</a:t>
            </a:r>
          </a:p>
          <a:p>
            <a:endParaRPr lang="en-MY" b="1" dirty="0">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9B686B8-E245-5063-A379-8345D06EFC31}"/>
              </a:ext>
            </a:extLst>
          </p:cNvPr>
          <p:cNvPicPr>
            <a:picLocks noChangeAspect="1"/>
          </p:cNvPicPr>
          <p:nvPr/>
        </p:nvPicPr>
        <p:blipFill>
          <a:blip r:embed="rId2"/>
          <a:stretch>
            <a:fillRect/>
          </a:stretch>
        </p:blipFill>
        <p:spPr>
          <a:xfrm>
            <a:off x="4664764" y="1409101"/>
            <a:ext cx="7372785" cy="5359447"/>
          </a:xfrm>
          <a:prstGeom prst="rect">
            <a:avLst/>
          </a:prstGeom>
        </p:spPr>
      </p:pic>
    </p:spTree>
    <p:extLst>
      <p:ext uri="{BB962C8B-B14F-4D97-AF65-F5344CB8AC3E}">
        <p14:creationId xmlns:p14="http://schemas.microsoft.com/office/powerpoint/2010/main" val="119227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Prompt Engineering</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199" y="1690688"/>
            <a:ext cx="9140687" cy="646331"/>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4. Role-Playing and Context Setting</a:t>
            </a:r>
            <a:endParaRPr lang="en-MY" b="1" dirty="0">
              <a:latin typeface="Calibri" panose="020F0502020204030204" pitchFamily="34" charset="0"/>
              <a:cs typeface="Calibri" panose="020F0502020204030204" pitchFamily="34" charset="0"/>
            </a:endParaRPr>
          </a:p>
          <a:p>
            <a:r>
              <a:rPr lang="en-MY" dirty="0">
                <a:effectLst/>
                <a:latin typeface="Calibri" panose="020F0502020204030204" pitchFamily="34" charset="0"/>
                <a:cs typeface="Calibri" panose="020F0502020204030204" pitchFamily="34" charset="0"/>
              </a:rPr>
              <a:t>Set the role of the LLM to specify the field of expertise that they need to focus on.</a:t>
            </a:r>
          </a:p>
        </p:txBody>
      </p:sp>
      <p:pic>
        <p:nvPicPr>
          <p:cNvPr id="3" name="Picture 2">
            <a:extLst>
              <a:ext uri="{FF2B5EF4-FFF2-40B4-BE49-F238E27FC236}">
                <a16:creationId xmlns:a16="http://schemas.microsoft.com/office/drawing/2014/main" id="{79B686B8-E245-5063-A379-8345D06EFC31}"/>
              </a:ext>
            </a:extLst>
          </p:cNvPr>
          <p:cNvPicPr>
            <a:picLocks noChangeAspect="1"/>
          </p:cNvPicPr>
          <p:nvPr/>
        </p:nvPicPr>
        <p:blipFill rotWithShape="1">
          <a:blip r:embed="rId2"/>
          <a:srcRect b="90871"/>
          <a:stretch/>
        </p:blipFill>
        <p:spPr>
          <a:xfrm>
            <a:off x="838199" y="2452710"/>
            <a:ext cx="7372785" cy="489273"/>
          </a:xfrm>
          <a:prstGeom prst="rect">
            <a:avLst/>
          </a:prstGeom>
        </p:spPr>
      </p:pic>
      <p:pic>
        <p:nvPicPr>
          <p:cNvPr id="4" name="Picture 3">
            <a:extLst>
              <a:ext uri="{FF2B5EF4-FFF2-40B4-BE49-F238E27FC236}">
                <a16:creationId xmlns:a16="http://schemas.microsoft.com/office/drawing/2014/main" id="{41E64CC8-EDFB-2322-9706-9D20430190C6}"/>
              </a:ext>
            </a:extLst>
          </p:cNvPr>
          <p:cNvPicPr>
            <a:picLocks noChangeAspect="1"/>
          </p:cNvPicPr>
          <p:nvPr/>
        </p:nvPicPr>
        <p:blipFill>
          <a:blip r:embed="rId3"/>
          <a:stretch>
            <a:fillRect/>
          </a:stretch>
        </p:blipFill>
        <p:spPr>
          <a:xfrm>
            <a:off x="838198" y="3911792"/>
            <a:ext cx="7772400" cy="291560"/>
          </a:xfrm>
          <a:prstGeom prst="rect">
            <a:avLst/>
          </a:prstGeom>
        </p:spPr>
      </p:pic>
      <p:sp>
        <p:nvSpPr>
          <p:cNvPr id="5" name="TextBox 4">
            <a:extLst>
              <a:ext uri="{FF2B5EF4-FFF2-40B4-BE49-F238E27FC236}">
                <a16:creationId xmlns:a16="http://schemas.microsoft.com/office/drawing/2014/main" id="{16D43B83-8A34-F5DA-7F27-A0F8D3280DB3}"/>
              </a:ext>
            </a:extLst>
          </p:cNvPr>
          <p:cNvSpPr txBox="1"/>
          <p:nvPr/>
        </p:nvSpPr>
        <p:spPr>
          <a:xfrm>
            <a:off x="838198" y="3218021"/>
            <a:ext cx="10055089" cy="646331"/>
          </a:xfrm>
          <a:prstGeom prst="rect">
            <a:avLst/>
          </a:prstGeom>
          <a:noFill/>
        </p:spPr>
        <p:txBody>
          <a:bodyPr wrap="square" rtlCol="0">
            <a:spAutoFit/>
          </a:bodyPr>
          <a:lstStyle/>
          <a:p>
            <a:r>
              <a:rPr lang="en-MY" b="1" dirty="0">
                <a:latin typeface="Calibri" panose="020F0502020204030204" pitchFamily="34" charset="0"/>
                <a:cs typeface="Calibri" panose="020F0502020204030204" pitchFamily="34" charset="0"/>
              </a:rPr>
              <a:t>5</a:t>
            </a:r>
            <a:r>
              <a:rPr lang="en-MY" b="1" dirty="0">
                <a:effectLst/>
                <a:latin typeface="Calibri" panose="020F0502020204030204" pitchFamily="34" charset="0"/>
                <a:cs typeface="Calibri" panose="020F0502020204030204" pitchFamily="34" charset="0"/>
              </a:rPr>
              <a:t>. Output format</a:t>
            </a:r>
            <a:endParaRPr lang="en-MY" b="1" dirty="0">
              <a:latin typeface="Calibri" panose="020F0502020204030204" pitchFamily="34" charset="0"/>
              <a:cs typeface="Calibri" panose="020F0502020204030204" pitchFamily="34" charset="0"/>
            </a:endParaRPr>
          </a:p>
          <a:p>
            <a:r>
              <a:rPr lang="en-MY" dirty="0">
                <a:latin typeface="Calibri" panose="020F0502020204030204" pitchFamily="34" charset="0"/>
                <a:cs typeface="Calibri" panose="020F0502020204030204" pitchFamily="34" charset="0"/>
              </a:rPr>
              <a:t>Define the output format to avoid unexpected error output parsing due to variation of output format.</a:t>
            </a:r>
            <a:endParaRPr lang="en-MY" dirty="0">
              <a:effectLst/>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C03F4E6-6942-3F0F-5E94-EC7A2B533F4A}"/>
              </a:ext>
            </a:extLst>
          </p:cNvPr>
          <p:cNvPicPr>
            <a:picLocks noChangeAspect="1"/>
          </p:cNvPicPr>
          <p:nvPr/>
        </p:nvPicPr>
        <p:blipFill>
          <a:blip r:embed="rId4"/>
          <a:stretch>
            <a:fillRect/>
          </a:stretch>
        </p:blipFill>
        <p:spPr>
          <a:xfrm>
            <a:off x="5519528" y="5391685"/>
            <a:ext cx="6516077" cy="1200330"/>
          </a:xfrm>
          <a:prstGeom prst="rect">
            <a:avLst/>
          </a:prstGeom>
        </p:spPr>
      </p:pic>
      <p:sp>
        <p:nvSpPr>
          <p:cNvPr id="7" name="TextBox 6">
            <a:extLst>
              <a:ext uri="{FF2B5EF4-FFF2-40B4-BE49-F238E27FC236}">
                <a16:creationId xmlns:a16="http://schemas.microsoft.com/office/drawing/2014/main" id="{99615123-E30E-C7CF-3127-450F906B05C8}"/>
              </a:ext>
            </a:extLst>
          </p:cNvPr>
          <p:cNvSpPr txBox="1"/>
          <p:nvPr/>
        </p:nvSpPr>
        <p:spPr>
          <a:xfrm>
            <a:off x="838197" y="4398951"/>
            <a:ext cx="10055089" cy="1200329"/>
          </a:xfrm>
          <a:prstGeom prst="rect">
            <a:avLst/>
          </a:prstGeom>
          <a:noFill/>
        </p:spPr>
        <p:txBody>
          <a:bodyPr wrap="square" rtlCol="0">
            <a:spAutoFit/>
          </a:bodyPr>
          <a:lstStyle/>
          <a:p>
            <a:r>
              <a:rPr lang="en-MY" b="1" dirty="0">
                <a:effectLst/>
                <a:latin typeface="Calibri" panose="020F0502020204030204" pitchFamily="34" charset="0"/>
                <a:cs typeface="Calibri" panose="020F0502020204030204" pitchFamily="34" charset="0"/>
              </a:rPr>
              <a:t>6. Guardrail</a:t>
            </a:r>
          </a:p>
          <a:p>
            <a:r>
              <a:rPr lang="en-MY" dirty="0">
                <a:solidFill>
                  <a:srgbClr val="0E0E0E"/>
                </a:solidFill>
                <a:effectLst/>
                <a:latin typeface=".AppleSystemUIFont"/>
              </a:rPr>
              <a:t>Avoid data privacy issues by ensuring that sensitive information is not included in the prompts or outputs, and implement safeguards to protect personal data. Additionally, regularly audit and monitor the system for compliance with data protection regulations.</a:t>
            </a:r>
          </a:p>
        </p:txBody>
      </p:sp>
    </p:spTree>
    <p:extLst>
      <p:ext uri="{BB962C8B-B14F-4D97-AF65-F5344CB8AC3E}">
        <p14:creationId xmlns:p14="http://schemas.microsoft.com/office/powerpoint/2010/main" val="245081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8" name="Picture 7">
            <a:extLst>
              <a:ext uri="{FF2B5EF4-FFF2-40B4-BE49-F238E27FC236}">
                <a16:creationId xmlns:a16="http://schemas.microsoft.com/office/drawing/2014/main" id="{774A3BC9-61AB-F9CB-BBF8-99D6E63407D1}"/>
              </a:ext>
            </a:extLst>
          </p:cNvPr>
          <p:cNvPicPr>
            <a:picLocks noChangeAspect="1"/>
          </p:cNvPicPr>
          <p:nvPr/>
        </p:nvPicPr>
        <p:blipFill>
          <a:blip r:embed="rId2"/>
          <a:stretch>
            <a:fillRect/>
          </a:stretch>
        </p:blipFill>
        <p:spPr>
          <a:xfrm>
            <a:off x="838200" y="1511024"/>
            <a:ext cx="5283200" cy="3060700"/>
          </a:xfrm>
          <a:prstGeom prst="rect">
            <a:avLst/>
          </a:prstGeom>
        </p:spPr>
      </p:pic>
      <p:pic>
        <p:nvPicPr>
          <p:cNvPr id="9" name="Picture 8">
            <a:extLst>
              <a:ext uri="{FF2B5EF4-FFF2-40B4-BE49-F238E27FC236}">
                <a16:creationId xmlns:a16="http://schemas.microsoft.com/office/drawing/2014/main" id="{F9EF2357-6C84-EDCA-1B97-09C82C94B3BC}"/>
              </a:ext>
            </a:extLst>
          </p:cNvPr>
          <p:cNvPicPr>
            <a:picLocks noChangeAspect="1"/>
          </p:cNvPicPr>
          <p:nvPr/>
        </p:nvPicPr>
        <p:blipFill>
          <a:blip r:embed="rId3"/>
          <a:stretch>
            <a:fillRect/>
          </a:stretch>
        </p:blipFill>
        <p:spPr>
          <a:xfrm>
            <a:off x="6454084" y="1511024"/>
            <a:ext cx="5346700" cy="4902200"/>
          </a:xfrm>
          <a:prstGeom prst="rect">
            <a:avLst/>
          </a:prstGeom>
        </p:spPr>
      </p:pic>
    </p:spTree>
    <p:extLst>
      <p:ext uri="{BB962C8B-B14F-4D97-AF65-F5344CB8AC3E}">
        <p14:creationId xmlns:p14="http://schemas.microsoft.com/office/powerpoint/2010/main" val="233946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11D9FCC2-E8D4-53E5-6AA6-B54D26215615}"/>
              </a:ext>
            </a:extLst>
          </p:cNvPr>
          <p:cNvPicPr>
            <a:picLocks noChangeAspect="1"/>
          </p:cNvPicPr>
          <p:nvPr/>
        </p:nvPicPr>
        <p:blipFill>
          <a:blip r:embed="rId2"/>
          <a:stretch>
            <a:fillRect/>
          </a:stretch>
        </p:blipFill>
        <p:spPr>
          <a:xfrm>
            <a:off x="889000" y="1466022"/>
            <a:ext cx="5207000" cy="2971800"/>
          </a:xfrm>
          <a:prstGeom prst="rect">
            <a:avLst/>
          </a:prstGeom>
        </p:spPr>
      </p:pic>
      <p:pic>
        <p:nvPicPr>
          <p:cNvPr id="4" name="Picture 3">
            <a:extLst>
              <a:ext uri="{FF2B5EF4-FFF2-40B4-BE49-F238E27FC236}">
                <a16:creationId xmlns:a16="http://schemas.microsoft.com/office/drawing/2014/main" id="{BB4E9615-9B31-0936-95CB-526B0943B4E8}"/>
              </a:ext>
            </a:extLst>
          </p:cNvPr>
          <p:cNvPicPr>
            <a:picLocks noChangeAspect="1"/>
          </p:cNvPicPr>
          <p:nvPr/>
        </p:nvPicPr>
        <p:blipFill>
          <a:blip r:embed="rId3"/>
          <a:stretch>
            <a:fillRect/>
          </a:stretch>
        </p:blipFill>
        <p:spPr>
          <a:xfrm>
            <a:off x="6541881" y="1466022"/>
            <a:ext cx="5270500" cy="3962400"/>
          </a:xfrm>
          <a:prstGeom prst="rect">
            <a:avLst/>
          </a:prstGeom>
        </p:spPr>
      </p:pic>
    </p:spTree>
    <p:extLst>
      <p:ext uri="{BB962C8B-B14F-4D97-AF65-F5344CB8AC3E}">
        <p14:creationId xmlns:p14="http://schemas.microsoft.com/office/powerpoint/2010/main" val="282378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1D74A49A-46A0-5F72-FA19-9E0A45E48EF9}"/>
              </a:ext>
            </a:extLst>
          </p:cNvPr>
          <p:cNvPicPr>
            <a:picLocks noChangeAspect="1"/>
          </p:cNvPicPr>
          <p:nvPr/>
        </p:nvPicPr>
        <p:blipFill>
          <a:blip r:embed="rId2"/>
          <a:stretch>
            <a:fillRect/>
          </a:stretch>
        </p:blipFill>
        <p:spPr>
          <a:xfrm>
            <a:off x="6554304" y="219075"/>
            <a:ext cx="5130800" cy="6273800"/>
          </a:xfrm>
          <a:prstGeom prst="rect">
            <a:avLst/>
          </a:prstGeom>
        </p:spPr>
      </p:pic>
      <p:pic>
        <p:nvPicPr>
          <p:cNvPr id="6" name="Picture 5">
            <a:extLst>
              <a:ext uri="{FF2B5EF4-FFF2-40B4-BE49-F238E27FC236}">
                <a16:creationId xmlns:a16="http://schemas.microsoft.com/office/drawing/2014/main" id="{32BF59E4-653D-3720-83D6-3104A3C21C49}"/>
              </a:ext>
            </a:extLst>
          </p:cNvPr>
          <p:cNvPicPr>
            <a:picLocks noChangeAspect="1"/>
          </p:cNvPicPr>
          <p:nvPr/>
        </p:nvPicPr>
        <p:blipFill>
          <a:blip r:embed="rId3"/>
          <a:stretch>
            <a:fillRect/>
          </a:stretch>
        </p:blipFill>
        <p:spPr>
          <a:xfrm>
            <a:off x="863600" y="1590675"/>
            <a:ext cx="5232400" cy="4902200"/>
          </a:xfrm>
          <a:prstGeom prst="rect">
            <a:avLst/>
          </a:prstGeom>
        </p:spPr>
      </p:pic>
    </p:spTree>
    <p:extLst>
      <p:ext uri="{BB962C8B-B14F-4D97-AF65-F5344CB8AC3E}">
        <p14:creationId xmlns:p14="http://schemas.microsoft.com/office/powerpoint/2010/main" val="393824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1D74A49A-46A0-5F72-FA19-9E0A45E48EF9}"/>
              </a:ext>
            </a:extLst>
          </p:cNvPr>
          <p:cNvPicPr>
            <a:picLocks noChangeAspect="1"/>
          </p:cNvPicPr>
          <p:nvPr/>
        </p:nvPicPr>
        <p:blipFill>
          <a:blip r:embed="rId2"/>
          <a:stretch>
            <a:fillRect/>
          </a:stretch>
        </p:blipFill>
        <p:spPr>
          <a:xfrm>
            <a:off x="6554304" y="219075"/>
            <a:ext cx="5130800" cy="6273800"/>
          </a:xfrm>
          <a:prstGeom prst="rect">
            <a:avLst/>
          </a:prstGeom>
        </p:spPr>
      </p:pic>
      <p:pic>
        <p:nvPicPr>
          <p:cNvPr id="6" name="Picture 5">
            <a:extLst>
              <a:ext uri="{FF2B5EF4-FFF2-40B4-BE49-F238E27FC236}">
                <a16:creationId xmlns:a16="http://schemas.microsoft.com/office/drawing/2014/main" id="{32BF59E4-653D-3720-83D6-3104A3C21C49}"/>
              </a:ext>
            </a:extLst>
          </p:cNvPr>
          <p:cNvPicPr>
            <a:picLocks noChangeAspect="1"/>
          </p:cNvPicPr>
          <p:nvPr/>
        </p:nvPicPr>
        <p:blipFill>
          <a:blip r:embed="rId3"/>
          <a:stretch>
            <a:fillRect/>
          </a:stretch>
        </p:blipFill>
        <p:spPr>
          <a:xfrm>
            <a:off x="863600" y="1590675"/>
            <a:ext cx="5232400" cy="4902200"/>
          </a:xfrm>
          <a:prstGeom prst="rect">
            <a:avLst/>
          </a:prstGeom>
        </p:spPr>
      </p:pic>
    </p:spTree>
    <p:extLst>
      <p:ext uri="{BB962C8B-B14F-4D97-AF65-F5344CB8AC3E}">
        <p14:creationId xmlns:p14="http://schemas.microsoft.com/office/powerpoint/2010/main" val="287115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E646-7500-CBFB-037A-9EB81193E760}"/>
              </a:ext>
            </a:extLst>
          </p:cNvPr>
          <p:cNvSpPr>
            <a:spLocks noGrp="1"/>
          </p:cNvSpPr>
          <p:nvPr>
            <p:ph type="title"/>
          </p:nvPr>
        </p:nvSpPr>
        <p:spPr/>
        <p:txBody>
          <a:bodyPr/>
          <a:lstStyle/>
          <a:p>
            <a:r>
              <a:rPr lang="en-US" b="1" dirty="0"/>
              <a:t>Table of content</a:t>
            </a:r>
          </a:p>
        </p:txBody>
      </p:sp>
      <p:sp>
        <p:nvSpPr>
          <p:cNvPr id="3" name="Content Placeholder 2">
            <a:extLst>
              <a:ext uri="{FF2B5EF4-FFF2-40B4-BE49-F238E27FC236}">
                <a16:creationId xmlns:a16="http://schemas.microsoft.com/office/drawing/2014/main" id="{3CF7D359-EB74-53EC-4131-DBBAA570D528}"/>
              </a:ext>
            </a:extLst>
          </p:cNvPr>
          <p:cNvSpPr>
            <a:spLocks noGrp="1"/>
          </p:cNvSpPr>
          <p:nvPr>
            <p:ph idx="1"/>
          </p:nvPr>
        </p:nvSpPr>
        <p:spPr/>
        <p:txBody>
          <a:bodyPr/>
          <a:lstStyle/>
          <a:p>
            <a:r>
              <a:rPr lang="en-US" dirty="0"/>
              <a:t>Understanding the Problem</a:t>
            </a:r>
          </a:p>
          <a:p>
            <a:r>
              <a:rPr lang="en-US" dirty="0"/>
              <a:t>Scope</a:t>
            </a:r>
          </a:p>
          <a:p>
            <a:r>
              <a:rPr lang="en-US" dirty="0"/>
              <a:t>Features</a:t>
            </a:r>
          </a:p>
          <a:p>
            <a:r>
              <a:rPr lang="en-US" dirty="0"/>
              <a:t>Architecture</a:t>
            </a:r>
          </a:p>
          <a:p>
            <a:r>
              <a:rPr lang="en-US" dirty="0"/>
              <a:t>Prompt Engineering</a:t>
            </a:r>
          </a:p>
          <a:p>
            <a:r>
              <a:rPr lang="en-US" dirty="0"/>
              <a:t>Demo</a:t>
            </a:r>
          </a:p>
          <a:p>
            <a:r>
              <a:rPr lang="en-US" dirty="0"/>
              <a:t>Evaluation</a:t>
            </a:r>
          </a:p>
        </p:txBody>
      </p:sp>
    </p:spTree>
    <p:extLst>
      <p:ext uri="{BB962C8B-B14F-4D97-AF65-F5344CB8AC3E}">
        <p14:creationId xmlns:p14="http://schemas.microsoft.com/office/powerpoint/2010/main" val="166879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B18D592C-DE5C-0A16-E020-AB5FD244DA00}"/>
              </a:ext>
            </a:extLst>
          </p:cNvPr>
          <p:cNvPicPr>
            <a:picLocks noChangeAspect="1"/>
          </p:cNvPicPr>
          <p:nvPr/>
        </p:nvPicPr>
        <p:blipFill>
          <a:blip r:embed="rId2"/>
          <a:stretch>
            <a:fillRect/>
          </a:stretch>
        </p:blipFill>
        <p:spPr>
          <a:xfrm>
            <a:off x="6750603" y="641350"/>
            <a:ext cx="5270500" cy="5575300"/>
          </a:xfrm>
          <a:prstGeom prst="rect">
            <a:avLst/>
          </a:prstGeom>
        </p:spPr>
      </p:pic>
      <p:pic>
        <p:nvPicPr>
          <p:cNvPr id="4" name="Picture 3">
            <a:extLst>
              <a:ext uri="{FF2B5EF4-FFF2-40B4-BE49-F238E27FC236}">
                <a16:creationId xmlns:a16="http://schemas.microsoft.com/office/drawing/2014/main" id="{7B3262DA-DEEE-1B88-A988-F1FFCA03A72B}"/>
              </a:ext>
            </a:extLst>
          </p:cNvPr>
          <p:cNvPicPr>
            <a:picLocks noChangeAspect="1"/>
          </p:cNvPicPr>
          <p:nvPr/>
        </p:nvPicPr>
        <p:blipFill>
          <a:blip r:embed="rId3"/>
          <a:stretch>
            <a:fillRect/>
          </a:stretch>
        </p:blipFill>
        <p:spPr>
          <a:xfrm>
            <a:off x="2375728" y="641350"/>
            <a:ext cx="4374875" cy="5188559"/>
          </a:xfrm>
          <a:prstGeom prst="rect">
            <a:avLst/>
          </a:prstGeom>
        </p:spPr>
      </p:pic>
    </p:spTree>
    <p:extLst>
      <p:ext uri="{BB962C8B-B14F-4D97-AF65-F5344CB8AC3E}">
        <p14:creationId xmlns:p14="http://schemas.microsoft.com/office/powerpoint/2010/main" val="2375866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E3F6337C-E439-FC47-8847-A13D7165959B}"/>
              </a:ext>
            </a:extLst>
          </p:cNvPr>
          <p:cNvPicPr>
            <a:picLocks noChangeAspect="1"/>
          </p:cNvPicPr>
          <p:nvPr/>
        </p:nvPicPr>
        <p:blipFill>
          <a:blip r:embed="rId2"/>
          <a:stretch>
            <a:fillRect/>
          </a:stretch>
        </p:blipFill>
        <p:spPr>
          <a:xfrm>
            <a:off x="838200" y="1533111"/>
            <a:ext cx="5219700" cy="3314700"/>
          </a:xfrm>
          <a:prstGeom prst="rect">
            <a:avLst/>
          </a:prstGeom>
        </p:spPr>
      </p:pic>
      <p:pic>
        <p:nvPicPr>
          <p:cNvPr id="6" name="Picture 5">
            <a:extLst>
              <a:ext uri="{FF2B5EF4-FFF2-40B4-BE49-F238E27FC236}">
                <a16:creationId xmlns:a16="http://schemas.microsoft.com/office/drawing/2014/main" id="{BF5ADA50-3E97-95E0-0C42-4E1393D8EBBE}"/>
              </a:ext>
            </a:extLst>
          </p:cNvPr>
          <p:cNvPicPr>
            <a:picLocks noChangeAspect="1"/>
          </p:cNvPicPr>
          <p:nvPr/>
        </p:nvPicPr>
        <p:blipFill>
          <a:blip r:embed="rId3"/>
          <a:stretch>
            <a:fillRect/>
          </a:stretch>
        </p:blipFill>
        <p:spPr>
          <a:xfrm>
            <a:off x="6324600" y="1533111"/>
            <a:ext cx="5118100" cy="4889500"/>
          </a:xfrm>
          <a:prstGeom prst="rect">
            <a:avLst/>
          </a:prstGeom>
        </p:spPr>
      </p:pic>
    </p:spTree>
    <p:extLst>
      <p:ext uri="{BB962C8B-B14F-4D97-AF65-F5344CB8AC3E}">
        <p14:creationId xmlns:p14="http://schemas.microsoft.com/office/powerpoint/2010/main" val="108457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3" name="Picture 2">
            <a:extLst>
              <a:ext uri="{FF2B5EF4-FFF2-40B4-BE49-F238E27FC236}">
                <a16:creationId xmlns:a16="http://schemas.microsoft.com/office/drawing/2014/main" id="{9B5B789B-3B75-177E-0240-544897D97D12}"/>
              </a:ext>
            </a:extLst>
          </p:cNvPr>
          <p:cNvPicPr>
            <a:picLocks noChangeAspect="1"/>
          </p:cNvPicPr>
          <p:nvPr/>
        </p:nvPicPr>
        <p:blipFill>
          <a:blip r:embed="rId2"/>
          <a:stretch>
            <a:fillRect/>
          </a:stretch>
        </p:blipFill>
        <p:spPr>
          <a:xfrm>
            <a:off x="838200" y="1533940"/>
            <a:ext cx="5168900" cy="3352800"/>
          </a:xfrm>
          <a:prstGeom prst="rect">
            <a:avLst/>
          </a:prstGeom>
        </p:spPr>
      </p:pic>
      <p:pic>
        <p:nvPicPr>
          <p:cNvPr id="4" name="Picture 3">
            <a:extLst>
              <a:ext uri="{FF2B5EF4-FFF2-40B4-BE49-F238E27FC236}">
                <a16:creationId xmlns:a16="http://schemas.microsoft.com/office/drawing/2014/main" id="{1EE2DBF8-188D-D649-FEDF-C30726815BD7}"/>
              </a:ext>
            </a:extLst>
          </p:cNvPr>
          <p:cNvPicPr>
            <a:picLocks noChangeAspect="1"/>
          </p:cNvPicPr>
          <p:nvPr/>
        </p:nvPicPr>
        <p:blipFill>
          <a:blip r:embed="rId3"/>
          <a:stretch>
            <a:fillRect/>
          </a:stretch>
        </p:blipFill>
        <p:spPr>
          <a:xfrm>
            <a:off x="6377332" y="1533940"/>
            <a:ext cx="5321300" cy="4737100"/>
          </a:xfrm>
          <a:prstGeom prst="rect">
            <a:avLst/>
          </a:prstGeom>
        </p:spPr>
      </p:pic>
    </p:spTree>
    <p:extLst>
      <p:ext uri="{BB962C8B-B14F-4D97-AF65-F5344CB8AC3E}">
        <p14:creationId xmlns:p14="http://schemas.microsoft.com/office/powerpoint/2010/main" val="1542891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Demo</a:t>
            </a:r>
          </a:p>
        </p:txBody>
      </p:sp>
      <p:pic>
        <p:nvPicPr>
          <p:cNvPr id="5" name="Picture 4">
            <a:extLst>
              <a:ext uri="{FF2B5EF4-FFF2-40B4-BE49-F238E27FC236}">
                <a16:creationId xmlns:a16="http://schemas.microsoft.com/office/drawing/2014/main" id="{8AB09E35-64C1-A1F0-A0AC-E0DD25F5E68F}"/>
              </a:ext>
            </a:extLst>
          </p:cNvPr>
          <p:cNvPicPr>
            <a:picLocks noChangeAspect="1"/>
          </p:cNvPicPr>
          <p:nvPr/>
        </p:nvPicPr>
        <p:blipFill>
          <a:blip r:embed="rId2"/>
          <a:stretch>
            <a:fillRect/>
          </a:stretch>
        </p:blipFill>
        <p:spPr>
          <a:xfrm>
            <a:off x="838200" y="1463675"/>
            <a:ext cx="5283200" cy="5029200"/>
          </a:xfrm>
          <a:prstGeom prst="rect">
            <a:avLst/>
          </a:prstGeom>
        </p:spPr>
      </p:pic>
    </p:spTree>
    <p:extLst>
      <p:ext uri="{BB962C8B-B14F-4D97-AF65-F5344CB8AC3E}">
        <p14:creationId xmlns:p14="http://schemas.microsoft.com/office/powerpoint/2010/main" val="212164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Evaluation</a:t>
            </a:r>
          </a:p>
        </p:txBody>
      </p:sp>
      <p:sp>
        <p:nvSpPr>
          <p:cNvPr id="24" name="TextBox 23">
            <a:extLst>
              <a:ext uri="{FF2B5EF4-FFF2-40B4-BE49-F238E27FC236}">
                <a16:creationId xmlns:a16="http://schemas.microsoft.com/office/drawing/2014/main" id="{42056481-7124-C99E-85BB-24C401075024}"/>
              </a:ext>
            </a:extLst>
          </p:cNvPr>
          <p:cNvSpPr txBox="1"/>
          <p:nvPr/>
        </p:nvSpPr>
        <p:spPr>
          <a:xfrm>
            <a:off x="838199" y="1690688"/>
            <a:ext cx="9140687" cy="2769989"/>
          </a:xfrm>
          <a:prstGeom prst="rect">
            <a:avLst/>
          </a:prstGeom>
          <a:noFill/>
        </p:spPr>
        <p:txBody>
          <a:bodyPr wrap="square" rtlCol="0">
            <a:spAutoFit/>
          </a:bodyPr>
          <a:lstStyle/>
          <a:p>
            <a:r>
              <a:rPr lang="en-MY" sz="2400" b="1" dirty="0">
                <a:latin typeface="Calibri" panose="020F0502020204030204" pitchFamily="34" charset="0"/>
                <a:cs typeface="Calibri" panose="020F0502020204030204" pitchFamily="34" charset="0"/>
              </a:rPr>
              <a:t>Quantitative:</a:t>
            </a:r>
            <a:endParaRPr lang="en-MY" sz="2400" b="1" dirty="0">
              <a:effectLst/>
              <a:latin typeface="Calibri" panose="020F0502020204030204" pitchFamily="34" charset="0"/>
              <a:cs typeface="Calibri" panose="020F0502020204030204" pitchFamily="34" charset="0"/>
            </a:endParaRPr>
          </a:p>
          <a:p>
            <a:pPr marL="342900" indent="-342900">
              <a:buAutoNum type="arabicPeriod"/>
            </a:pPr>
            <a:r>
              <a:rPr lang="en-MY" b="1" dirty="0">
                <a:effectLst/>
                <a:latin typeface="Calibri" panose="020F0502020204030204" pitchFamily="34" charset="0"/>
                <a:cs typeface="Calibri" panose="020F0502020204030204" pitchFamily="34" charset="0"/>
              </a:rPr>
              <a:t>Satisfaction Rate: </a:t>
            </a:r>
            <a:r>
              <a:rPr lang="en-MY" dirty="0">
                <a:latin typeface="Calibri" panose="020F0502020204030204" pitchFamily="34" charset="0"/>
                <a:cs typeface="Calibri" panose="020F0502020204030204" pitchFamily="34" charset="0"/>
              </a:rPr>
              <a:t>83.33%</a:t>
            </a:r>
          </a:p>
          <a:p>
            <a:pPr marL="742950" lvl="1" indent="-285750">
              <a:buFont typeface="Arial" panose="020B0604020202020204" pitchFamily="34" charset="0"/>
              <a:buChar char="•"/>
            </a:pPr>
            <a:r>
              <a:rPr lang="en-MY" dirty="0">
                <a:latin typeface="Calibri" panose="020F0502020204030204" pitchFamily="34" charset="0"/>
                <a:cs typeface="Calibri" panose="020F0502020204030204" pitchFamily="34" charset="0"/>
              </a:rPr>
              <a:t>3 out of 18 trials ended up to non-relevant response.</a:t>
            </a:r>
          </a:p>
          <a:p>
            <a:endParaRPr lang="en-MY" dirty="0">
              <a:latin typeface="Calibri" panose="020F0502020204030204" pitchFamily="34" charset="0"/>
              <a:cs typeface="Calibri" panose="020F0502020204030204" pitchFamily="34" charset="0"/>
            </a:endParaRPr>
          </a:p>
          <a:p>
            <a:r>
              <a:rPr lang="en-MY" sz="2400" b="1" dirty="0">
                <a:latin typeface="Calibri" panose="020F0502020204030204" pitchFamily="34" charset="0"/>
                <a:cs typeface="Calibri" panose="020F0502020204030204" pitchFamily="34" charset="0"/>
              </a:rPr>
              <a:t>Qualitative:</a:t>
            </a:r>
          </a:p>
          <a:p>
            <a:r>
              <a:rPr lang="en-MY" dirty="0">
                <a:latin typeface="Calibri" panose="020F0502020204030204" pitchFamily="34" charset="0"/>
                <a:cs typeface="Calibri" panose="020F0502020204030204" pitchFamily="34" charset="0"/>
              </a:rPr>
              <a:t>The chatbot has the capability to query the relevant data based on the user query. The select table tool enables the chatbot to connect to multiple tables and choose the best tables. It is also able to search in the internet for unknown </a:t>
            </a:r>
            <a:r>
              <a:rPr lang="en-MY" dirty="0" err="1">
                <a:latin typeface="Calibri" panose="020F0502020204030204" pitchFamily="34" charset="0"/>
                <a:cs typeface="Calibri" panose="020F0502020204030204" pitchFamily="34" charset="0"/>
              </a:rPr>
              <a:t>informations</a:t>
            </a:r>
            <a:r>
              <a:rPr lang="en-MY" dirty="0">
                <a:latin typeface="Calibri" panose="020F0502020204030204" pitchFamily="34" charset="0"/>
                <a:cs typeface="Calibri" panose="020F0502020204030204" pitchFamily="34" charset="0"/>
              </a:rPr>
              <a:t>. However, it is not elaborating the data extensively.</a:t>
            </a:r>
          </a:p>
        </p:txBody>
      </p:sp>
    </p:spTree>
    <p:extLst>
      <p:ext uri="{BB962C8B-B14F-4D97-AF65-F5344CB8AC3E}">
        <p14:creationId xmlns:p14="http://schemas.microsoft.com/office/powerpoint/2010/main" val="378764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5C0F-EA3F-387A-CAE9-781862E86997}"/>
              </a:ext>
            </a:extLst>
          </p:cNvPr>
          <p:cNvSpPr>
            <a:spLocks noGrp="1"/>
          </p:cNvSpPr>
          <p:nvPr>
            <p:ph type="title"/>
          </p:nvPr>
        </p:nvSpPr>
        <p:spPr/>
        <p:txBody>
          <a:bodyPr/>
          <a:lstStyle/>
          <a:p>
            <a:r>
              <a:rPr lang="en-US" b="1" dirty="0"/>
              <a:t>Understanding the Problem</a:t>
            </a:r>
          </a:p>
        </p:txBody>
      </p:sp>
      <p:sp>
        <p:nvSpPr>
          <p:cNvPr id="3" name="Content Placeholder 2">
            <a:extLst>
              <a:ext uri="{FF2B5EF4-FFF2-40B4-BE49-F238E27FC236}">
                <a16:creationId xmlns:a16="http://schemas.microsoft.com/office/drawing/2014/main" id="{0086127B-ACD0-BF08-0954-23BFDD6792BC}"/>
              </a:ext>
            </a:extLst>
          </p:cNvPr>
          <p:cNvSpPr>
            <a:spLocks noGrp="1"/>
          </p:cNvSpPr>
          <p:nvPr>
            <p:ph idx="1"/>
          </p:nvPr>
        </p:nvSpPr>
        <p:spPr/>
        <p:txBody>
          <a:bodyPr>
            <a:normAutofit/>
          </a:bodyPr>
          <a:lstStyle/>
          <a:p>
            <a:r>
              <a:rPr lang="en-MY" b="0" dirty="0">
                <a:effectLst/>
                <a:latin typeface="Calibri" panose="020F0502020204030204" pitchFamily="34" charset="0"/>
                <a:cs typeface="Calibri" panose="020F0502020204030204" pitchFamily="34" charset="0"/>
              </a:rPr>
              <a:t>The goal is to enable users to query their bank transactions in natural language (English) and receive meaningful, accurate responses. The provided solution must:</a:t>
            </a:r>
          </a:p>
          <a:p>
            <a:pPr lvl="1"/>
            <a:r>
              <a:rPr lang="en-MY" b="0" dirty="0">
                <a:effectLst/>
                <a:latin typeface="Calibri" panose="020F0502020204030204" pitchFamily="34" charset="0"/>
                <a:cs typeface="Calibri" panose="020F0502020204030204" pitchFamily="34" charset="0"/>
              </a:rPr>
              <a:t>Utilize an LLM (e.g., </a:t>
            </a:r>
            <a:r>
              <a:rPr lang="en-MY" b="0" dirty="0" err="1">
                <a:effectLst/>
                <a:latin typeface="Calibri" panose="020F0502020204030204" pitchFamily="34" charset="0"/>
                <a:cs typeface="Calibri" panose="020F0502020204030204" pitchFamily="34" charset="0"/>
              </a:rPr>
              <a:t>OpenAI</a:t>
            </a:r>
            <a:r>
              <a:rPr lang="en-MY" b="0" dirty="0">
                <a:effectLst/>
                <a:latin typeface="Calibri" panose="020F0502020204030204" pitchFamily="34" charset="0"/>
                <a:cs typeface="Calibri" panose="020F0502020204030204" pitchFamily="34" charset="0"/>
              </a:rPr>
              <a:t> APIs) to interpret natural language questions.</a:t>
            </a:r>
          </a:p>
          <a:p>
            <a:pPr lvl="1"/>
            <a:r>
              <a:rPr lang="en-MY" b="0" dirty="0">
                <a:effectLst/>
                <a:latin typeface="Calibri" panose="020F0502020204030204" pitchFamily="34" charset="0"/>
                <a:cs typeface="Calibri" panose="020F0502020204030204" pitchFamily="34" charset="0"/>
              </a:rPr>
              <a:t>Translate user questions into actionable SQL queries to fetch relevant data from a transaction dataset.</a:t>
            </a:r>
          </a:p>
          <a:p>
            <a:pPr lvl="1"/>
            <a:r>
              <a:rPr lang="en-MY" b="0" dirty="0">
                <a:effectLst/>
                <a:latin typeface="Calibri" panose="020F0502020204030204" pitchFamily="34" charset="0"/>
                <a:cs typeface="Calibri" panose="020F0502020204030204" pitchFamily="34" charset="0"/>
              </a:rPr>
              <a:t>Prioritize security, data sensitivity, and user experience.</a:t>
            </a:r>
          </a:p>
          <a:p>
            <a:pPr lvl="1"/>
            <a:r>
              <a:rPr lang="en-MY" b="0" dirty="0">
                <a:effectLst/>
                <a:latin typeface="Calibri" panose="020F0502020204030204" pitchFamily="34" charset="0"/>
                <a:cs typeface="Calibri" panose="020F0502020204030204" pitchFamily="34" charset="0"/>
              </a:rPr>
              <a:t>Handle edge cases gracefully and be robust against poorly phrased questions or invalid inputs.</a:t>
            </a:r>
          </a:p>
        </p:txBody>
      </p:sp>
    </p:spTree>
    <p:extLst>
      <p:ext uri="{BB962C8B-B14F-4D97-AF65-F5344CB8AC3E}">
        <p14:creationId xmlns:p14="http://schemas.microsoft.com/office/powerpoint/2010/main" val="21196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Scope</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lnSpcReduction="10000"/>
          </a:bodyPr>
          <a:lstStyle/>
          <a:p>
            <a:r>
              <a:rPr lang="en-US" dirty="0"/>
              <a:t>Financial Assistant for Financial Advices</a:t>
            </a:r>
          </a:p>
          <a:p>
            <a:pPr lvl="1"/>
            <a:r>
              <a:rPr lang="en-MY" b="0" dirty="0">
                <a:effectLst/>
                <a:latin typeface="Calibri" panose="020F0502020204030204" pitchFamily="34" charset="0"/>
                <a:cs typeface="Calibri" panose="020F0502020204030204" pitchFamily="34" charset="0"/>
              </a:rPr>
              <a:t>Based on the given client transaction data, we can derive several metrics and insights from the available columns. These metrics can help clients understand their financial habits, optimize spending, and make informed decisions.</a:t>
            </a:r>
            <a:endParaRPr lang="en-US" dirty="0">
              <a:latin typeface="Calibri" panose="020F0502020204030204" pitchFamily="34" charset="0"/>
              <a:cs typeface="Calibri" panose="020F0502020204030204" pitchFamily="34" charset="0"/>
            </a:endParaRPr>
          </a:p>
          <a:p>
            <a:pPr lvl="1"/>
            <a:r>
              <a:rPr lang="en-US" dirty="0"/>
              <a:t>Capabilities:</a:t>
            </a:r>
          </a:p>
          <a:p>
            <a:pPr lvl="2"/>
            <a:r>
              <a:rPr lang="en-US" dirty="0"/>
              <a:t>Spending Metrics</a:t>
            </a:r>
          </a:p>
          <a:p>
            <a:pPr lvl="2"/>
            <a:r>
              <a:rPr lang="en-US" dirty="0"/>
              <a:t>Saving Metrics</a:t>
            </a:r>
          </a:p>
          <a:p>
            <a:pPr lvl="2"/>
            <a:r>
              <a:rPr lang="en-US" dirty="0"/>
              <a:t>Transaction Analysis Metrics</a:t>
            </a:r>
          </a:p>
          <a:p>
            <a:pPr lvl="2"/>
            <a:r>
              <a:rPr lang="en-US" dirty="0"/>
              <a:t>Behavioral Insights</a:t>
            </a:r>
          </a:p>
          <a:p>
            <a:pPr lvl="2"/>
            <a:r>
              <a:rPr lang="en-US" dirty="0"/>
              <a:t>Risk and Anomaly Detection</a:t>
            </a:r>
          </a:p>
          <a:p>
            <a:pPr lvl="2"/>
            <a:r>
              <a:rPr lang="en-US" dirty="0"/>
              <a:t>Time-Based Analysis</a:t>
            </a:r>
          </a:p>
          <a:p>
            <a:pPr lvl="2"/>
            <a:r>
              <a:rPr lang="en-US" dirty="0"/>
              <a:t>Recommendations for Financial Advice</a:t>
            </a:r>
          </a:p>
        </p:txBody>
      </p:sp>
    </p:spTree>
    <p:extLst>
      <p:ext uri="{BB962C8B-B14F-4D97-AF65-F5344CB8AC3E}">
        <p14:creationId xmlns:p14="http://schemas.microsoft.com/office/powerpoint/2010/main" val="238801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t>1. Spending Overview</a:t>
            </a:r>
          </a:p>
          <a:p>
            <a:pPr lvl="1"/>
            <a:r>
              <a:rPr lang="en-MY" b="0" dirty="0">
                <a:effectLst/>
                <a:latin typeface="Calibri" panose="020F0502020204030204" pitchFamily="34" charset="0"/>
                <a:cs typeface="Calibri" panose="020F0502020204030204" pitchFamily="34" charset="0"/>
              </a:rPr>
              <a:t>Provide a summary of the user’s total spending for specified timeframes.</a:t>
            </a:r>
          </a:p>
          <a:p>
            <a:pPr lvl="2"/>
            <a:r>
              <a:rPr lang="en-MY" b="0" dirty="0">
                <a:effectLst/>
                <a:latin typeface="Calibri" panose="020F0502020204030204" pitchFamily="34" charset="0"/>
                <a:cs typeface="Calibri" panose="020F0502020204030204" pitchFamily="34" charset="0"/>
              </a:rPr>
              <a:t>Example output: “You spent $1,250 last month. Would you like a breakdown by category or merchant?”</a:t>
            </a:r>
            <a:endParaRPr lang="en-US" b="0" dirty="0">
              <a:effectLst/>
              <a:latin typeface="Calibri" panose="020F0502020204030204" pitchFamily="34" charset="0"/>
              <a:cs typeface="Calibri" panose="020F0502020204030204" pitchFamily="34" charset="0"/>
            </a:endParaRPr>
          </a:p>
          <a:p>
            <a:pPr marL="0" indent="0">
              <a:buNone/>
            </a:pPr>
            <a:r>
              <a:rPr lang="en-MY" dirty="0">
                <a:effectLst/>
                <a:latin typeface="Calibri" panose="020F0502020204030204" pitchFamily="34" charset="0"/>
                <a:cs typeface="Calibri" panose="020F0502020204030204" pitchFamily="34" charset="0"/>
              </a:rPr>
              <a:t>2. Category-Based Spending Insights</a:t>
            </a:r>
          </a:p>
          <a:p>
            <a:pPr lvl="1"/>
            <a:r>
              <a:rPr lang="en-MY" dirty="0">
                <a:effectLst/>
                <a:latin typeface="Calibri" panose="020F0502020204030204" pitchFamily="34" charset="0"/>
                <a:cs typeface="Calibri" panose="020F0502020204030204" pitchFamily="34" charset="0"/>
              </a:rPr>
              <a:t>Offer detailed insights into spending across categories such as groceries, dining, travel, etc.</a:t>
            </a:r>
          </a:p>
          <a:p>
            <a:pPr lvl="2"/>
            <a:r>
              <a:rPr lang="en-MY" dirty="0">
                <a:effectLst/>
                <a:latin typeface="Calibri" panose="020F0502020204030204" pitchFamily="34" charset="0"/>
                <a:cs typeface="Calibri" panose="020F0502020204030204" pitchFamily="34" charset="0"/>
              </a:rPr>
              <a:t>Example: “Your top spending category last month was ‘Shops,’ accounting for 35% of your total spending.”</a:t>
            </a:r>
          </a:p>
        </p:txBody>
      </p:sp>
    </p:spTree>
    <p:extLst>
      <p:ext uri="{BB962C8B-B14F-4D97-AF65-F5344CB8AC3E}">
        <p14:creationId xmlns:p14="http://schemas.microsoft.com/office/powerpoint/2010/main" val="401364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t>3. Merchant Analysis</a:t>
            </a:r>
          </a:p>
          <a:p>
            <a:pPr lvl="1"/>
            <a:r>
              <a:rPr lang="en-MY" b="0" dirty="0">
                <a:effectLst/>
                <a:latin typeface="Calibri" panose="020F0502020204030204" pitchFamily="34" charset="0"/>
                <a:cs typeface="Calibri" panose="020F0502020204030204" pitchFamily="34" charset="0"/>
              </a:rPr>
              <a:t>Identify spending trends with specific merchants.</a:t>
            </a:r>
          </a:p>
          <a:p>
            <a:pPr lvl="2"/>
            <a:r>
              <a:rPr lang="en-MY" b="0" dirty="0">
                <a:effectLst/>
                <a:latin typeface="Calibri" panose="020F0502020204030204" pitchFamily="34" charset="0"/>
                <a:cs typeface="Calibri" panose="020F0502020204030204" pitchFamily="34" charset="0"/>
              </a:rPr>
              <a:t>Example: “You spent $300 at Apple last month. Do you want to explore your Apple transactions in detail?”</a:t>
            </a:r>
            <a:endParaRPr lang="en-US" b="0" dirty="0">
              <a:effectLst/>
              <a:latin typeface="Calibri" panose="020F0502020204030204" pitchFamily="34" charset="0"/>
              <a:cs typeface="Calibri" panose="020F0502020204030204" pitchFamily="34" charset="0"/>
            </a:endParaRPr>
          </a:p>
          <a:p>
            <a:pPr marL="0" indent="0">
              <a:buNone/>
            </a:pPr>
            <a:r>
              <a:rPr lang="en-MY" dirty="0">
                <a:effectLst/>
                <a:latin typeface="Calibri" panose="020F0502020204030204" pitchFamily="34" charset="0"/>
                <a:cs typeface="Calibri" panose="020F0502020204030204" pitchFamily="34" charset="0"/>
              </a:rPr>
              <a:t>4. Recurring Transactions</a:t>
            </a:r>
          </a:p>
          <a:p>
            <a:pPr lvl="1"/>
            <a:r>
              <a:rPr lang="en-MY" b="0" dirty="0">
                <a:effectLst/>
                <a:latin typeface="Calibri" panose="020F0502020204030204" pitchFamily="34" charset="0"/>
                <a:cs typeface="Calibri" panose="020F0502020204030204" pitchFamily="34" charset="0"/>
              </a:rPr>
              <a:t>Detect and summarize recurring payments like subscriptions or memberships.</a:t>
            </a:r>
          </a:p>
          <a:p>
            <a:pPr lvl="2"/>
            <a:r>
              <a:rPr lang="en-MY" b="0" dirty="0">
                <a:effectLst/>
                <a:latin typeface="Calibri" panose="020F0502020204030204" pitchFamily="34" charset="0"/>
                <a:cs typeface="Calibri" panose="020F0502020204030204" pitchFamily="34" charset="0"/>
              </a:rPr>
              <a:t>Example: “You have recurring payments for Netflix ($15.99) and Spotify ($9.99). Would you like to review these subscriptions?”</a:t>
            </a:r>
          </a:p>
        </p:txBody>
      </p:sp>
    </p:spTree>
    <p:extLst>
      <p:ext uri="{BB962C8B-B14F-4D97-AF65-F5344CB8AC3E}">
        <p14:creationId xmlns:p14="http://schemas.microsoft.com/office/powerpoint/2010/main" val="288155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5. Weekly and Monthly Trends</a:t>
            </a:r>
          </a:p>
          <a:p>
            <a:pPr lvl="1"/>
            <a:r>
              <a:rPr lang="en-MY" b="0" dirty="0">
                <a:effectLst/>
                <a:latin typeface="Calibri" panose="020F0502020204030204" pitchFamily="34" charset="0"/>
                <a:cs typeface="Calibri" panose="020F0502020204030204" pitchFamily="34" charset="0"/>
              </a:rPr>
              <a:t>Highlight spending trends over weeks or months, comparing changes.</a:t>
            </a:r>
          </a:p>
          <a:p>
            <a:pPr lvl="2"/>
            <a:r>
              <a:rPr lang="en-MY" b="0" dirty="0">
                <a:effectLst/>
                <a:latin typeface="Calibri" panose="020F0502020204030204" pitchFamily="34" charset="0"/>
                <a:cs typeface="Calibri" panose="020F0502020204030204" pitchFamily="34" charset="0"/>
              </a:rPr>
              <a:t>Example: “Your spending increased by 15% last week compared to the previous week.”</a:t>
            </a:r>
          </a:p>
          <a:p>
            <a:pPr marL="0" indent="0">
              <a:buNone/>
            </a:pPr>
            <a:r>
              <a:rPr lang="en-MY" dirty="0">
                <a:latin typeface="Calibri" panose="020F0502020204030204" pitchFamily="34" charset="0"/>
                <a:cs typeface="Calibri" panose="020F0502020204030204" pitchFamily="34" charset="0"/>
              </a:rPr>
              <a:t>6. </a:t>
            </a:r>
            <a:r>
              <a:rPr lang="en-MY" dirty="0">
                <a:effectLst/>
                <a:latin typeface="Calibri" panose="020F0502020204030204" pitchFamily="34" charset="0"/>
                <a:cs typeface="Calibri" panose="020F0502020204030204" pitchFamily="34" charset="0"/>
              </a:rPr>
              <a:t>Savings Suggestions</a:t>
            </a:r>
          </a:p>
          <a:p>
            <a:pPr lvl="1"/>
            <a:r>
              <a:rPr lang="en-MY" b="0" dirty="0">
                <a:effectLst/>
                <a:latin typeface="Calibri" panose="020F0502020204030204" pitchFamily="34" charset="0"/>
                <a:cs typeface="Calibri" panose="020F0502020204030204" pitchFamily="34" charset="0"/>
              </a:rPr>
              <a:t>Recommend ways to save based on spending habits.</a:t>
            </a:r>
          </a:p>
          <a:p>
            <a:pPr lvl="2"/>
            <a:r>
              <a:rPr lang="en-MY" b="0" dirty="0">
                <a:effectLst/>
                <a:latin typeface="Calibri" panose="020F0502020204030204" pitchFamily="34" charset="0"/>
                <a:cs typeface="Calibri" panose="020F0502020204030204" pitchFamily="34" charset="0"/>
              </a:rPr>
              <a:t>Example: “You could save $100 monthly by reducing dining-out expenses by 20%.”</a:t>
            </a:r>
          </a:p>
          <a:p>
            <a:pPr marL="0" indent="0">
              <a:buNone/>
            </a:pPr>
            <a:r>
              <a:rPr lang="en-MY" dirty="0">
                <a:latin typeface="Calibri" panose="020F0502020204030204" pitchFamily="34" charset="0"/>
                <a:cs typeface="Calibri" panose="020F0502020204030204" pitchFamily="34" charset="0"/>
              </a:rPr>
              <a:t>7. </a:t>
            </a:r>
            <a:r>
              <a:rPr lang="en-MY" dirty="0">
                <a:effectLst/>
                <a:latin typeface="Calibri" panose="020F0502020204030204" pitchFamily="34" charset="0"/>
                <a:cs typeface="Calibri" panose="020F0502020204030204" pitchFamily="34" charset="0"/>
              </a:rPr>
              <a:t>Expense Optimization</a:t>
            </a:r>
          </a:p>
          <a:p>
            <a:pPr lvl="1"/>
            <a:r>
              <a:rPr lang="en-MY" b="0" dirty="0">
                <a:effectLst/>
                <a:latin typeface="Calibri" panose="020F0502020204030204" pitchFamily="34" charset="0"/>
                <a:cs typeface="Calibri" panose="020F0502020204030204" pitchFamily="34" charset="0"/>
              </a:rPr>
              <a:t>Suggest alternatives for frequent spending categories or merchants.</a:t>
            </a:r>
          </a:p>
          <a:p>
            <a:pPr lvl="2"/>
            <a:r>
              <a:rPr lang="en-MY" b="0" dirty="0">
                <a:effectLst/>
                <a:latin typeface="Calibri" panose="020F0502020204030204" pitchFamily="34" charset="0"/>
                <a:cs typeface="Calibri" panose="020F0502020204030204" pitchFamily="34" charset="0"/>
              </a:rPr>
              <a:t>Example: “You could save on groceries by switching to </a:t>
            </a:r>
            <a:r>
              <a:rPr lang="en-MY" b="0" dirty="0" err="1">
                <a:effectLst/>
                <a:latin typeface="Calibri" panose="020F0502020204030204" pitchFamily="34" charset="0"/>
                <a:cs typeface="Calibri" panose="020F0502020204030204" pitchFamily="34" charset="0"/>
              </a:rPr>
              <a:t>StoreX</a:t>
            </a:r>
            <a:r>
              <a:rPr lang="en-MY" b="0" dirty="0">
                <a:effectLst/>
                <a:latin typeface="Calibri" panose="020F0502020204030204" pitchFamily="34" charset="0"/>
                <a:cs typeface="Calibri" panose="020F0502020204030204" pitchFamily="34" charset="0"/>
              </a:rPr>
              <a:t>, which offers discounts on similar items.”</a:t>
            </a:r>
          </a:p>
        </p:txBody>
      </p:sp>
    </p:spTree>
    <p:extLst>
      <p:ext uri="{BB962C8B-B14F-4D97-AF65-F5344CB8AC3E}">
        <p14:creationId xmlns:p14="http://schemas.microsoft.com/office/powerpoint/2010/main" val="277187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fontScale="92500"/>
          </a:bodyPr>
          <a:lstStyle/>
          <a:p>
            <a:pPr marL="0" indent="0">
              <a:buNone/>
            </a:pPr>
            <a:r>
              <a:rPr lang="en-US" dirty="0">
                <a:latin typeface="Calibri" panose="020F0502020204030204" pitchFamily="34" charset="0"/>
                <a:cs typeface="Calibri" panose="020F0502020204030204" pitchFamily="34" charset="0"/>
              </a:rPr>
              <a:t>8. </a:t>
            </a:r>
            <a:r>
              <a:rPr lang="en-MY" dirty="0">
                <a:effectLst/>
                <a:latin typeface="Calibri" panose="020F0502020204030204" pitchFamily="34" charset="0"/>
                <a:cs typeface="Calibri" panose="020F0502020204030204" pitchFamily="34" charset="0"/>
              </a:rPr>
              <a:t>Anomaly Detection</a:t>
            </a:r>
          </a:p>
          <a:p>
            <a:pPr lvl="1"/>
            <a:r>
              <a:rPr lang="en-MY" b="0" dirty="0">
                <a:effectLst/>
                <a:latin typeface="Calibri" panose="020F0502020204030204" pitchFamily="34" charset="0"/>
                <a:cs typeface="Calibri" panose="020F0502020204030204" pitchFamily="34" charset="0"/>
              </a:rPr>
              <a:t>Identify and alert the user to unusual or high-value transactions.</a:t>
            </a:r>
          </a:p>
          <a:p>
            <a:pPr lvl="2"/>
            <a:r>
              <a:rPr lang="en-MY" b="0" dirty="0">
                <a:effectLst/>
                <a:latin typeface="Calibri" panose="020F0502020204030204" pitchFamily="34" charset="0"/>
                <a:cs typeface="Calibri" panose="020F0502020204030204" pitchFamily="34" charset="0"/>
              </a:rPr>
              <a:t>Example: “You had a transaction of $1,200 at </a:t>
            </a:r>
            <a:r>
              <a:rPr lang="en-MY" b="0" dirty="0" err="1">
                <a:effectLst/>
                <a:latin typeface="Calibri" panose="020F0502020204030204" pitchFamily="34" charset="0"/>
                <a:cs typeface="Calibri" panose="020F0502020204030204" pitchFamily="34" charset="0"/>
              </a:rPr>
              <a:t>ElectronicsWorld</a:t>
            </a:r>
            <a:r>
              <a:rPr lang="en-MY" b="0" dirty="0">
                <a:effectLst/>
                <a:latin typeface="Calibri" panose="020F0502020204030204" pitchFamily="34" charset="0"/>
                <a:cs typeface="Calibri" panose="020F0502020204030204" pitchFamily="34" charset="0"/>
              </a:rPr>
              <a:t> yesterday. Was this expected?”</a:t>
            </a:r>
          </a:p>
          <a:p>
            <a:pPr marL="0" indent="0">
              <a:buNone/>
            </a:pPr>
            <a:r>
              <a:rPr lang="en-MY" dirty="0">
                <a:latin typeface="Calibri" panose="020F0502020204030204" pitchFamily="34" charset="0"/>
                <a:cs typeface="Calibri" panose="020F0502020204030204" pitchFamily="34" charset="0"/>
              </a:rPr>
              <a:t>9. </a:t>
            </a:r>
            <a:r>
              <a:rPr lang="en-MY" dirty="0">
                <a:effectLst/>
                <a:latin typeface="Calibri" panose="020F0502020204030204" pitchFamily="34" charset="0"/>
                <a:cs typeface="Calibri" panose="020F0502020204030204" pitchFamily="34" charset="0"/>
              </a:rPr>
              <a:t>Cash Flow Analysis</a:t>
            </a:r>
          </a:p>
          <a:p>
            <a:pPr lvl="1"/>
            <a:r>
              <a:rPr lang="en-MY" b="0" dirty="0">
                <a:effectLst/>
                <a:latin typeface="Calibri" panose="020F0502020204030204" pitchFamily="34" charset="0"/>
                <a:cs typeface="Calibri" panose="020F0502020204030204" pitchFamily="34" charset="0"/>
              </a:rPr>
              <a:t>Provide insights into inflow versus outflow, highlighting surplus or deficit periods.</a:t>
            </a:r>
          </a:p>
          <a:p>
            <a:pPr lvl="2"/>
            <a:r>
              <a:rPr lang="en-MY" b="0" dirty="0">
                <a:effectLst/>
                <a:latin typeface="Calibri" panose="020F0502020204030204" pitchFamily="34" charset="0"/>
                <a:cs typeface="Calibri" panose="020F0502020204030204" pitchFamily="34" charset="0"/>
              </a:rPr>
              <a:t>Example: “Your cash flow last month was positive, with $500 more in inflow than outflow.”</a:t>
            </a:r>
          </a:p>
          <a:p>
            <a:pPr marL="0" indent="0">
              <a:buNone/>
            </a:pPr>
            <a:r>
              <a:rPr lang="en-MY" dirty="0">
                <a:latin typeface="Calibri" panose="020F0502020204030204" pitchFamily="34" charset="0"/>
                <a:cs typeface="Calibri" panose="020F0502020204030204" pitchFamily="34" charset="0"/>
              </a:rPr>
              <a:t>10. </a:t>
            </a:r>
            <a:r>
              <a:rPr lang="en-MY" dirty="0">
                <a:effectLst/>
                <a:latin typeface="Calibri" panose="020F0502020204030204" pitchFamily="34" charset="0"/>
                <a:cs typeface="Calibri" panose="020F0502020204030204" pitchFamily="34" charset="0"/>
              </a:rPr>
              <a:t>Comparative Insights</a:t>
            </a:r>
          </a:p>
          <a:p>
            <a:pPr lvl="1"/>
            <a:r>
              <a:rPr lang="en-MY" b="0" dirty="0">
                <a:effectLst/>
                <a:latin typeface="Calibri" panose="020F0502020204030204" pitchFamily="34" charset="0"/>
                <a:cs typeface="Calibri" panose="020F0502020204030204" pitchFamily="34" charset="0"/>
              </a:rPr>
              <a:t>Compare spending trends to peers or averages (while maintaining privacy).</a:t>
            </a:r>
          </a:p>
          <a:p>
            <a:pPr lvl="2"/>
            <a:r>
              <a:rPr lang="en-MY" b="0" dirty="0">
                <a:effectLst/>
                <a:latin typeface="Calibri" panose="020F0502020204030204" pitchFamily="34" charset="0"/>
                <a:cs typeface="Calibri" panose="020F0502020204030204" pitchFamily="34" charset="0"/>
              </a:rPr>
              <a:t>Example: “You spend 25% more on dining out than the average user. Would you like tips to cut back?”</a:t>
            </a:r>
          </a:p>
        </p:txBody>
      </p:sp>
    </p:spTree>
    <p:extLst>
      <p:ext uri="{BB962C8B-B14F-4D97-AF65-F5344CB8AC3E}">
        <p14:creationId xmlns:p14="http://schemas.microsoft.com/office/powerpoint/2010/main" val="181240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0D8A-E90E-45DF-0D09-2EAB9F5ADE6D}"/>
              </a:ext>
            </a:extLst>
          </p:cNvPr>
          <p:cNvSpPr>
            <a:spLocks noGrp="1"/>
          </p:cNvSpPr>
          <p:nvPr>
            <p:ph type="title"/>
          </p:nvPr>
        </p:nvSpPr>
        <p:spPr/>
        <p:txBody>
          <a:bodyPr/>
          <a:lstStyle/>
          <a:p>
            <a:r>
              <a:rPr lang="en-US" b="1" dirty="0"/>
              <a:t>Features</a:t>
            </a:r>
          </a:p>
        </p:txBody>
      </p:sp>
      <p:sp>
        <p:nvSpPr>
          <p:cNvPr id="3" name="Content Placeholder 2">
            <a:extLst>
              <a:ext uri="{FF2B5EF4-FFF2-40B4-BE49-F238E27FC236}">
                <a16:creationId xmlns:a16="http://schemas.microsoft.com/office/drawing/2014/main" id="{7B2F0EBD-B545-FBF9-D946-21BDABEAD1EC}"/>
              </a:ext>
            </a:extLst>
          </p:cNvPr>
          <p:cNvSpPr>
            <a:spLocks noGrp="1"/>
          </p:cNvSpPr>
          <p:nvPr>
            <p:ph idx="1"/>
          </p:nvPr>
        </p:nvSpPr>
        <p:spPr/>
        <p:txBody>
          <a:bodyPr>
            <a:normAutofit/>
          </a:bodyPr>
          <a:lstStyle/>
          <a:p>
            <a:pPr marL="0" indent="0">
              <a:buNone/>
            </a:pPr>
            <a:r>
              <a:rPr lang="en-US" dirty="0">
                <a:latin typeface="Calibri" panose="020F0502020204030204" pitchFamily="34" charset="0"/>
                <a:cs typeface="Calibri" panose="020F0502020204030204" pitchFamily="34" charset="0"/>
              </a:rPr>
              <a:t>11. </a:t>
            </a:r>
            <a:r>
              <a:rPr lang="en-MY" dirty="0">
                <a:effectLst/>
                <a:latin typeface="Calibri" panose="020F0502020204030204" pitchFamily="34" charset="0"/>
                <a:cs typeface="Calibri" panose="020F0502020204030204" pitchFamily="34" charset="0"/>
              </a:rPr>
              <a:t>Data Privacy</a:t>
            </a:r>
          </a:p>
          <a:p>
            <a:pPr lvl="1"/>
            <a:r>
              <a:rPr lang="en-MY" b="0" dirty="0">
                <a:effectLst/>
                <a:latin typeface="Calibri" panose="020F0502020204030204" pitchFamily="34" charset="0"/>
                <a:cs typeface="Calibri" panose="020F0502020204030204" pitchFamily="34" charset="0"/>
              </a:rPr>
              <a:t>Guardrail request on other user’s data.</a:t>
            </a:r>
          </a:p>
          <a:p>
            <a:pPr lvl="2"/>
            <a:r>
              <a:rPr lang="en-MY" b="0" dirty="0">
                <a:effectLst/>
                <a:latin typeface="Calibri" panose="020F0502020204030204" pitchFamily="34" charset="0"/>
                <a:cs typeface="Calibri" panose="020F0502020204030204" pitchFamily="34" charset="0"/>
              </a:rPr>
              <a:t>Example: “For privacy reasons, I can only provide insights based on your data. Would you like help understanding trends in your transactions instead?”</a:t>
            </a:r>
          </a:p>
        </p:txBody>
      </p:sp>
    </p:spTree>
    <p:extLst>
      <p:ext uri="{BB962C8B-B14F-4D97-AF65-F5344CB8AC3E}">
        <p14:creationId xmlns:p14="http://schemas.microsoft.com/office/powerpoint/2010/main" val="1907361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1246</Words>
  <Application>Microsoft Macintosh PowerPoint</Application>
  <PresentationFormat>Widescreen</PresentationFormat>
  <Paragraphs>123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.AppleSystemUIFont</vt:lpstr>
      <vt:lpstr>Arial</vt:lpstr>
      <vt:lpstr>Calibri</vt:lpstr>
      <vt:lpstr>Calibri Light</vt:lpstr>
      <vt:lpstr>Office Theme</vt:lpstr>
      <vt:lpstr>Bank Transaction GenAI Application</vt:lpstr>
      <vt:lpstr>Table of content</vt:lpstr>
      <vt:lpstr>Understanding the Problem</vt:lpstr>
      <vt:lpstr>Scope</vt:lpstr>
      <vt:lpstr>Features</vt:lpstr>
      <vt:lpstr>Features</vt:lpstr>
      <vt:lpstr>Features</vt:lpstr>
      <vt:lpstr>Features</vt:lpstr>
      <vt:lpstr>Features</vt:lpstr>
      <vt:lpstr>Architecture</vt:lpstr>
      <vt:lpstr>Architecture</vt:lpstr>
      <vt:lpstr>Prompt Engineering</vt:lpstr>
      <vt:lpstr>Prompt Engineering</vt:lpstr>
      <vt:lpstr>Prompt Engineering</vt:lpstr>
      <vt:lpstr>Prompt Engineering</vt:lpstr>
      <vt:lpstr>Demo</vt:lpstr>
      <vt:lpstr>Demo</vt:lpstr>
      <vt:lpstr>Demo</vt:lpstr>
      <vt:lpstr>Demo</vt:lpstr>
      <vt:lpstr>Demo</vt:lpstr>
      <vt:lpstr>Demo</vt:lpstr>
      <vt:lpstr>Demo</vt:lpstr>
      <vt:lpstr>Demo</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Transaction GenAI Application</dc:title>
  <dc:creator>Goldius Leonard</dc:creator>
  <cp:lastModifiedBy>Goldius Leonard</cp:lastModifiedBy>
  <cp:revision>7</cp:revision>
  <dcterms:created xsi:type="dcterms:W3CDTF">2024-12-08T13:43:32Z</dcterms:created>
  <dcterms:modified xsi:type="dcterms:W3CDTF">2025-02-23T13:15:45Z</dcterms:modified>
</cp:coreProperties>
</file>