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7" r:id="rId8"/>
    <p:sldId id="261" r:id="rId9"/>
    <p:sldId id="264" r:id="rId10"/>
    <p:sldId id="262"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1" r:id="rId36"/>
    <p:sldId id="294" r:id="rId37"/>
    <p:sldId id="293" r:id="rId38"/>
    <p:sldId id="29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CBC362-8DD7-41DF-BE27-AC421C15C6F8}"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2532452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BC362-8DD7-41DF-BE27-AC421C15C6F8}"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1347976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BC362-8DD7-41DF-BE27-AC421C15C6F8}"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289972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1CBC362-8DD7-41DF-BE27-AC421C15C6F8}"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40067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CBC362-8DD7-41DF-BE27-AC421C15C6F8}" type="datetimeFigureOut">
              <a:rPr lang="en-US" smtClean="0"/>
              <a:t>4/15/2015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270502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CBC362-8DD7-41DF-BE27-AC421C15C6F8}"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410023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1CBC362-8DD7-41DF-BE27-AC421C15C6F8}" type="datetimeFigureOut">
              <a:rPr lang="en-US" smtClean="0"/>
              <a:t>4/15/2015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75267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1CBC362-8DD7-41DF-BE27-AC421C15C6F8}" type="datetimeFigureOut">
              <a:rPr lang="en-US" smtClean="0"/>
              <a:t>4/15/2015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2301250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CBC362-8DD7-41DF-BE27-AC421C15C6F8}" type="datetimeFigureOut">
              <a:rPr lang="en-US" smtClean="0"/>
              <a:t>4/15/2015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1077308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BC362-8DD7-41DF-BE27-AC421C15C6F8}"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10445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1CBC362-8DD7-41DF-BE27-AC421C15C6F8}" type="datetimeFigureOut">
              <a:rPr lang="en-US" smtClean="0"/>
              <a:t>4/15/2015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196BEF-3F4E-4F04-A235-5EDF0FA4B8DB}" type="slidenum">
              <a:rPr lang="en-US" smtClean="0"/>
              <a:t>‹#›</a:t>
            </a:fld>
            <a:endParaRPr lang="en-US"/>
          </a:p>
        </p:txBody>
      </p:sp>
    </p:spTree>
    <p:extLst>
      <p:ext uri="{BB962C8B-B14F-4D97-AF65-F5344CB8AC3E}">
        <p14:creationId xmlns:p14="http://schemas.microsoft.com/office/powerpoint/2010/main" val="39526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CBC362-8DD7-41DF-BE27-AC421C15C6F8}" type="datetimeFigureOut">
              <a:rPr lang="en-US" smtClean="0"/>
              <a:t>4/15/2015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196BEF-3F4E-4F04-A235-5EDF0FA4B8DB}" type="slidenum">
              <a:rPr lang="en-US" smtClean="0"/>
              <a:t>‹#›</a:t>
            </a:fld>
            <a:endParaRPr lang="en-US"/>
          </a:p>
        </p:txBody>
      </p:sp>
    </p:spTree>
    <p:extLst>
      <p:ext uri="{BB962C8B-B14F-4D97-AF65-F5344CB8AC3E}">
        <p14:creationId xmlns:p14="http://schemas.microsoft.com/office/powerpoint/2010/main" val="1418825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nl-BE" dirty="0" smtClean="0"/>
              <a:t>SymCLI and Unisphere for VMAX demo</a:t>
            </a:r>
            <a:endParaRPr lang="en-US" dirty="0"/>
          </a:p>
        </p:txBody>
      </p:sp>
      <p:sp>
        <p:nvSpPr>
          <p:cNvPr id="3" name="Subtitle 2"/>
          <p:cNvSpPr>
            <a:spLocks noGrp="1"/>
          </p:cNvSpPr>
          <p:nvPr>
            <p:ph type="subTitle" idx="1"/>
          </p:nvPr>
        </p:nvSpPr>
        <p:spPr/>
        <p:txBody>
          <a:bodyPr/>
          <a:lstStyle/>
          <a:p>
            <a:r>
              <a:rPr lang="nl-BE" dirty="0" smtClean="0"/>
              <a:t>For Customer Prudential UK</a:t>
            </a:r>
          </a:p>
          <a:p>
            <a:r>
              <a:rPr lang="nl-BE" dirty="0" smtClean="0"/>
              <a:t>22nd April 2015</a:t>
            </a:r>
            <a:endParaRPr lang="en-US" dirty="0"/>
          </a:p>
        </p:txBody>
      </p:sp>
    </p:spTree>
    <p:extLst>
      <p:ext uri="{BB962C8B-B14F-4D97-AF65-F5344CB8AC3E}">
        <p14:creationId xmlns:p14="http://schemas.microsoft.com/office/powerpoint/2010/main" val="1240457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list RA specifications</a:t>
            </a: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1600200"/>
            <a:ext cx="6188063"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4330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list thin pool specifications</a:t>
            </a:r>
            <a:endParaRPr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7" y="1752600"/>
            <a:ext cx="8782916"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7683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symdev</a:t>
            </a:r>
            <a:r>
              <a:rPr lang="nl-BE" dirty="0" smtClean="0"/>
              <a:t/>
            </a:r>
            <a:br>
              <a:rPr lang="nl-BE" dirty="0" smtClean="0"/>
            </a:br>
            <a:r>
              <a:rPr lang="nl-BE" dirty="0" smtClean="0"/>
              <a:t>list all devices</a:t>
            </a:r>
            <a:endParaRPr lang="en-US" dirty="0"/>
          </a:p>
        </p:txBody>
      </p:sp>
      <p:sp>
        <p:nvSpPr>
          <p:cNvPr id="3" name="TextBox 2"/>
          <p:cNvSpPr txBox="1"/>
          <p:nvPr/>
        </p:nvSpPr>
        <p:spPr>
          <a:xfrm>
            <a:off x="457200" y="1676400"/>
            <a:ext cx="8305800" cy="4801314"/>
          </a:xfrm>
          <a:prstGeom prst="rect">
            <a:avLst/>
          </a:prstGeom>
          <a:noFill/>
        </p:spPr>
        <p:txBody>
          <a:bodyPr wrap="square" rtlCol="0">
            <a:spAutoFit/>
          </a:bodyPr>
          <a:lstStyle/>
          <a:p>
            <a:r>
              <a:rPr lang="en-US" dirty="0" smtClean="0"/>
              <a:t>symdev -</a:t>
            </a:r>
            <a:r>
              <a:rPr lang="en-US" dirty="0" err="1" smtClean="0"/>
              <a:t>sid</a:t>
            </a:r>
            <a:r>
              <a:rPr lang="en-US" dirty="0" smtClean="0"/>
              <a:t> &lt;SID&gt; list</a:t>
            </a:r>
          </a:p>
          <a:p>
            <a:r>
              <a:rPr lang="en-US" dirty="0" smtClean="0"/>
              <a:t>[-FA &lt;# | ALL&gt; [-P &lt;#&gt;] | -SA &lt;# | ALL&gt; [-</a:t>
            </a:r>
            <a:r>
              <a:rPr lang="en-US" dirty="0" err="1" smtClean="0"/>
              <a:t>scsi</a:t>
            </a:r>
            <a:r>
              <a:rPr lang="en-US" dirty="0" smtClean="0"/>
              <a:t>] [-</a:t>
            </a:r>
            <a:r>
              <a:rPr lang="en-US" dirty="0" err="1" smtClean="0"/>
              <a:t>fibre</a:t>
            </a:r>
            <a:r>
              <a:rPr lang="en-US" dirty="0" smtClean="0"/>
              <a:t>] [-p &lt;#&gt;]]</a:t>
            </a:r>
          </a:p>
          <a:p>
            <a:r>
              <a:rPr lang="en-US" dirty="0" smtClean="0"/>
              <a:t>[-</a:t>
            </a:r>
            <a:r>
              <a:rPr lang="en-US" dirty="0" err="1" smtClean="0"/>
              <a:t>devs</a:t>
            </a:r>
            <a:r>
              <a:rPr lang="en-US" dirty="0" smtClean="0"/>
              <a:t> &lt;&lt;</a:t>
            </a:r>
            <a:r>
              <a:rPr lang="en-US" dirty="0" err="1" smtClean="0"/>
              <a:t>SymDevStart</a:t>
            </a:r>
            <a:r>
              <a:rPr lang="en-US" dirty="0" smtClean="0"/>
              <a:t>&gt;:&lt;</a:t>
            </a:r>
            <a:r>
              <a:rPr lang="en-US" dirty="0" err="1" smtClean="0"/>
              <a:t>SymDevEnd</a:t>
            </a:r>
            <a:r>
              <a:rPr lang="en-US" dirty="0" smtClean="0"/>
              <a:t>&gt; | &lt;</a:t>
            </a:r>
            <a:r>
              <a:rPr lang="en-US" dirty="0" err="1" smtClean="0"/>
              <a:t>SymDevName</a:t>
            </a:r>
            <a:r>
              <a:rPr lang="en-US" dirty="0" smtClean="0"/>
              <a:t>&gt; [,&lt;&lt;</a:t>
            </a:r>
            <a:r>
              <a:rPr lang="en-US" dirty="0" err="1" smtClean="0"/>
              <a:t>SymDevStart</a:t>
            </a:r>
            <a:r>
              <a:rPr lang="en-US" dirty="0" smtClean="0"/>
              <a:t>&gt;:&lt;</a:t>
            </a:r>
            <a:r>
              <a:rPr lang="en-US" dirty="0" err="1" smtClean="0"/>
              <a:t>SymDevEnd</a:t>
            </a:r>
            <a:r>
              <a:rPr lang="en-US" dirty="0" smtClean="0"/>
              <a:t>&gt; | &lt;</a:t>
            </a:r>
            <a:r>
              <a:rPr lang="en-US" dirty="0" err="1" smtClean="0"/>
              <a:t>SymDevName</a:t>
            </a:r>
            <a:r>
              <a:rPr lang="en-US" dirty="0" smtClean="0"/>
              <a:t>&gt;&gt;...]&gt;]</a:t>
            </a:r>
          </a:p>
          <a:p>
            <a:r>
              <a:rPr lang="en-US" dirty="0" smtClean="0"/>
              <a:t>[-cap &lt;#&gt; [-</a:t>
            </a:r>
            <a:r>
              <a:rPr lang="en-US" dirty="0" err="1" smtClean="0"/>
              <a:t>captype</a:t>
            </a:r>
            <a:r>
              <a:rPr lang="en-US" dirty="0" smtClean="0"/>
              <a:t> &lt;</a:t>
            </a:r>
            <a:r>
              <a:rPr lang="en-US" dirty="0" err="1" smtClean="0"/>
              <a:t>mb</a:t>
            </a:r>
            <a:r>
              <a:rPr lang="en-US" dirty="0" smtClean="0"/>
              <a:t> | </a:t>
            </a:r>
            <a:r>
              <a:rPr lang="en-US" dirty="0" err="1" smtClean="0"/>
              <a:t>cyl</a:t>
            </a:r>
            <a:r>
              <a:rPr lang="en-US" dirty="0" smtClean="0"/>
              <a:t>&gt;]] [-N &lt;#&gt;]</a:t>
            </a:r>
          </a:p>
          <a:p>
            <a:r>
              <a:rPr lang="en-US" dirty="0" smtClean="0"/>
              <a:t>[-</a:t>
            </a:r>
            <a:r>
              <a:rPr lang="en-US" dirty="0" err="1" smtClean="0"/>
              <a:t>ficon</a:t>
            </a:r>
            <a:r>
              <a:rPr lang="en-US" dirty="0" smtClean="0"/>
              <a:t>] </a:t>
            </a:r>
          </a:p>
          <a:p>
            <a:r>
              <a:rPr lang="en-US" dirty="0" smtClean="0"/>
              <a:t>[-</a:t>
            </a:r>
            <a:r>
              <a:rPr lang="en-US" dirty="0" err="1" smtClean="0"/>
              <a:t>noport</a:t>
            </a:r>
            <a:r>
              <a:rPr lang="en-US" dirty="0" smtClean="0"/>
              <a:t> | -</a:t>
            </a:r>
            <a:r>
              <a:rPr lang="en-US" dirty="0" err="1" smtClean="0"/>
              <a:t>firstport</a:t>
            </a:r>
            <a:r>
              <a:rPr lang="en-US" dirty="0" smtClean="0"/>
              <a:t> | -multiport] [-</a:t>
            </a:r>
            <a:r>
              <a:rPr lang="en-US" dirty="0" err="1" smtClean="0"/>
              <a:t>bcv</a:t>
            </a:r>
            <a:r>
              <a:rPr lang="en-US" dirty="0" smtClean="0"/>
              <a:t> | -</a:t>
            </a:r>
            <a:r>
              <a:rPr lang="en-US" dirty="0" err="1" smtClean="0"/>
              <a:t>nobcv</a:t>
            </a:r>
            <a:r>
              <a:rPr lang="en-US" dirty="0" smtClean="0"/>
              <a:t> | -</a:t>
            </a:r>
            <a:r>
              <a:rPr lang="en-US" dirty="0" err="1" smtClean="0"/>
              <a:t>drv</a:t>
            </a:r>
            <a:r>
              <a:rPr lang="en-US" dirty="0" smtClean="0"/>
              <a:t>]</a:t>
            </a:r>
          </a:p>
          <a:p>
            <a:r>
              <a:rPr lang="en-US" dirty="0" smtClean="0"/>
              <a:t>[-meta] [-</a:t>
            </a:r>
            <a:r>
              <a:rPr lang="en-US" dirty="0" err="1" smtClean="0"/>
              <a:t>nomember</a:t>
            </a:r>
            <a:r>
              <a:rPr lang="en-US" dirty="0" smtClean="0"/>
              <a:t>]</a:t>
            </a:r>
          </a:p>
          <a:p>
            <a:r>
              <a:rPr lang="en-US" dirty="0" smtClean="0"/>
              <a:t>[-</a:t>
            </a:r>
            <a:r>
              <a:rPr lang="en-US" dirty="0" err="1" smtClean="0"/>
              <a:t>disk_group</a:t>
            </a:r>
            <a:r>
              <a:rPr lang="en-US" dirty="0" smtClean="0"/>
              <a:t> &lt;</a:t>
            </a:r>
            <a:r>
              <a:rPr lang="en-US" dirty="0" err="1" smtClean="0"/>
              <a:t>DskGrpNum</a:t>
            </a:r>
            <a:r>
              <a:rPr lang="en-US" dirty="0" smtClean="0"/>
              <a:t>&gt; | name:&lt;</a:t>
            </a:r>
            <a:r>
              <a:rPr lang="en-US" dirty="0" err="1" smtClean="0"/>
              <a:t>DskGrpName</a:t>
            </a:r>
            <a:r>
              <a:rPr lang="en-US" dirty="0" smtClean="0"/>
              <a:t>&gt;]</a:t>
            </a:r>
          </a:p>
          <a:p>
            <a:r>
              <a:rPr lang="en-US" dirty="0" smtClean="0"/>
              <a:t>[-emulation </a:t>
            </a:r>
            <a:r>
              <a:rPr lang="en-US" dirty="0" err="1" smtClean="0"/>
              <a:t>fba</a:t>
            </a:r>
            <a:r>
              <a:rPr lang="en-US" dirty="0" smtClean="0"/>
              <a:t> | </a:t>
            </a:r>
            <a:r>
              <a:rPr lang="en-US" dirty="0" err="1" smtClean="0"/>
              <a:t>ckd</a:t>
            </a:r>
            <a:r>
              <a:rPr lang="en-US" dirty="0" smtClean="0"/>
              <a:t> | ckd3390 | ckd3380 | as400 | </a:t>
            </a:r>
            <a:r>
              <a:rPr lang="en-US" dirty="0" err="1" smtClean="0"/>
              <a:t>celerra</a:t>
            </a:r>
            <a:r>
              <a:rPr lang="en-US" dirty="0" smtClean="0"/>
              <a:t>]</a:t>
            </a:r>
          </a:p>
          <a:p>
            <a:r>
              <a:rPr lang="en-US" dirty="0" smtClean="0"/>
              <a:t>[-</a:t>
            </a:r>
            <a:r>
              <a:rPr lang="en-US" dirty="0" err="1" smtClean="0"/>
              <a:t>tdev</a:t>
            </a:r>
            <a:r>
              <a:rPr lang="en-US" dirty="0" smtClean="0"/>
              <a:t> [-bound | -unbound]] [-</a:t>
            </a:r>
            <a:r>
              <a:rPr lang="en-US" dirty="0" err="1" smtClean="0"/>
              <a:t>datadev</a:t>
            </a:r>
            <a:r>
              <a:rPr lang="en-US" dirty="0" smtClean="0"/>
              <a:t> [-</a:t>
            </a:r>
            <a:r>
              <a:rPr lang="en-US" dirty="0" err="1" smtClean="0"/>
              <a:t>nonpooled</a:t>
            </a:r>
            <a:r>
              <a:rPr lang="en-US" dirty="0" smtClean="0"/>
              <a:t>]]</a:t>
            </a:r>
          </a:p>
          <a:p>
            <a:r>
              <a:rPr lang="en-US" dirty="0" smtClean="0"/>
              <a:t>[-technology &lt;EFD | FC | SATA&gt;]</a:t>
            </a:r>
          </a:p>
          <a:p>
            <a:r>
              <a:rPr lang="en-US" dirty="0" smtClean="0"/>
              <a:t>[-R1] [-R2] [-R21] [-</a:t>
            </a:r>
            <a:r>
              <a:rPr lang="en-US" dirty="0" err="1" smtClean="0"/>
              <a:t>notrdf</a:t>
            </a:r>
            <a:r>
              <a:rPr lang="en-US" dirty="0" smtClean="0"/>
              <a:t>] [-</a:t>
            </a:r>
            <a:r>
              <a:rPr lang="en-US" dirty="0" err="1" smtClean="0"/>
              <a:t>rdfg</a:t>
            </a:r>
            <a:r>
              <a:rPr lang="en-US" dirty="0" smtClean="0"/>
              <a:t> &lt;</a:t>
            </a:r>
            <a:r>
              <a:rPr lang="en-US" dirty="0" err="1" smtClean="0"/>
              <a:t>RdfGrpNum</a:t>
            </a:r>
            <a:r>
              <a:rPr lang="en-US" dirty="0" smtClean="0"/>
              <a:t>&gt;]</a:t>
            </a:r>
          </a:p>
          <a:p>
            <a:endParaRPr lang="en-US" dirty="0" smtClean="0"/>
          </a:p>
          <a:p>
            <a:r>
              <a:rPr lang="en-US" dirty="0" smtClean="0"/>
              <a:t>list </a:t>
            </a:r>
            <a:r>
              <a:rPr lang="en-US" dirty="0" err="1" smtClean="0"/>
              <a:t>pd</a:t>
            </a:r>
            <a:r>
              <a:rPr lang="en-US" dirty="0" smtClean="0"/>
              <a:t> [ -FA &lt;# | ALL&gt; [-p &lt;#&gt;] |</a:t>
            </a:r>
          </a:p>
          <a:p>
            <a:endParaRPr lang="en-US" dirty="0" smtClean="0"/>
          </a:p>
          <a:p>
            <a:r>
              <a:rPr lang="en-US" dirty="0" smtClean="0"/>
              <a:t>list -lock</a:t>
            </a:r>
            <a:endParaRPr lang="en-US" dirty="0"/>
          </a:p>
        </p:txBody>
      </p:sp>
    </p:spTree>
    <p:extLst>
      <p:ext uri="{BB962C8B-B14F-4D97-AF65-F5344CB8AC3E}">
        <p14:creationId xmlns:p14="http://schemas.microsoft.com/office/powerpoint/2010/main" val="4176285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symdev</a:t>
            </a:r>
            <a:r>
              <a:rPr lang="nl-BE" dirty="0" smtClean="0"/>
              <a:t/>
            </a:r>
            <a:br>
              <a:rPr lang="nl-BE" dirty="0" smtClean="0"/>
            </a:br>
            <a:r>
              <a:rPr lang="nl-BE" dirty="0" smtClean="0"/>
              <a:t>manipulate individual devices</a:t>
            </a:r>
            <a:endParaRPr lang="en-US" dirty="0"/>
          </a:p>
        </p:txBody>
      </p:sp>
      <p:sp>
        <p:nvSpPr>
          <p:cNvPr id="3" name="TextBox 2"/>
          <p:cNvSpPr txBox="1"/>
          <p:nvPr/>
        </p:nvSpPr>
        <p:spPr>
          <a:xfrm>
            <a:off x="26894" y="1698812"/>
            <a:ext cx="9117106" cy="4247317"/>
          </a:xfrm>
          <a:prstGeom prst="rect">
            <a:avLst/>
          </a:prstGeom>
          <a:noFill/>
        </p:spPr>
        <p:txBody>
          <a:bodyPr wrap="square" rtlCol="0">
            <a:spAutoFit/>
          </a:bodyPr>
          <a:lstStyle/>
          <a:p>
            <a:r>
              <a:rPr lang="en-US" dirty="0" smtClean="0"/>
              <a:t>symdev -</a:t>
            </a:r>
            <a:r>
              <a:rPr lang="en-US" dirty="0" err="1" smtClean="0"/>
              <a:t>sid</a:t>
            </a:r>
            <a:r>
              <a:rPr lang="en-US" dirty="0" smtClean="0"/>
              <a:t> &lt;SID&gt; [-force] release [-lock &lt;#&gt;] [-</a:t>
            </a:r>
            <a:r>
              <a:rPr lang="en-US" dirty="0" err="1" smtClean="0"/>
              <a:t>noprompt</a:t>
            </a:r>
            <a:r>
              <a:rPr lang="en-US" dirty="0" smtClean="0"/>
              <a:t>]</a:t>
            </a:r>
          </a:p>
          <a:p>
            <a:endParaRPr lang="en-US" dirty="0" smtClean="0"/>
          </a:p>
          <a:p>
            <a:r>
              <a:rPr lang="en-US" dirty="0" smtClean="0"/>
              <a:t>symdev -</a:t>
            </a:r>
            <a:r>
              <a:rPr lang="en-US" dirty="0" err="1" smtClean="0"/>
              <a:t>sid</a:t>
            </a:r>
            <a:r>
              <a:rPr lang="en-US" dirty="0" smtClean="0"/>
              <a:t> &lt;SID&gt; show &lt;</a:t>
            </a:r>
            <a:r>
              <a:rPr lang="en-US" dirty="0" err="1" smtClean="0"/>
              <a:t>SymDevName</a:t>
            </a:r>
            <a:r>
              <a:rPr lang="en-US" dirty="0" smtClean="0"/>
              <a:t>&gt; </a:t>
            </a:r>
          </a:p>
          <a:p>
            <a:endParaRPr lang="en-US" dirty="0" smtClean="0"/>
          </a:p>
          <a:p>
            <a:r>
              <a:rPr lang="en-US" dirty="0" smtClean="0"/>
              <a:t>symdev -</a:t>
            </a:r>
            <a:r>
              <a:rPr lang="en-US" dirty="0" err="1" smtClean="0"/>
              <a:t>sid</a:t>
            </a:r>
            <a:r>
              <a:rPr lang="en-US" dirty="0" smtClean="0"/>
              <a:t> &lt;SID&gt; </a:t>
            </a:r>
            <a:r>
              <a:rPr lang="en-US" dirty="0" err="1" smtClean="0"/>
              <a:t>rw_enable</a:t>
            </a:r>
            <a:r>
              <a:rPr lang="en-US" dirty="0" smtClean="0"/>
              <a:t> &lt;</a:t>
            </a:r>
            <a:r>
              <a:rPr lang="en-US" dirty="0" err="1" smtClean="0"/>
              <a:t>SymDevName</a:t>
            </a:r>
            <a:r>
              <a:rPr lang="en-US" dirty="0" smtClean="0"/>
              <a:t>&gt; [[-SA | -FA] &lt;# | ALL&gt;[-P &lt;#&gt;]]</a:t>
            </a:r>
          </a:p>
          <a:p>
            <a:r>
              <a:rPr lang="en-US" dirty="0" smtClean="0"/>
              <a:t>symdev -</a:t>
            </a:r>
            <a:r>
              <a:rPr lang="en-US" dirty="0" err="1" smtClean="0"/>
              <a:t>sid</a:t>
            </a:r>
            <a:r>
              <a:rPr lang="en-US" dirty="0" smtClean="0"/>
              <a:t> &lt;SID&gt; </a:t>
            </a:r>
            <a:r>
              <a:rPr lang="en-US" dirty="0" err="1" smtClean="0"/>
              <a:t>write_disable</a:t>
            </a:r>
            <a:r>
              <a:rPr lang="en-US" dirty="0" smtClean="0"/>
              <a:t> &lt;</a:t>
            </a:r>
            <a:r>
              <a:rPr lang="en-US" dirty="0" err="1" smtClean="0"/>
              <a:t>SymDevName</a:t>
            </a:r>
            <a:r>
              <a:rPr lang="en-US" dirty="0" smtClean="0"/>
              <a:t>&gt; [[-SA | -FA] &lt;# | ALL&gt;[-P &lt;#&gt;]]</a:t>
            </a:r>
          </a:p>
          <a:p>
            <a:r>
              <a:rPr lang="en-US" dirty="0" smtClean="0"/>
              <a:t>symdev -</a:t>
            </a:r>
            <a:r>
              <a:rPr lang="en-US" dirty="0" err="1" smtClean="0"/>
              <a:t>sid</a:t>
            </a:r>
            <a:r>
              <a:rPr lang="en-US" dirty="0" smtClean="0"/>
              <a:t> &lt;SID&gt; ready &lt;</a:t>
            </a:r>
            <a:r>
              <a:rPr lang="en-US" dirty="0" err="1" smtClean="0"/>
              <a:t>SymDevName</a:t>
            </a:r>
            <a:r>
              <a:rPr lang="en-US" dirty="0" smtClean="0"/>
              <a:t>&gt;</a:t>
            </a:r>
          </a:p>
          <a:p>
            <a:r>
              <a:rPr lang="en-US" dirty="0" smtClean="0"/>
              <a:t>symdev -</a:t>
            </a:r>
            <a:r>
              <a:rPr lang="en-US" dirty="0" err="1" smtClean="0"/>
              <a:t>sid</a:t>
            </a:r>
            <a:r>
              <a:rPr lang="en-US" dirty="0" smtClean="0"/>
              <a:t> &lt;SID&gt; </a:t>
            </a:r>
            <a:r>
              <a:rPr lang="en-US" dirty="0" err="1" smtClean="0"/>
              <a:t>not_ready</a:t>
            </a:r>
            <a:r>
              <a:rPr lang="en-US" dirty="0" smtClean="0"/>
              <a:t> &lt;</a:t>
            </a:r>
            <a:r>
              <a:rPr lang="en-US" dirty="0" err="1" smtClean="0"/>
              <a:t>SymDevName</a:t>
            </a:r>
            <a:r>
              <a:rPr lang="en-US" dirty="0" smtClean="0"/>
              <a:t>&gt;</a:t>
            </a:r>
          </a:p>
          <a:p>
            <a:r>
              <a:rPr lang="en-US" dirty="0" smtClean="0"/>
              <a:t>symdev -</a:t>
            </a:r>
            <a:r>
              <a:rPr lang="en-US" dirty="0" err="1" smtClean="0"/>
              <a:t>sid</a:t>
            </a:r>
            <a:r>
              <a:rPr lang="en-US" dirty="0" smtClean="0"/>
              <a:t> &lt;SID&gt; hold &lt;</a:t>
            </a:r>
            <a:r>
              <a:rPr lang="en-US" dirty="0" err="1" smtClean="0"/>
              <a:t>SymDevName</a:t>
            </a:r>
            <a:r>
              <a:rPr lang="en-US" dirty="0" smtClean="0"/>
              <a:t>&gt;</a:t>
            </a:r>
          </a:p>
          <a:p>
            <a:r>
              <a:rPr lang="en-US" dirty="0" smtClean="0"/>
              <a:t>symdev -</a:t>
            </a:r>
            <a:r>
              <a:rPr lang="en-US" dirty="0" err="1" smtClean="0"/>
              <a:t>sid</a:t>
            </a:r>
            <a:r>
              <a:rPr lang="en-US" dirty="0" smtClean="0"/>
              <a:t> &lt;SID&gt; </a:t>
            </a:r>
            <a:r>
              <a:rPr lang="en-US" dirty="0" err="1" smtClean="0"/>
              <a:t>unhold</a:t>
            </a:r>
            <a:r>
              <a:rPr lang="en-US" dirty="0" smtClean="0"/>
              <a:t> &lt;</a:t>
            </a:r>
            <a:r>
              <a:rPr lang="en-US" dirty="0" err="1" smtClean="0"/>
              <a:t>SymDevName</a:t>
            </a:r>
            <a:r>
              <a:rPr lang="en-US" dirty="0" smtClean="0"/>
              <a:t>&gt; [-symforce]</a:t>
            </a:r>
          </a:p>
          <a:p>
            <a:r>
              <a:rPr lang="en-US" dirty="0" smtClean="0"/>
              <a:t>symdev -</a:t>
            </a:r>
            <a:r>
              <a:rPr lang="en-US" dirty="0" err="1" smtClean="0"/>
              <a:t>sid</a:t>
            </a:r>
            <a:r>
              <a:rPr lang="en-US" dirty="0" smtClean="0"/>
              <a:t> &lt;SID&gt; set -geometry &lt;</a:t>
            </a:r>
            <a:r>
              <a:rPr lang="en-US" dirty="0" err="1" smtClean="0"/>
              <a:t>SymDevName</a:t>
            </a:r>
            <a:r>
              <a:rPr lang="en-US" dirty="0" smtClean="0"/>
              <a:t>&gt; </a:t>
            </a:r>
          </a:p>
          <a:p>
            <a:r>
              <a:rPr lang="en-US" dirty="0" smtClean="0"/>
              <a:t>	</a:t>
            </a:r>
            <a:r>
              <a:rPr lang="en-US" sz="1700" dirty="0" smtClean="0"/>
              <a:t>-</a:t>
            </a:r>
            <a:r>
              <a:rPr lang="en-US" sz="1700" dirty="0" err="1" smtClean="0"/>
              <a:t>cyl</a:t>
            </a:r>
            <a:r>
              <a:rPr lang="en-US" sz="1700" dirty="0" smtClean="0"/>
              <a:t> &lt;#&gt; &lt;-symm6|-symm7|-</a:t>
            </a:r>
            <a:r>
              <a:rPr lang="en-US" sz="1700" dirty="0" err="1" smtClean="0"/>
              <a:t>clariion</a:t>
            </a:r>
            <a:r>
              <a:rPr lang="en-US" sz="1700" dirty="0" smtClean="0"/>
              <a:t>|-</a:t>
            </a:r>
            <a:r>
              <a:rPr lang="en-US" sz="1700" dirty="0" err="1" smtClean="0"/>
              <a:t>sec_trk</a:t>
            </a:r>
            <a:r>
              <a:rPr lang="en-US" sz="1700" dirty="0" smtClean="0"/>
              <a:t> &lt;#&gt; -</a:t>
            </a:r>
            <a:r>
              <a:rPr lang="en-US" sz="1700" dirty="0" err="1" smtClean="0"/>
              <a:t>trk_cyl</a:t>
            </a:r>
            <a:r>
              <a:rPr lang="en-US" sz="1700" dirty="0" smtClean="0"/>
              <a:t> &lt;#&gt;&gt;[-</a:t>
            </a:r>
            <a:r>
              <a:rPr lang="en-US" sz="1700" dirty="0" err="1" smtClean="0"/>
              <a:t>host_capacity</a:t>
            </a:r>
            <a:r>
              <a:rPr lang="en-US" sz="1700" dirty="0" smtClean="0"/>
              <a:t> &lt;Blocks&gt;]</a:t>
            </a:r>
          </a:p>
          <a:p>
            <a:endParaRPr lang="en-US" dirty="0" smtClean="0"/>
          </a:p>
          <a:p>
            <a:r>
              <a:rPr lang="en-US" dirty="0" smtClean="0"/>
              <a:t>symdev -</a:t>
            </a:r>
            <a:r>
              <a:rPr lang="en-US" dirty="0" err="1" smtClean="0"/>
              <a:t>sid</a:t>
            </a:r>
            <a:r>
              <a:rPr lang="en-US" dirty="0" smtClean="0"/>
              <a:t> &lt;SID&gt; pin &lt;</a:t>
            </a:r>
            <a:r>
              <a:rPr lang="en-US" dirty="0" err="1" smtClean="0"/>
              <a:t>SymDevName</a:t>
            </a:r>
            <a:r>
              <a:rPr lang="en-US" dirty="0" smtClean="0"/>
              <a:t>&gt;</a:t>
            </a:r>
          </a:p>
          <a:p>
            <a:r>
              <a:rPr lang="en-US" dirty="0" smtClean="0"/>
              <a:t>symdev -</a:t>
            </a:r>
            <a:r>
              <a:rPr lang="en-US" dirty="0" err="1" smtClean="0"/>
              <a:t>sid</a:t>
            </a:r>
            <a:r>
              <a:rPr lang="en-US" dirty="0" smtClean="0"/>
              <a:t> &lt;SID&gt; unpin &lt;</a:t>
            </a:r>
            <a:r>
              <a:rPr lang="en-US" dirty="0" err="1" smtClean="0"/>
              <a:t>SymDevName</a:t>
            </a:r>
            <a:r>
              <a:rPr lang="en-US" dirty="0" smtClean="0"/>
              <a:t>&gt;</a:t>
            </a:r>
            <a:endParaRPr lang="en-US" dirty="0"/>
          </a:p>
        </p:txBody>
      </p:sp>
    </p:spTree>
    <p:extLst>
      <p:ext uri="{BB962C8B-B14F-4D97-AF65-F5344CB8AC3E}">
        <p14:creationId xmlns:p14="http://schemas.microsoft.com/office/powerpoint/2010/main" val="298567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symconfigure</a:t>
            </a:r>
            <a:r>
              <a:rPr lang="nl-BE" dirty="0" smtClean="0"/>
              <a:t/>
            </a:r>
            <a:br>
              <a:rPr lang="nl-BE" dirty="0" smtClean="0"/>
            </a:br>
            <a:r>
              <a:rPr lang="nl-BE" dirty="0" smtClean="0"/>
              <a:t>create/change devs|pool|port ...</a:t>
            </a:r>
            <a:endParaRPr lang="en-US" dirty="0"/>
          </a:p>
        </p:txBody>
      </p:sp>
      <p:sp>
        <p:nvSpPr>
          <p:cNvPr id="3" name="TextBox 2"/>
          <p:cNvSpPr txBox="1"/>
          <p:nvPr/>
        </p:nvSpPr>
        <p:spPr>
          <a:xfrm>
            <a:off x="76200" y="1981200"/>
            <a:ext cx="8839200" cy="3108543"/>
          </a:xfrm>
          <a:prstGeom prst="rect">
            <a:avLst/>
          </a:prstGeom>
          <a:noFill/>
        </p:spPr>
        <p:txBody>
          <a:bodyPr wrap="square" rtlCol="0">
            <a:spAutoFit/>
          </a:bodyPr>
          <a:lstStyle/>
          <a:p>
            <a:r>
              <a:rPr lang="en-US" dirty="0" smtClean="0"/>
              <a:t>General syntax is:</a:t>
            </a:r>
          </a:p>
          <a:p>
            <a:r>
              <a:rPr lang="en-US" sz="1700" dirty="0" smtClean="0"/>
              <a:t>symconfigure -</a:t>
            </a:r>
            <a:r>
              <a:rPr lang="en-US" sz="1700" dirty="0" err="1" smtClean="0"/>
              <a:t>sid</a:t>
            </a:r>
            <a:r>
              <a:rPr lang="en-US" sz="1700" dirty="0" smtClean="0"/>
              <a:t> &lt;SID&gt; [-v] [-file &lt;</a:t>
            </a:r>
            <a:r>
              <a:rPr lang="en-US" sz="1700" dirty="0" err="1" smtClean="0"/>
              <a:t>CmdFile</a:t>
            </a:r>
            <a:r>
              <a:rPr lang="en-US" sz="1700" dirty="0" smtClean="0"/>
              <a:t>&gt; | -cmd "Cmd"][-</a:t>
            </a:r>
            <a:r>
              <a:rPr lang="en-US" sz="1700" dirty="0" err="1" smtClean="0"/>
              <a:t>noprompt</a:t>
            </a:r>
            <a:r>
              <a:rPr lang="en-US" sz="1700" dirty="0" smtClean="0"/>
              <a:t>] </a:t>
            </a:r>
            <a:r>
              <a:rPr lang="en-US" sz="1700" dirty="0" err="1" smtClean="0"/>
              <a:t>preview|prepare|commit</a:t>
            </a:r>
            <a:endParaRPr lang="en-US" sz="1700" dirty="0" smtClean="0"/>
          </a:p>
          <a:p>
            <a:endParaRPr lang="nl-BE" sz="1700" dirty="0" smtClean="0"/>
          </a:p>
          <a:p>
            <a:pPr marL="285750" indent="-285750">
              <a:buFont typeface="Wingdings" panose="05000000000000000000" pitchFamily="2" charset="2"/>
              <a:buChar char="§"/>
            </a:pPr>
            <a:r>
              <a:rPr lang="nl-BE" dirty="0" smtClean="0"/>
              <a:t>file is used to run one type of command on multiple objects</a:t>
            </a:r>
          </a:p>
          <a:p>
            <a:pPr marL="285750" indent="-285750">
              <a:buFont typeface="Wingdings" panose="05000000000000000000" pitchFamily="2" charset="2"/>
              <a:buChar char="§"/>
            </a:pPr>
            <a:r>
              <a:rPr lang="nl-BE" dirty="0" smtClean="0"/>
              <a:t>cmd is used to run one command on one object or multiple contiguos objects</a:t>
            </a:r>
          </a:p>
          <a:p>
            <a:pPr marL="285750" indent="-285750">
              <a:buFont typeface="Wingdings" panose="05000000000000000000" pitchFamily="2" charset="2"/>
              <a:buChar char="§"/>
            </a:pPr>
            <a:endParaRPr lang="nl-BE" dirty="0" smtClean="0"/>
          </a:p>
          <a:p>
            <a:pPr marL="285750" indent="-285750">
              <a:buFont typeface="Wingdings" panose="05000000000000000000" pitchFamily="2" charset="2"/>
              <a:buChar char="§"/>
            </a:pPr>
            <a:endParaRPr lang="nl-BE" dirty="0"/>
          </a:p>
          <a:p>
            <a:pPr marL="285750" indent="-285750">
              <a:buFont typeface="Wingdings" panose="05000000000000000000" pitchFamily="2" charset="2"/>
              <a:buChar char="§"/>
            </a:pPr>
            <a:endParaRPr lang="nl-BE" dirty="0"/>
          </a:p>
          <a:p>
            <a:r>
              <a:rPr lang="nl-BE" dirty="0" smtClean="0"/>
              <a:t>Symconfigure –sid &lt;SID&gt; query</a:t>
            </a:r>
          </a:p>
          <a:p>
            <a:endParaRPr lang="nl-BE" dirty="0" smtClean="0"/>
          </a:p>
          <a:p>
            <a:pPr marL="285750" indent="-285750">
              <a:buFont typeface="Wingdings" panose="05000000000000000000" pitchFamily="2" charset="2"/>
              <a:buChar char="§"/>
            </a:pPr>
            <a:r>
              <a:rPr lang="nl-BE" dirty="0" smtClean="0"/>
              <a:t>To check if there are configuration sessions running</a:t>
            </a:r>
            <a:endParaRPr lang="en-US" dirty="0"/>
          </a:p>
        </p:txBody>
      </p:sp>
    </p:spTree>
    <p:extLst>
      <p:ext uri="{BB962C8B-B14F-4D97-AF65-F5344CB8AC3E}">
        <p14:creationId xmlns:p14="http://schemas.microsoft.com/office/powerpoint/2010/main" val="121850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a:t>s</a:t>
            </a:r>
            <a:r>
              <a:rPr lang="nl-BE" b="1" u="sng" dirty="0" smtClean="0"/>
              <a:t>ymconfigure - commands</a:t>
            </a:r>
            <a:r>
              <a:rPr lang="nl-BE" dirty="0" smtClean="0"/>
              <a:t/>
            </a:r>
            <a:br>
              <a:rPr lang="nl-BE" dirty="0" smtClean="0"/>
            </a:br>
            <a:r>
              <a:rPr lang="nl-BE" dirty="0" smtClean="0"/>
              <a:t>create devs</a:t>
            </a:r>
            <a:endParaRPr lang="en-US" dirty="0"/>
          </a:p>
        </p:txBody>
      </p:sp>
      <p:sp>
        <p:nvSpPr>
          <p:cNvPr id="5" name="TextBox 4"/>
          <p:cNvSpPr txBox="1"/>
          <p:nvPr/>
        </p:nvSpPr>
        <p:spPr>
          <a:xfrm>
            <a:off x="0" y="1752600"/>
            <a:ext cx="8991600" cy="3970318"/>
          </a:xfrm>
          <a:prstGeom prst="rect">
            <a:avLst/>
          </a:prstGeom>
          <a:noFill/>
        </p:spPr>
        <p:txBody>
          <a:bodyPr wrap="square" rtlCol="0">
            <a:spAutoFit/>
          </a:bodyPr>
          <a:lstStyle/>
          <a:p>
            <a:r>
              <a:rPr lang="en-US" dirty="0" smtClean="0"/>
              <a:t>create dev count=&lt;n&gt;,size = &lt;n&gt; [MB | GB | CYL],</a:t>
            </a:r>
          </a:p>
          <a:p>
            <a:r>
              <a:rPr lang="en-US" b="1" dirty="0" smtClean="0"/>
              <a:t>emulation=&lt;</a:t>
            </a:r>
            <a:r>
              <a:rPr lang="en-US" b="1" dirty="0" err="1" smtClean="0"/>
              <a:t>EmulationType</a:t>
            </a:r>
            <a:r>
              <a:rPr lang="en-US" b="1" dirty="0" smtClean="0"/>
              <a:t>&gt;</a:t>
            </a:r>
            <a:r>
              <a:rPr lang="en-US" dirty="0" smtClean="0"/>
              <a:t>,</a:t>
            </a:r>
            <a:r>
              <a:rPr lang="en-US" b="1" dirty="0" err="1" smtClean="0"/>
              <a:t>config</a:t>
            </a:r>
            <a:r>
              <a:rPr lang="en-US" b="1" dirty="0" smtClean="0"/>
              <a:t>=&lt;</a:t>
            </a:r>
            <a:r>
              <a:rPr lang="en-US" b="1" dirty="0" err="1" smtClean="0"/>
              <a:t>DevConfig</a:t>
            </a:r>
            <a:r>
              <a:rPr lang="en-US" b="1" dirty="0" smtClean="0"/>
              <a:t>&gt;</a:t>
            </a:r>
            <a:r>
              <a:rPr lang="en-US" dirty="0" smtClean="0"/>
              <a:t>[, </a:t>
            </a:r>
            <a:r>
              <a:rPr lang="en-US" dirty="0" err="1" smtClean="0"/>
              <a:t>data_member_count</a:t>
            </a:r>
            <a:r>
              <a:rPr lang="en-US" dirty="0" smtClean="0"/>
              <a:t>=&lt;n&gt;]</a:t>
            </a:r>
          </a:p>
          <a:p>
            <a:r>
              <a:rPr lang="en-US" dirty="0" smtClean="0"/>
              <a:t>[, </a:t>
            </a:r>
            <a:r>
              <a:rPr lang="en-US" dirty="0" err="1" smtClean="0"/>
              <a:t>remote_config</a:t>
            </a:r>
            <a:r>
              <a:rPr lang="en-US" dirty="0" smtClean="0"/>
              <a:t>=&lt;</a:t>
            </a:r>
            <a:r>
              <a:rPr lang="en-US" dirty="0" err="1" smtClean="0"/>
              <a:t>DevConfig</a:t>
            </a:r>
            <a:r>
              <a:rPr lang="en-US" dirty="0" smtClean="0"/>
              <a:t>&gt;,</a:t>
            </a:r>
            <a:r>
              <a:rPr lang="en-US" dirty="0" err="1" smtClean="0"/>
              <a:t>remote_data_member_count</a:t>
            </a:r>
            <a:r>
              <a:rPr lang="en-US" dirty="0" smtClean="0"/>
              <a:t>=&lt;n&gt;,</a:t>
            </a:r>
            <a:r>
              <a:rPr lang="en-US" dirty="0" err="1" smtClean="0"/>
              <a:t>ra_group</a:t>
            </a:r>
            <a:r>
              <a:rPr lang="en-US" dirty="0" smtClean="0"/>
              <a:t>=&lt;n&gt;, [</a:t>
            </a:r>
            <a:r>
              <a:rPr lang="en-US" dirty="0" err="1" smtClean="0"/>
              <a:t>remote_mvs_ssid</a:t>
            </a:r>
            <a:r>
              <a:rPr lang="en-US" dirty="0" smtClean="0"/>
              <a:t>=&lt;n&gt;],</a:t>
            </a:r>
            <a:r>
              <a:rPr lang="en-US" b="1" dirty="0" smtClean="0"/>
              <a:t>[</a:t>
            </a:r>
            <a:r>
              <a:rPr lang="en-US" b="1" dirty="0" err="1" smtClean="0"/>
              <a:t>dynamic_capability</a:t>
            </a:r>
            <a:r>
              <a:rPr lang="en-US" b="1" dirty="0" smtClean="0"/>
              <a:t> =[</a:t>
            </a:r>
            <a:r>
              <a:rPr lang="en-US" b="1" dirty="0" err="1" smtClean="0"/>
              <a:t>dyn_rdf</a:t>
            </a:r>
            <a:r>
              <a:rPr lang="en-US" b="1" dirty="0" smtClean="0"/>
              <a:t> | dyn_rdf1_only | dyn_rdf2_only ]]</a:t>
            </a:r>
          </a:p>
          <a:p>
            <a:r>
              <a:rPr lang="en-US" dirty="0" smtClean="0"/>
              <a:t>[,</a:t>
            </a:r>
            <a:r>
              <a:rPr lang="en-US" dirty="0" err="1" smtClean="0"/>
              <a:t>mvs_ssid</a:t>
            </a:r>
            <a:r>
              <a:rPr lang="en-US" dirty="0" smtClean="0"/>
              <a:t>=&lt;n&gt;, ][, attribute=&lt;</a:t>
            </a:r>
            <a:r>
              <a:rPr lang="en-US" dirty="0" err="1" smtClean="0"/>
              <a:t>ckd_meta</a:t>
            </a:r>
            <a:r>
              <a:rPr lang="en-US" dirty="0" smtClean="0"/>
              <a:t> | </a:t>
            </a:r>
            <a:r>
              <a:rPr lang="en-US" dirty="0" err="1" smtClean="0"/>
              <a:t>savedev</a:t>
            </a:r>
            <a:r>
              <a:rPr lang="en-US" dirty="0" smtClean="0"/>
              <a:t> | </a:t>
            </a:r>
            <a:r>
              <a:rPr lang="en-US" dirty="0" err="1" smtClean="0"/>
              <a:t>datadev</a:t>
            </a:r>
            <a:r>
              <a:rPr lang="en-US" dirty="0" smtClean="0"/>
              <a:t>&gt;</a:t>
            </a:r>
          </a:p>
          <a:p>
            <a:r>
              <a:rPr lang="en-US" dirty="0" smtClean="0"/>
              <a:t>[in pool=&lt;</a:t>
            </a:r>
            <a:r>
              <a:rPr lang="en-US" dirty="0" err="1" smtClean="0"/>
              <a:t>PoolName</a:t>
            </a:r>
            <a:r>
              <a:rPr lang="en-US" dirty="0" smtClean="0"/>
              <a:t>&gt;][</a:t>
            </a:r>
            <a:r>
              <a:rPr lang="en-US" dirty="0" err="1" smtClean="0"/>
              <a:t>member_state</a:t>
            </a:r>
            <a:r>
              <a:rPr lang="en-US" dirty="0" smtClean="0"/>
              <a:t>=&lt;ENABLE | DISABLE&gt;] ]</a:t>
            </a:r>
          </a:p>
          <a:p>
            <a:r>
              <a:rPr lang="en-US" b="1" dirty="0" smtClean="0">
                <a:solidFill>
                  <a:srgbClr val="FF0000"/>
                </a:solidFill>
              </a:rPr>
              <a:t>[</a:t>
            </a:r>
            <a:r>
              <a:rPr lang="en-US" b="1" dirty="0" err="1" smtClean="0">
                <a:solidFill>
                  <a:srgbClr val="FF0000"/>
                </a:solidFill>
              </a:rPr>
              <a:t>meta_member_size</a:t>
            </a:r>
            <a:r>
              <a:rPr lang="en-US" b="1" dirty="0" smtClean="0">
                <a:solidFill>
                  <a:srgbClr val="FF0000"/>
                </a:solidFill>
              </a:rPr>
              <a:t> = &lt;n&gt; [MB | GB | CYL]][</a:t>
            </a:r>
            <a:r>
              <a:rPr lang="en-US" b="1" dirty="0" err="1" smtClean="0">
                <a:solidFill>
                  <a:srgbClr val="FF0000"/>
                </a:solidFill>
              </a:rPr>
              <a:t>meta_config</a:t>
            </a:r>
            <a:r>
              <a:rPr lang="en-US" b="1" dirty="0" smtClean="0">
                <a:solidFill>
                  <a:srgbClr val="FF0000"/>
                </a:solidFill>
              </a:rPr>
              <a:t> = [striped |concatenated]]</a:t>
            </a:r>
          </a:p>
          <a:p>
            <a:r>
              <a:rPr lang="en-US" dirty="0" smtClean="0"/>
              <a:t>[, </a:t>
            </a:r>
            <a:r>
              <a:rPr lang="en-US" dirty="0" err="1" smtClean="0"/>
              <a:t>disk_group</a:t>
            </a:r>
            <a:r>
              <a:rPr lang="en-US" dirty="0" smtClean="0"/>
              <a:t>=&lt;n&gt; | name:&lt;</a:t>
            </a:r>
            <a:r>
              <a:rPr lang="en-US" dirty="0" err="1" smtClean="0"/>
              <a:t>DskGrpName</a:t>
            </a:r>
            <a:r>
              <a:rPr lang="en-US" dirty="0" smtClean="0"/>
              <a:t>&gt;,[</a:t>
            </a:r>
            <a:r>
              <a:rPr lang="en-US" dirty="0" err="1" smtClean="0"/>
              <a:t>remote_disk_group</a:t>
            </a:r>
            <a:r>
              <a:rPr lang="en-US" dirty="0" smtClean="0"/>
              <a:t>=&lt;n&gt; |name:&lt;</a:t>
            </a:r>
            <a:r>
              <a:rPr lang="en-US" dirty="0" err="1" smtClean="0"/>
              <a:t>DskGrpName</a:t>
            </a:r>
            <a:r>
              <a:rPr lang="en-US" dirty="0" smtClean="0"/>
              <a:t>&gt;]]</a:t>
            </a:r>
          </a:p>
          <a:p>
            <a:r>
              <a:rPr lang="en-US" dirty="0" smtClean="0"/>
              <a:t>,</a:t>
            </a:r>
            <a:r>
              <a:rPr lang="en-US" b="1" dirty="0" smtClean="0"/>
              <a:t>[, binding to pool=&lt;</a:t>
            </a:r>
            <a:r>
              <a:rPr lang="en-US" b="1" dirty="0" err="1" smtClean="0"/>
              <a:t>PoolName</a:t>
            </a:r>
            <a:r>
              <a:rPr lang="en-US" b="1" dirty="0" smtClean="0"/>
              <a:t>&gt;</a:t>
            </a:r>
            <a:r>
              <a:rPr lang="en-US" dirty="0" smtClean="0"/>
              <a:t>[</a:t>
            </a:r>
            <a:r>
              <a:rPr lang="en-US" dirty="0" err="1" smtClean="0"/>
              <a:t>preallocate</a:t>
            </a:r>
            <a:r>
              <a:rPr lang="en-US" dirty="0" smtClean="0"/>
              <a:t> size = &lt;ALL | n [ MB | GB |CYL]&gt;]</a:t>
            </a:r>
          </a:p>
          <a:p>
            <a:r>
              <a:rPr lang="en-US" dirty="0" smtClean="0"/>
              <a:t>[</a:t>
            </a:r>
            <a:r>
              <a:rPr lang="en-US" dirty="0" err="1" smtClean="0"/>
              <a:t>allocate_type</a:t>
            </a:r>
            <a:r>
              <a:rPr lang="en-US" dirty="0" smtClean="0"/>
              <a:t> = persistent][</a:t>
            </a:r>
            <a:r>
              <a:rPr lang="en-US" dirty="0" err="1" smtClean="0"/>
              <a:t>remote_pool</a:t>
            </a:r>
            <a:r>
              <a:rPr lang="en-US" dirty="0" smtClean="0"/>
              <a:t>=&lt;</a:t>
            </a:r>
            <a:r>
              <a:rPr lang="en-US" dirty="0" err="1" smtClean="0"/>
              <a:t>PoolName</a:t>
            </a:r>
            <a:r>
              <a:rPr lang="en-US" dirty="0" smtClean="0"/>
              <a:t>&gt;]]],</a:t>
            </a:r>
          </a:p>
          <a:p>
            <a:r>
              <a:rPr lang="en-US" dirty="0" smtClean="0"/>
              <a:t>[,[mapping to </a:t>
            </a:r>
            <a:r>
              <a:rPr lang="en-US" dirty="0" err="1" smtClean="0"/>
              <a:t>dir</a:t>
            </a:r>
            <a:r>
              <a:rPr lang="en-US" dirty="0" smtClean="0"/>
              <a:t> &lt;</a:t>
            </a:r>
            <a:r>
              <a:rPr lang="en-US" dirty="0" err="1" smtClean="0"/>
              <a:t>director_num:port</a:t>
            </a:r>
            <a:r>
              <a:rPr lang="en-US" dirty="0" smtClean="0"/>
              <a:t>&gt;[starting] target = &lt;</a:t>
            </a:r>
            <a:r>
              <a:rPr lang="en-US" dirty="0" err="1" smtClean="0"/>
              <a:t>scsi_target</a:t>
            </a:r>
            <a:r>
              <a:rPr lang="en-US" dirty="0" smtClean="0"/>
              <a:t>&gt;,</a:t>
            </a:r>
            <a:r>
              <a:rPr lang="en-US" dirty="0" err="1" smtClean="0"/>
              <a:t>lun</a:t>
            </a:r>
            <a:r>
              <a:rPr lang="en-US" dirty="0" smtClean="0"/>
              <a:t>=&lt;</a:t>
            </a:r>
            <a:r>
              <a:rPr lang="en-US" dirty="0" err="1" smtClean="0"/>
              <a:t>scsi_lun</a:t>
            </a:r>
            <a:r>
              <a:rPr lang="en-US" dirty="0" smtClean="0"/>
              <a:t>&gt;, </a:t>
            </a:r>
            <a:r>
              <a:rPr lang="en-US" dirty="0" err="1" smtClean="0"/>
              <a:t>vbus</a:t>
            </a:r>
            <a:r>
              <a:rPr lang="en-US" dirty="0" smtClean="0"/>
              <a:t>=&lt;</a:t>
            </a:r>
            <a:r>
              <a:rPr lang="en-US" dirty="0" err="1" smtClean="0"/>
              <a:t>fibre_vbus</a:t>
            </a:r>
            <a:r>
              <a:rPr lang="en-US" dirty="0" smtClean="0"/>
              <a:t>&gt;[starting] </a:t>
            </a:r>
            <a:r>
              <a:rPr lang="en-US" dirty="0" err="1" smtClean="0"/>
              <a:t>base_address</a:t>
            </a:r>
            <a:r>
              <a:rPr lang="en-US" dirty="0" smtClean="0"/>
              <a:t> &lt;</a:t>
            </a:r>
            <a:r>
              <a:rPr lang="en-US" dirty="0" err="1" smtClean="0"/>
              <a:t>cuu_address</a:t>
            </a:r>
            <a:r>
              <a:rPr lang="en-US" dirty="0" smtClean="0"/>
              <a:t>&gt;]...]</a:t>
            </a:r>
          </a:p>
          <a:p>
            <a:r>
              <a:rPr lang="en-US" dirty="0" smtClean="0"/>
              <a:t>[[</a:t>
            </a:r>
            <a:r>
              <a:rPr lang="en-US" dirty="0" err="1" smtClean="0"/>
              <a:t>device_attr</a:t>
            </a:r>
            <a:r>
              <a:rPr lang="en-US" dirty="0" smtClean="0"/>
              <a:t> =[SCSI3_persist_reserv |</a:t>
            </a:r>
          </a:p>
          <a:p>
            <a:r>
              <a:rPr lang="en-US" dirty="0" smtClean="0"/>
              <a:t>ACLX]]...];</a:t>
            </a:r>
            <a:endParaRPr lang="en-US" dirty="0"/>
          </a:p>
        </p:txBody>
      </p:sp>
    </p:spTree>
    <p:extLst>
      <p:ext uri="{BB962C8B-B14F-4D97-AF65-F5344CB8AC3E}">
        <p14:creationId xmlns:p14="http://schemas.microsoft.com/office/powerpoint/2010/main" val="1451611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a:t>s</a:t>
            </a:r>
            <a:r>
              <a:rPr lang="nl-BE" b="1" u="sng" dirty="0" smtClean="0"/>
              <a:t>ymconfigure - commands</a:t>
            </a:r>
            <a:r>
              <a:rPr lang="nl-BE" dirty="0" smtClean="0"/>
              <a:t/>
            </a:r>
            <a:br>
              <a:rPr lang="nl-BE" dirty="0" smtClean="0"/>
            </a:br>
            <a:r>
              <a:rPr lang="nl-BE" dirty="0" smtClean="0"/>
              <a:t>miscelaneous </a:t>
            </a:r>
            <a:endParaRPr lang="en-US" dirty="0"/>
          </a:p>
        </p:txBody>
      </p:sp>
      <p:sp>
        <p:nvSpPr>
          <p:cNvPr id="3" name="TextBox 2"/>
          <p:cNvSpPr txBox="1"/>
          <p:nvPr/>
        </p:nvSpPr>
        <p:spPr>
          <a:xfrm>
            <a:off x="76200" y="1371600"/>
            <a:ext cx="8915400" cy="5355312"/>
          </a:xfrm>
          <a:prstGeom prst="rect">
            <a:avLst/>
          </a:prstGeom>
          <a:noFill/>
        </p:spPr>
        <p:txBody>
          <a:bodyPr wrap="square" rtlCol="0">
            <a:spAutoFit/>
          </a:bodyPr>
          <a:lstStyle/>
          <a:p>
            <a:r>
              <a:rPr lang="en-US" i="1" dirty="0"/>
              <a:t>Binding thin devices to a pool:</a:t>
            </a:r>
          </a:p>
          <a:p>
            <a:r>
              <a:rPr lang="en-US" dirty="0" smtClean="0"/>
              <a:t>	bind </a:t>
            </a:r>
            <a:r>
              <a:rPr lang="en-US" dirty="0" err="1"/>
              <a:t>tdev</a:t>
            </a:r>
            <a:r>
              <a:rPr lang="en-US" dirty="0"/>
              <a:t> &lt;&lt;</a:t>
            </a:r>
            <a:r>
              <a:rPr lang="en-US" dirty="0" err="1"/>
              <a:t>SymDevName</a:t>
            </a:r>
            <a:r>
              <a:rPr lang="en-US" dirty="0"/>
              <a:t>&gt;[:&lt;</a:t>
            </a:r>
            <a:r>
              <a:rPr lang="en-US" dirty="0" err="1"/>
              <a:t>SymDevName</a:t>
            </a:r>
            <a:r>
              <a:rPr lang="en-US" dirty="0"/>
              <a:t>&gt;] | in DG &lt;</a:t>
            </a:r>
            <a:r>
              <a:rPr lang="en-US" dirty="0" err="1"/>
              <a:t>DgName</a:t>
            </a:r>
            <a:r>
              <a:rPr lang="en-US" dirty="0"/>
              <a:t>&gt; | in</a:t>
            </a:r>
          </a:p>
          <a:p>
            <a:r>
              <a:rPr lang="en-US" dirty="0" smtClean="0"/>
              <a:t>	SG </a:t>
            </a:r>
            <a:r>
              <a:rPr lang="en-US" dirty="0"/>
              <a:t>&lt;</a:t>
            </a:r>
            <a:r>
              <a:rPr lang="en-US" dirty="0" err="1"/>
              <a:t>SgName</a:t>
            </a:r>
            <a:r>
              <a:rPr lang="en-US" dirty="0"/>
              <a:t>&gt;&gt;to pool &lt;</a:t>
            </a:r>
            <a:r>
              <a:rPr lang="en-US" dirty="0" err="1"/>
              <a:t>PoolName</a:t>
            </a:r>
            <a:r>
              <a:rPr lang="en-US" dirty="0"/>
              <a:t>&gt;&lt;[</a:t>
            </a:r>
            <a:r>
              <a:rPr lang="en-US" dirty="0" err="1"/>
              <a:t>preallocate</a:t>
            </a:r>
            <a:r>
              <a:rPr lang="en-US" dirty="0"/>
              <a:t> size = &lt;ALL | n</a:t>
            </a:r>
          </a:p>
          <a:p>
            <a:r>
              <a:rPr lang="en-US" dirty="0" smtClean="0"/>
              <a:t>	[</a:t>
            </a:r>
            <a:r>
              <a:rPr lang="en-US" dirty="0"/>
              <a:t>MB | GB | CYL]&gt;][</a:t>
            </a:r>
            <a:r>
              <a:rPr lang="en-US" dirty="0" err="1"/>
              <a:t>allocate_type</a:t>
            </a:r>
            <a:r>
              <a:rPr lang="en-US" dirty="0"/>
              <a:t> = persistent</a:t>
            </a:r>
            <a:r>
              <a:rPr lang="en-US" dirty="0" smtClean="0"/>
              <a:t>]&gt;;</a:t>
            </a:r>
          </a:p>
          <a:p>
            <a:r>
              <a:rPr lang="en-US" i="1" dirty="0"/>
              <a:t>Unbinding thin devices from a pool:</a:t>
            </a:r>
          </a:p>
          <a:p>
            <a:r>
              <a:rPr lang="en-US" dirty="0" smtClean="0"/>
              <a:t>	unbind </a:t>
            </a:r>
            <a:r>
              <a:rPr lang="en-US" dirty="0" err="1"/>
              <a:t>tdev</a:t>
            </a:r>
            <a:r>
              <a:rPr lang="en-US" dirty="0"/>
              <a:t> &lt;&lt;</a:t>
            </a:r>
            <a:r>
              <a:rPr lang="en-US" dirty="0" err="1"/>
              <a:t>SymDevName</a:t>
            </a:r>
            <a:r>
              <a:rPr lang="en-US" dirty="0"/>
              <a:t>&gt;[:&lt;</a:t>
            </a:r>
            <a:r>
              <a:rPr lang="en-US" dirty="0" err="1"/>
              <a:t>SymDevName</a:t>
            </a:r>
            <a:r>
              <a:rPr lang="en-US" dirty="0"/>
              <a:t>&gt;] | in DG &lt;</a:t>
            </a:r>
            <a:r>
              <a:rPr lang="en-US" dirty="0" err="1"/>
              <a:t>DgName</a:t>
            </a:r>
            <a:r>
              <a:rPr lang="en-US" dirty="0"/>
              <a:t>&gt; |</a:t>
            </a:r>
          </a:p>
          <a:p>
            <a:r>
              <a:rPr lang="en-US" dirty="0" smtClean="0"/>
              <a:t>	in </a:t>
            </a:r>
            <a:r>
              <a:rPr lang="en-US" dirty="0"/>
              <a:t>SG &lt;</a:t>
            </a:r>
            <a:r>
              <a:rPr lang="en-US" dirty="0" err="1"/>
              <a:t>SgName</a:t>
            </a:r>
            <a:r>
              <a:rPr lang="en-US" dirty="0"/>
              <a:t>&gt;&gt;from pool &lt;</a:t>
            </a:r>
            <a:r>
              <a:rPr lang="en-US" dirty="0" err="1"/>
              <a:t>PoolName</a:t>
            </a:r>
            <a:r>
              <a:rPr lang="en-US" dirty="0"/>
              <a:t>&gt;;</a:t>
            </a:r>
            <a:endParaRPr lang="en-US" dirty="0" smtClean="0"/>
          </a:p>
          <a:p>
            <a:r>
              <a:rPr lang="en-US" i="1" dirty="0"/>
              <a:t>Deleting a Symmetrix device:</a:t>
            </a:r>
          </a:p>
          <a:p>
            <a:r>
              <a:rPr lang="en-US" dirty="0" smtClean="0"/>
              <a:t>	delete </a:t>
            </a:r>
            <a:r>
              <a:rPr lang="en-US" dirty="0"/>
              <a:t>dev &lt;</a:t>
            </a:r>
            <a:r>
              <a:rPr lang="en-US" dirty="0" err="1"/>
              <a:t>SymDevName</a:t>
            </a:r>
            <a:r>
              <a:rPr lang="en-US" dirty="0"/>
              <a:t>&gt;[:&lt;</a:t>
            </a:r>
            <a:r>
              <a:rPr lang="en-US" dirty="0" err="1"/>
              <a:t>SymDevName</a:t>
            </a:r>
            <a:r>
              <a:rPr lang="en-US" dirty="0"/>
              <a:t>&gt;][, </a:t>
            </a:r>
            <a:r>
              <a:rPr lang="en-US" dirty="0" err="1"/>
              <a:t>raidset</a:t>
            </a:r>
            <a:r>
              <a:rPr lang="en-US" dirty="0"/>
              <a:t> = [TRUE |</a:t>
            </a:r>
          </a:p>
          <a:p>
            <a:r>
              <a:rPr lang="en-US" dirty="0" smtClean="0"/>
              <a:t>	FALSE]];</a:t>
            </a:r>
          </a:p>
          <a:p>
            <a:r>
              <a:rPr lang="en-US" i="1" dirty="0"/>
              <a:t>Forming a </a:t>
            </a:r>
            <a:r>
              <a:rPr lang="en-US" i="1" dirty="0" err="1"/>
              <a:t>metadevice</a:t>
            </a:r>
            <a:r>
              <a:rPr lang="en-US" i="1" dirty="0"/>
              <a:t>:</a:t>
            </a:r>
          </a:p>
          <a:p>
            <a:r>
              <a:rPr lang="en-US" dirty="0" smtClean="0"/>
              <a:t>	form </a:t>
            </a:r>
            <a:r>
              <a:rPr lang="en-US" dirty="0"/>
              <a:t>meta from dev &lt;</a:t>
            </a:r>
            <a:r>
              <a:rPr lang="en-US" dirty="0" err="1"/>
              <a:t>SymDevName</a:t>
            </a:r>
            <a:r>
              <a:rPr lang="en-US" dirty="0"/>
              <a:t>&gt;,</a:t>
            </a:r>
            <a:r>
              <a:rPr lang="en-US" dirty="0" err="1"/>
              <a:t>config</a:t>
            </a:r>
            <a:r>
              <a:rPr lang="en-US" dirty="0"/>
              <a:t>=&lt;</a:t>
            </a:r>
            <a:r>
              <a:rPr lang="en-US" dirty="0" err="1"/>
              <a:t>meta_option</a:t>
            </a:r>
            <a:r>
              <a:rPr lang="en-US" dirty="0"/>
              <a:t>&gt;[, stripe_</a:t>
            </a:r>
          </a:p>
          <a:p>
            <a:r>
              <a:rPr lang="en-US" dirty="0" smtClean="0"/>
              <a:t>	size</a:t>
            </a:r>
            <a:r>
              <a:rPr lang="en-US" dirty="0"/>
              <a:t>=&lt;</a:t>
            </a:r>
            <a:r>
              <a:rPr lang="en-US" dirty="0" err="1"/>
              <a:t>meta_stripe_size</a:t>
            </a:r>
            <a:r>
              <a:rPr lang="en-US" dirty="0"/>
              <a:t>&gt; [</a:t>
            </a:r>
            <a:r>
              <a:rPr lang="en-US" dirty="0" err="1"/>
              <a:t>cyl</a:t>
            </a:r>
            <a:r>
              <a:rPr lang="en-US" dirty="0"/>
              <a:t>] ][, count=&lt;</a:t>
            </a:r>
            <a:r>
              <a:rPr lang="en-US" dirty="0" err="1"/>
              <a:t>member_count</a:t>
            </a:r>
            <a:r>
              <a:rPr lang="en-US" dirty="0" smtClean="0"/>
              <a:t>&gt;];</a:t>
            </a:r>
          </a:p>
          <a:p>
            <a:r>
              <a:rPr lang="en-US" i="1" dirty="0"/>
              <a:t>Adding a meta member:</a:t>
            </a:r>
          </a:p>
          <a:p>
            <a:r>
              <a:rPr lang="en-US" dirty="0" smtClean="0"/>
              <a:t>	add </a:t>
            </a:r>
            <a:r>
              <a:rPr lang="en-US" dirty="0"/>
              <a:t>dev &lt;</a:t>
            </a:r>
            <a:r>
              <a:rPr lang="en-US" dirty="0" err="1"/>
              <a:t>SymDevName</a:t>
            </a:r>
            <a:r>
              <a:rPr lang="en-US" dirty="0"/>
              <a:t>&gt;[:&lt;</a:t>
            </a:r>
            <a:r>
              <a:rPr lang="en-US" dirty="0" err="1"/>
              <a:t>SymDevName</a:t>
            </a:r>
            <a:r>
              <a:rPr lang="en-US" dirty="0"/>
              <a:t>&gt;]to meta &lt;</a:t>
            </a:r>
            <a:r>
              <a:rPr lang="en-US" dirty="0" err="1"/>
              <a:t>SymDevName</a:t>
            </a:r>
            <a:r>
              <a:rPr lang="en-US" dirty="0"/>
              <a:t>&gt;[,</a:t>
            </a:r>
          </a:p>
          <a:p>
            <a:r>
              <a:rPr lang="en-US" dirty="0" smtClean="0"/>
              <a:t>	</a:t>
            </a:r>
            <a:r>
              <a:rPr lang="en-US" dirty="0" err="1" smtClean="0"/>
              <a:t>protect_data</a:t>
            </a:r>
            <a:r>
              <a:rPr lang="en-US" dirty="0"/>
              <a:t>=[TRUE | FALSE],</a:t>
            </a:r>
            <a:r>
              <a:rPr lang="en-US" dirty="0" err="1"/>
              <a:t>bcv_meta_head</a:t>
            </a:r>
            <a:r>
              <a:rPr lang="en-US" dirty="0"/>
              <a:t>=&lt;</a:t>
            </a:r>
            <a:r>
              <a:rPr lang="en-US" dirty="0" err="1"/>
              <a:t>SymDevName</a:t>
            </a:r>
            <a:r>
              <a:rPr lang="en-US" dirty="0"/>
              <a:t>&gt;];</a:t>
            </a:r>
            <a:endParaRPr lang="en-US" dirty="0" smtClean="0"/>
          </a:p>
          <a:p>
            <a:r>
              <a:rPr lang="en-US" i="1" dirty="0"/>
              <a:t>Dissolving a </a:t>
            </a:r>
            <a:r>
              <a:rPr lang="en-US" i="1" dirty="0" err="1"/>
              <a:t>metadevice</a:t>
            </a:r>
            <a:r>
              <a:rPr lang="en-US" i="1" dirty="0"/>
              <a:t>:</a:t>
            </a:r>
          </a:p>
          <a:p>
            <a:r>
              <a:rPr lang="nn-NO" dirty="0" smtClean="0"/>
              <a:t>	dissolve </a:t>
            </a:r>
            <a:r>
              <a:rPr lang="nn-NO" dirty="0"/>
              <a:t>meta dev &lt;SymDevName&gt;[:&lt;SymDevName&gt;][[,&lt;SymDevName&gt;</a:t>
            </a:r>
          </a:p>
          <a:p>
            <a:r>
              <a:rPr lang="en-US" dirty="0" smtClean="0"/>
              <a:t>	[:&lt;</a:t>
            </a:r>
            <a:r>
              <a:rPr lang="en-US" dirty="0" err="1"/>
              <a:t>SymDevName</a:t>
            </a:r>
            <a:r>
              <a:rPr lang="en-US" dirty="0"/>
              <a:t>&gt;]]...];</a:t>
            </a:r>
          </a:p>
        </p:txBody>
      </p:sp>
    </p:spTree>
    <p:extLst>
      <p:ext uri="{BB962C8B-B14F-4D97-AF65-F5344CB8AC3E}">
        <p14:creationId xmlns:p14="http://schemas.microsoft.com/office/powerpoint/2010/main" val="101937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a:t>s</a:t>
            </a:r>
            <a:r>
              <a:rPr lang="nl-BE" b="1" u="sng" dirty="0" smtClean="0"/>
              <a:t>ymconfigure - commands</a:t>
            </a:r>
            <a:r>
              <a:rPr lang="nl-BE" dirty="0" smtClean="0"/>
              <a:t/>
            </a:r>
            <a:br>
              <a:rPr lang="nl-BE" dirty="0" smtClean="0"/>
            </a:br>
            <a:r>
              <a:rPr lang="nl-BE" dirty="0" smtClean="0"/>
              <a:t>miscelaneous (continued)</a:t>
            </a:r>
            <a:endParaRPr lang="en-US" dirty="0"/>
          </a:p>
        </p:txBody>
      </p:sp>
      <p:sp>
        <p:nvSpPr>
          <p:cNvPr id="3" name="TextBox 2"/>
          <p:cNvSpPr txBox="1"/>
          <p:nvPr/>
        </p:nvSpPr>
        <p:spPr>
          <a:xfrm>
            <a:off x="0" y="1905000"/>
            <a:ext cx="8991600" cy="4524315"/>
          </a:xfrm>
          <a:prstGeom prst="rect">
            <a:avLst/>
          </a:prstGeom>
          <a:noFill/>
        </p:spPr>
        <p:txBody>
          <a:bodyPr wrap="square" rtlCol="0">
            <a:spAutoFit/>
          </a:bodyPr>
          <a:lstStyle/>
          <a:p>
            <a:r>
              <a:rPr lang="en-US" i="1" dirty="0"/>
              <a:t>Mapping a device to an address, or mapping a range of devices to </a:t>
            </a:r>
            <a:r>
              <a:rPr lang="en-US" i="1" dirty="0" smtClean="0"/>
              <a:t>consecutive addresses:</a:t>
            </a:r>
            <a:endParaRPr lang="en-US" i="1" dirty="0"/>
          </a:p>
          <a:p>
            <a:r>
              <a:rPr lang="pt-BR" dirty="0" smtClean="0"/>
              <a:t>	map </a:t>
            </a:r>
            <a:r>
              <a:rPr lang="pt-BR" dirty="0"/>
              <a:t>dev &lt;SymDevName&gt;[:&lt;SymDevName&gt;]to dir &lt;director_num&gt;:&lt;port_</a:t>
            </a:r>
          </a:p>
          <a:p>
            <a:r>
              <a:rPr lang="en-US" dirty="0" smtClean="0"/>
              <a:t>	number</a:t>
            </a:r>
            <a:r>
              <a:rPr lang="en-US" dirty="0"/>
              <a:t>&gt;,[starting] [target=&lt;</a:t>
            </a:r>
            <a:r>
              <a:rPr lang="en-US" dirty="0" err="1"/>
              <a:t>scsi_target</a:t>
            </a:r>
            <a:r>
              <a:rPr lang="en-US" dirty="0"/>
              <a:t>&gt;,] </a:t>
            </a:r>
            <a:r>
              <a:rPr lang="en-US" dirty="0" err="1"/>
              <a:t>lun</a:t>
            </a:r>
            <a:r>
              <a:rPr lang="en-US" dirty="0"/>
              <a:t>=&lt;</a:t>
            </a:r>
            <a:r>
              <a:rPr lang="en-US" dirty="0" err="1"/>
              <a:t>scsi_lun</a:t>
            </a:r>
            <a:r>
              <a:rPr lang="en-US" dirty="0"/>
              <a:t>&gt;[,</a:t>
            </a:r>
          </a:p>
          <a:p>
            <a:r>
              <a:rPr lang="en-US" dirty="0" smtClean="0"/>
              <a:t>	</a:t>
            </a:r>
            <a:r>
              <a:rPr lang="en-US" dirty="0" err="1" smtClean="0"/>
              <a:t>vbus</a:t>
            </a:r>
            <a:r>
              <a:rPr lang="en-US" dirty="0"/>
              <a:t>=&lt;</a:t>
            </a:r>
            <a:r>
              <a:rPr lang="en-US" dirty="0" err="1"/>
              <a:t>fibre_vbus</a:t>
            </a:r>
            <a:r>
              <a:rPr lang="en-US" dirty="0"/>
              <a:t>&gt;][, </a:t>
            </a:r>
            <a:r>
              <a:rPr lang="en-US" dirty="0" err="1"/>
              <a:t>awwn</a:t>
            </a:r>
            <a:r>
              <a:rPr lang="en-US" dirty="0"/>
              <a:t>=&lt;</a:t>
            </a:r>
            <a:r>
              <a:rPr lang="en-US" dirty="0" err="1"/>
              <a:t>awwn</a:t>
            </a:r>
            <a:r>
              <a:rPr lang="en-US" dirty="0"/>
              <a:t>&gt; | </a:t>
            </a:r>
            <a:r>
              <a:rPr lang="en-US" dirty="0" err="1"/>
              <a:t>wwn</a:t>
            </a:r>
            <a:r>
              <a:rPr lang="en-US" dirty="0"/>
              <a:t>=&lt;</a:t>
            </a:r>
            <a:r>
              <a:rPr lang="en-US" dirty="0" err="1"/>
              <a:t>wwn</a:t>
            </a:r>
            <a:r>
              <a:rPr lang="en-US" dirty="0"/>
              <a:t>&gt; | </a:t>
            </a:r>
            <a:r>
              <a:rPr lang="en-US" dirty="0" err="1"/>
              <a:t>iscsi</a:t>
            </a:r>
            <a:r>
              <a:rPr lang="en-US" dirty="0"/>
              <a:t>=&lt;</a:t>
            </a:r>
            <a:r>
              <a:rPr lang="en-US" dirty="0" err="1"/>
              <a:t>iscsi</a:t>
            </a:r>
            <a:r>
              <a:rPr lang="en-US" dirty="0" smtClean="0"/>
              <a:t>&gt;| </a:t>
            </a:r>
            <a:r>
              <a:rPr lang="en-US" dirty="0" err="1"/>
              <a:t>aiscsi</a:t>
            </a:r>
            <a:r>
              <a:rPr lang="en-US" dirty="0"/>
              <a:t>=&lt;</a:t>
            </a:r>
            <a:r>
              <a:rPr lang="en-US" dirty="0" err="1"/>
              <a:t>aiscsi</a:t>
            </a:r>
            <a:r>
              <a:rPr lang="en-US" dirty="0" smtClean="0"/>
              <a:t>&gt;] 	[, </a:t>
            </a:r>
            <a:r>
              <a:rPr lang="en-US" dirty="0"/>
              <a:t>masking [</a:t>
            </a:r>
            <a:r>
              <a:rPr lang="en-US" dirty="0" err="1"/>
              <a:t>host_lun</a:t>
            </a:r>
            <a:r>
              <a:rPr lang="en-US" dirty="0"/>
              <a:t>=&lt;</a:t>
            </a:r>
            <a:r>
              <a:rPr lang="en-US" dirty="0" err="1"/>
              <a:t>lun</a:t>
            </a:r>
            <a:r>
              <a:rPr lang="en-US" dirty="0"/>
              <a:t>&gt; | </a:t>
            </a:r>
            <a:r>
              <a:rPr lang="en-US" dirty="0" err="1"/>
              <a:t>dynamic_lun</a:t>
            </a:r>
            <a:r>
              <a:rPr lang="en-US" dirty="0" smtClean="0"/>
              <a:t>]]</a:t>
            </a:r>
            <a:endParaRPr lang="en-US" dirty="0"/>
          </a:p>
          <a:p>
            <a:r>
              <a:rPr lang="en-US" dirty="0" smtClean="0"/>
              <a:t>	[, </a:t>
            </a:r>
            <a:r>
              <a:rPr lang="en-US" dirty="0"/>
              <a:t>emulation=CELERRA_FBA</a:t>
            </a:r>
            <a:r>
              <a:rPr lang="en-US" dirty="0" smtClean="0"/>
              <a:t>];</a:t>
            </a:r>
          </a:p>
          <a:p>
            <a:r>
              <a:rPr lang="en-US" i="1" dirty="0"/>
              <a:t>Mapping a range of devices to EA/EF (mainframe) ports:</a:t>
            </a:r>
          </a:p>
          <a:p>
            <a:r>
              <a:rPr lang="pt-BR" dirty="0" smtClean="0"/>
              <a:t>	map </a:t>
            </a:r>
            <a:r>
              <a:rPr lang="pt-BR" dirty="0"/>
              <a:t>dev &lt;SymDevName&gt;[:&lt;SymDevName&gt;]to dir &lt;director_num&gt;:&lt;</a:t>
            </a:r>
            <a:r>
              <a:rPr lang="pt-BR" dirty="0" smtClean="0"/>
              <a:t>port_</a:t>
            </a:r>
            <a:r>
              <a:rPr lang="en-US" dirty="0" smtClean="0"/>
              <a:t>number&gt; 	,</a:t>
            </a:r>
            <a:r>
              <a:rPr lang="en-US" dirty="0"/>
              <a:t>starting </a:t>
            </a:r>
            <a:r>
              <a:rPr lang="en-US" dirty="0" err="1"/>
              <a:t>base_address</a:t>
            </a:r>
            <a:r>
              <a:rPr lang="en-US" dirty="0"/>
              <a:t>=&lt;</a:t>
            </a:r>
            <a:r>
              <a:rPr lang="en-US" dirty="0" err="1"/>
              <a:t>cuu_address</a:t>
            </a:r>
            <a:r>
              <a:rPr lang="en-US" dirty="0"/>
              <a:t>&gt;[</a:t>
            </a:r>
            <a:r>
              <a:rPr lang="en-US" dirty="0" err="1"/>
              <a:t>mvs_ssid</a:t>
            </a:r>
            <a:r>
              <a:rPr lang="en-US" dirty="0"/>
              <a:t>=&lt;n&gt;];</a:t>
            </a:r>
            <a:endParaRPr lang="en-US" dirty="0" smtClean="0"/>
          </a:p>
          <a:p>
            <a:r>
              <a:rPr lang="en-US" i="1" dirty="0" err="1"/>
              <a:t>Unmapping</a:t>
            </a:r>
            <a:r>
              <a:rPr lang="en-US" i="1" dirty="0"/>
              <a:t> a device:</a:t>
            </a:r>
          </a:p>
          <a:p>
            <a:r>
              <a:rPr lang="en-US" dirty="0" smtClean="0"/>
              <a:t>	</a:t>
            </a:r>
            <a:r>
              <a:rPr lang="en-US" dirty="0" err="1" smtClean="0"/>
              <a:t>unmap</a:t>
            </a:r>
            <a:r>
              <a:rPr lang="en-US" dirty="0" smtClean="0"/>
              <a:t> </a:t>
            </a:r>
            <a:r>
              <a:rPr lang="en-US" dirty="0"/>
              <a:t>dev &lt;</a:t>
            </a:r>
            <a:r>
              <a:rPr lang="en-US" dirty="0" err="1"/>
              <a:t>SymDevName</a:t>
            </a:r>
            <a:r>
              <a:rPr lang="en-US" dirty="0"/>
              <a:t>&gt;[:&lt;</a:t>
            </a:r>
            <a:r>
              <a:rPr lang="en-US" dirty="0" err="1"/>
              <a:t>SymDevName</a:t>
            </a:r>
            <a:r>
              <a:rPr lang="en-US" dirty="0" smtClean="0"/>
              <a:t>&gt;] from </a:t>
            </a:r>
            <a:r>
              <a:rPr lang="en-US" dirty="0" err="1"/>
              <a:t>dir</a:t>
            </a:r>
            <a:r>
              <a:rPr lang="en-US" dirty="0"/>
              <a:t>&lt; ALL:ALL | </a:t>
            </a:r>
            <a:r>
              <a:rPr lang="en-US" dirty="0" smtClean="0"/>
              <a:t>	ALL</a:t>
            </a:r>
            <a:r>
              <a:rPr lang="en-US" dirty="0"/>
              <a:t>:&lt;</a:t>
            </a:r>
            <a:r>
              <a:rPr lang="en-US" dirty="0" err="1"/>
              <a:t>port_number</a:t>
            </a:r>
            <a:r>
              <a:rPr lang="en-US" dirty="0"/>
              <a:t>&gt; </a:t>
            </a:r>
            <a:r>
              <a:rPr lang="en-US" dirty="0" smtClean="0"/>
              <a:t>| &lt;</a:t>
            </a:r>
            <a:r>
              <a:rPr lang="en-US" dirty="0" err="1"/>
              <a:t>director_num</a:t>
            </a:r>
            <a:r>
              <a:rPr lang="en-US" dirty="0"/>
              <a:t>&gt;:ALL | &lt;</a:t>
            </a:r>
            <a:r>
              <a:rPr lang="en-US" dirty="0" err="1"/>
              <a:t>director_num</a:t>
            </a:r>
            <a:r>
              <a:rPr lang="en-US" dirty="0"/>
              <a:t>&gt;:&lt;</a:t>
            </a:r>
            <a:r>
              <a:rPr lang="en-US" dirty="0" err="1"/>
              <a:t>port_num</a:t>
            </a:r>
            <a:r>
              <a:rPr lang="en-US" dirty="0"/>
              <a:t>&gt; &gt;</a:t>
            </a:r>
          </a:p>
          <a:p>
            <a:r>
              <a:rPr lang="en-US" dirty="0" smtClean="0"/>
              <a:t>	[, </a:t>
            </a:r>
            <a:r>
              <a:rPr lang="en-US" dirty="0"/>
              <a:t>emulation=CELERRA_FBA</a:t>
            </a:r>
            <a:r>
              <a:rPr lang="en-US" dirty="0" smtClean="0"/>
              <a:t>] [, </a:t>
            </a:r>
            <a:r>
              <a:rPr lang="en-US" dirty="0" err="1"/>
              <a:t>devmask_access</a:t>
            </a:r>
            <a:r>
              <a:rPr lang="en-US" dirty="0"/>
              <a:t> = &lt;remove | retain&gt; </a:t>
            </a:r>
            <a:r>
              <a:rPr lang="en-US" dirty="0" smtClean="0"/>
              <a:t>];</a:t>
            </a:r>
          </a:p>
          <a:p>
            <a:r>
              <a:rPr lang="en-US" i="1" dirty="0" err="1"/>
              <a:t>Unmapping</a:t>
            </a:r>
            <a:r>
              <a:rPr lang="en-US" i="1" dirty="0"/>
              <a:t> a range of devices from EA or EF (mainframe) ports:</a:t>
            </a:r>
          </a:p>
          <a:p>
            <a:r>
              <a:rPr lang="en-US" dirty="0" smtClean="0"/>
              <a:t>	</a:t>
            </a:r>
            <a:r>
              <a:rPr lang="en-US" dirty="0" err="1" smtClean="0"/>
              <a:t>unmap</a:t>
            </a:r>
            <a:r>
              <a:rPr lang="en-US" dirty="0" smtClean="0"/>
              <a:t> </a:t>
            </a:r>
            <a:r>
              <a:rPr lang="en-US" dirty="0"/>
              <a:t>dev &lt;</a:t>
            </a:r>
            <a:r>
              <a:rPr lang="en-US" dirty="0" err="1"/>
              <a:t>SymDevName</a:t>
            </a:r>
            <a:r>
              <a:rPr lang="en-US" dirty="0"/>
              <a:t>&gt;:[&lt;</a:t>
            </a:r>
            <a:r>
              <a:rPr lang="en-US" dirty="0" err="1"/>
              <a:t>SymDevName</a:t>
            </a:r>
            <a:r>
              <a:rPr lang="en-US" dirty="0"/>
              <a:t>&gt;] from </a:t>
            </a:r>
            <a:r>
              <a:rPr lang="en-US" dirty="0" err="1"/>
              <a:t>dir</a:t>
            </a:r>
            <a:r>
              <a:rPr lang="en-US" dirty="0"/>
              <a:t>&lt; ALL:ALL </a:t>
            </a:r>
            <a:r>
              <a:rPr lang="en-US" dirty="0" smtClean="0"/>
              <a:t>|</a:t>
            </a:r>
            <a:r>
              <a:rPr lang="pt-BR" dirty="0" smtClean="0"/>
              <a:t>ALL</a:t>
            </a:r>
            <a:r>
              <a:rPr lang="pt-BR" dirty="0"/>
              <a:t>:&lt;port_num&gt; </a:t>
            </a:r>
            <a:r>
              <a:rPr lang="pt-BR" dirty="0" smtClean="0"/>
              <a:t>	| </a:t>
            </a:r>
            <a:r>
              <a:rPr lang="pt-BR" dirty="0"/>
              <a:t>&lt;director_num&gt;:ALL | &lt;director_num&gt;:&lt;</a:t>
            </a:r>
            <a:r>
              <a:rPr lang="pt-BR" dirty="0" smtClean="0"/>
              <a:t>port_</a:t>
            </a:r>
            <a:r>
              <a:rPr lang="en-US" dirty="0" err="1" smtClean="0"/>
              <a:t>num</a:t>
            </a:r>
            <a:r>
              <a:rPr lang="en-US" dirty="0" smtClean="0"/>
              <a:t>&gt;&gt; [</a:t>
            </a:r>
            <a:r>
              <a:rPr lang="en-US" dirty="0" err="1"/>
              <a:t>new_ssid</a:t>
            </a:r>
            <a:r>
              <a:rPr lang="en-US" dirty="0"/>
              <a:t>=&lt;n&gt;];</a:t>
            </a:r>
          </a:p>
        </p:txBody>
      </p:sp>
    </p:spTree>
    <p:extLst>
      <p:ext uri="{BB962C8B-B14F-4D97-AF65-F5344CB8AC3E}">
        <p14:creationId xmlns:p14="http://schemas.microsoft.com/office/powerpoint/2010/main" val="2479086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a:t>s</a:t>
            </a:r>
            <a:r>
              <a:rPr lang="nl-BE" b="1" u="sng" dirty="0" smtClean="0"/>
              <a:t>ymconfigure - commands</a:t>
            </a:r>
            <a:r>
              <a:rPr lang="nl-BE" dirty="0" smtClean="0"/>
              <a:t/>
            </a:r>
            <a:br>
              <a:rPr lang="nl-BE" dirty="0" smtClean="0"/>
            </a:br>
            <a:r>
              <a:rPr lang="nl-BE" dirty="0" smtClean="0"/>
              <a:t>miscelaneous (continued)</a:t>
            </a:r>
            <a:endParaRPr lang="en-US" dirty="0"/>
          </a:p>
        </p:txBody>
      </p:sp>
      <p:sp>
        <p:nvSpPr>
          <p:cNvPr id="3" name="TextBox 2"/>
          <p:cNvSpPr txBox="1"/>
          <p:nvPr/>
        </p:nvSpPr>
        <p:spPr>
          <a:xfrm>
            <a:off x="533400" y="1981200"/>
            <a:ext cx="8305800" cy="4247317"/>
          </a:xfrm>
          <a:prstGeom prst="rect">
            <a:avLst/>
          </a:prstGeom>
          <a:noFill/>
        </p:spPr>
        <p:txBody>
          <a:bodyPr wrap="square" rtlCol="0">
            <a:spAutoFit/>
          </a:bodyPr>
          <a:lstStyle/>
          <a:p>
            <a:r>
              <a:rPr lang="nl-BE" dirty="0" smtClean="0"/>
              <a:t>Miscelaneous commands to manipulate:</a:t>
            </a:r>
          </a:p>
          <a:p>
            <a:pPr marL="285750" indent="-285750">
              <a:buFont typeface="Wingdings" panose="05000000000000000000" pitchFamily="2" charset="2"/>
              <a:buChar char="§"/>
            </a:pPr>
            <a:r>
              <a:rPr lang="nl-BE" dirty="0" smtClean="0"/>
              <a:t>tdevs</a:t>
            </a:r>
          </a:p>
          <a:p>
            <a:pPr marL="742950" lvl="1" indent="-285750">
              <a:buFont typeface="Courier New" panose="02070309020205020404" pitchFamily="49" charset="0"/>
              <a:buChar char="o"/>
            </a:pPr>
            <a:r>
              <a:rPr lang="nl-BE" dirty="0" smtClean="0"/>
              <a:t>Reclaim start/stop</a:t>
            </a:r>
          </a:p>
          <a:p>
            <a:pPr marL="285750" indent="-285750">
              <a:buFont typeface="Wingdings" panose="05000000000000000000" pitchFamily="2" charset="2"/>
              <a:buChar char="§"/>
            </a:pPr>
            <a:r>
              <a:rPr lang="nl-BE" dirty="0" smtClean="0"/>
              <a:t>Datadevs</a:t>
            </a:r>
          </a:p>
          <a:p>
            <a:pPr marL="742950" lvl="1" indent="-285750">
              <a:buFont typeface="Courier New" panose="02070309020205020404" pitchFamily="49" charset="0"/>
              <a:buChar char="o"/>
            </a:pPr>
            <a:r>
              <a:rPr lang="nl-BE" dirty="0" smtClean="0"/>
              <a:t>Draining</a:t>
            </a:r>
          </a:p>
          <a:p>
            <a:pPr marL="742950" lvl="1" indent="-285750">
              <a:buFont typeface="Courier New" panose="02070309020205020404" pitchFamily="49" charset="0"/>
              <a:buChar char="o"/>
            </a:pPr>
            <a:r>
              <a:rPr lang="nl-BE" dirty="0" smtClean="0"/>
              <a:t>Enable/disable</a:t>
            </a:r>
          </a:p>
          <a:p>
            <a:pPr marL="285750" indent="-285750">
              <a:buFont typeface="Wingdings" panose="05000000000000000000" pitchFamily="2" charset="2"/>
              <a:buChar char="§"/>
            </a:pPr>
            <a:r>
              <a:rPr lang="nl-BE" dirty="0"/>
              <a:t>s</a:t>
            </a:r>
            <a:r>
              <a:rPr lang="nl-BE" dirty="0" smtClean="0"/>
              <a:t>avedevs</a:t>
            </a:r>
          </a:p>
          <a:p>
            <a:pPr marL="285750" indent="-285750">
              <a:buFont typeface="Wingdings" panose="05000000000000000000" pitchFamily="2" charset="2"/>
              <a:buChar char="§"/>
            </a:pPr>
            <a:r>
              <a:rPr lang="nl-BE" dirty="0" smtClean="0"/>
              <a:t>Thin pools</a:t>
            </a:r>
          </a:p>
          <a:p>
            <a:pPr marL="742950" lvl="1" indent="-285750">
              <a:buFont typeface="Courier New" panose="02070309020205020404" pitchFamily="49" charset="0"/>
              <a:buChar char="o"/>
            </a:pPr>
            <a:r>
              <a:rPr lang="nl-BE" dirty="0" smtClean="0"/>
              <a:t>Creation</a:t>
            </a:r>
          </a:p>
          <a:p>
            <a:pPr marL="742950" lvl="1" indent="-285750">
              <a:buFont typeface="Courier New" panose="02070309020205020404" pitchFamily="49" charset="0"/>
              <a:buChar char="o"/>
            </a:pPr>
            <a:r>
              <a:rPr lang="nl-BE" dirty="0" smtClean="0"/>
              <a:t>Extention</a:t>
            </a:r>
          </a:p>
          <a:p>
            <a:pPr marL="742950" lvl="1" indent="-285750">
              <a:buFont typeface="Courier New" panose="02070309020205020404" pitchFamily="49" charset="0"/>
              <a:buChar char="o"/>
            </a:pPr>
            <a:r>
              <a:rPr lang="nl-BE" dirty="0" smtClean="0"/>
              <a:t>Setting attributes</a:t>
            </a:r>
          </a:p>
          <a:p>
            <a:pPr lvl="1"/>
            <a:r>
              <a:rPr lang="nl-BE" dirty="0" smtClean="0"/>
              <a:t>.....</a:t>
            </a:r>
          </a:p>
          <a:p>
            <a:pPr marL="742950" lvl="1" indent="-285750">
              <a:buFont typeface="Courier New" panose="02070309020205020404" pitchFamily="49" charset="0"/>
              <a:buChar char="o"/>
            </a:pPr>
            <a:endParaRPr lang="nl-BE" dirty="0" smtClean="0"/>
          </a:p>
          <a:p>
            <a:pPr marL="285750" indent="-285750">
              <a:buFont typeface="Courier New" panose="02070309020205020404" pitchFamily="49" charset="0"/>
              <a:buChar char="o"/>
            </a:pPr>
            <a:endParaRPr lang="nl-BE"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2685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Clones and snapshots </a:t>
            </a:r>
            <a:r>
              <a:rPr lang="nl-BE" dirty="0" smtClean="0"/>
              <a:t/>
            </a:r>
            <a:br>
              <a:rPr lang="nl-BE" dirty="0" smtClean="0"/>
            </a:br>
            <a:r>
              <a:rPr lang="en-US" sz="1900" dirty="0" smtClean="0"/>
              <a:t>TimeFinder/Clone snap or snap VP </a:t>
            </a:r>
            <a:r>
              <a:rPr lang="en-US" sz="1900" dirty="0"/>
              <a:t>control operations on a device group, composite group,</a:t>
            </a:r>
            <a:br>
              <a:rPr lang="en-US" sz="1900" dirty="0"/>
            </a:br>
            <a:r>
              <a:rPr lang="en-US" sz="1900" dirty="0"/>
              <a:t>devices within the device group, or devices in a device file.</a:t>
            </a:r>
          </a:p>
        </p:txBody>
      </p:sp>
      <p:sp>
        <p:nvSpPr>
          <p:cNvPr id="3" name="TextBox 2"/>
          <p:cNvSpPr txBox="1"/>
          <p:nvPr/>
        </p:nvSpPr>
        <p:spPr>
          <a:xfrm>
            <a:off x="228600" y="1438870"/>
            <a:ext cx="8763000" cy="369332"/>
          </a:xfrm>
          <a:prstGeom prst="rect">
            <a:avLst/>
          </a:prstGeom>
          <a:noFill/>
        </p:spPr>
        <p:txBody>
          <a:bodyPr wrap="square" rtlCol="0">
            <a:spAutoFit/>
          </a:bodyPr>
          <a:lstStyle/>
          <a:p>
            <a:endParaRPr lang="nl-BE" dirty="0" smtClean="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375" y="1932214"/>
            <a:ext cx="8389449"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7835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1143000"/>
          </a:xfrm>
        </p:spPr>
        <p:txBody>
          <a:bodyPr/>
          <a:lstStyle/>
          <a:p>
            <a:r>
              <a:rPr lang="nl-BE" dirty="0" smtClean="0"/>
              <a:t>SymCLI basics</a:t>
            </a:r>
            <a:endParaRPr lang="en-US" dirty="0"/>
          </a:p>
        </p:txBody>
      </p:sp>
    </p:spTree>
    <p:extLst>
      <p:ext uri="{BB962C8B-B14F-4D97-AF65-F5344CB8AC3E}">
        <p14:creationId xmlns:p14="http://schemas.microsoft.com/office/powerpoint/2010/main" val="362055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630362"/>
          </a:xfrm>
        </p:spPr>
        <p:txBody>
          <a:bodyPr>
            <a:normAutofit fontScale="90000"/>
          </a:bodyPr>
          <a:lstStyle/>
          <a:p>
            <a:r>
              <a:rPr lang="nl-BE" b="1" u="sng" dirty="0" smtClean="0"/>
              <a:t>symclone -vse</a:t>
            </a:r>
            <a:r>
              <a:rPr lang="nl-BE" dirty="0" smtClean="0"/>
              <a:t/>
            </a:r>
            <a:br>
              <a:rPr lang="nl-BE" dirty="0" smtClean="0"/>
            </a:br>
            <a:r>
              <a:rPr lang="nl-BE" sz="2000" dirty="0" smtClean="0"/>
              <a:t>All classical commands can be VP Snap commands by adding –vse</a:t>
            </a:r>
            <a:br>
              <a:rPr lang="nl-BE" sz="2000" dirty="0" smtClean="0"/>
            </a:br>
            <a:r>
              <a:rPr lang="nl-BE" sz="2000" dirty="0" smtClean="0"/>
              <a:t>Support of this feature is limited to Open Systems devices (FBA and AS400 D910 iSeries) and thin to thin device clone pairs</a:t>
            </a:r>
            <a:r>
              <a:rPr lang="nl-BE" sz="2700" dirty="0" smtClean="0"/>
              <a:t/>
            </a:r>
            <a:br>
              <a:rPr lang="nl-BE" sz="2700" dirty="0" smtClean="0"/>
            </a:br>
            <a:endParaRPr lang="en-US" sz="2700" dirty="0"/>
          </a:p>
        </p:txBody>
      </p:sp>
      <p:sp>
        <p:nvSpPr>
          <p:cNvPr id="4" name="TextBox 3"/>
          <p:cNvSpPr txBox="1"/>
          <p:nvPr/>
        </p:nvSpPr>
        <p:spPr>
          <a:xfrm>
            <a:off x="609600" y="2069068"/>
            <a:ext cx="8077200" cy="2585323"/>
          </a:xfrm>
          <a:prstGeom prst="rect">
            <a:avLst/>
          </a:prstGeom>
          <a:noFill/>
        </p:spPr>
        <p:txBody>
          <a:bodyPr wrap="square" rtlCol="0">
            <a:spAutoFit/>
          </a:bodyPr>
          <a:lstStyle/>
          <a:p>
            <a:pPr marL="285750" indent="-285750">
              <a:buFont typeface="Arial" panose="020B0604020202020204" pitchFamily="34" charset="0"/>
              <a:buChar char="•"/>
            </a:pPr>
            <a:r>
              <a:rPr lang="nl-BE" dirty="0" smtClean="0"/>
              <a:t>Create devices</a:t>
            </a:r>
          </a:p>
          <a:p>
            <a:pPr marL="285750" indent="-285750">
              <a:buFont typeface="Arial" panose="020B0604020202020204" pitchFamily="34" charset="0"/>
              <a:buChar char="•"/>
            </a:pPr>
            <a:r>
              <a:rPr lang="nl-BE" dirty="0" smtClean="0"/>
              <a:t>Create a standard device group</a:t>
            </a:r>
          </a:p>
          <a:p>
            <a:pPr marL="285750" indent="-285750">
              <a:buFont typeface="Arial" panose="020B0604020202020204" pitchFamily="34" charset="0"/>
              <a:buChar char="•"/>
            </a:pPr>
            <a:r>
              <a:rPr lang="nl-BE" dirty="0" smtClean="0"/>
              <a:t>Add src devices to the device group</a:t>
            </a:r>
          </a:p>
          <a:p>
            <a:pPr marL="285750" indent="-285750">
              <a:buFont typeface="Arial" panose="020B0604020202020204" pitchFamily="34" charset="0"/>
              <a:buChar char="•"/>
            </a:pPr>
            <a:r>
              <a:rPr lang="nl-BE" dirty="0" smtClean="0"/>
              <a:t>Add tgt devices to the device group</a:t>
            </a:r>
          </a:p>
          <a:p>
            <a:pPr marL="285750" indent="-285750">
              <a:buFont typeface="Arial" panose="020B0604020202020204" pitchFamily="34" charset="0"/>
              <a:buChar char="•"/>
            </a:pPr>
            <a:r>
              <a:rPr lang="nl-BE" dirty="0" smtClean="0"/>
              <a:t>Create VP Snap sessions</a:t>
            </a:r>
          </a:p>
          <a:p>
            <a:pPr marL="285750" indent="-285750">
              <a:buFont typeface="Arial" panose="020B0604020202020204" pitchFamily="34" charset="0"/>
              <a:buChar char="•"/>
            </a:pPr>
            <a:r>
              <a:rPr lang="nl-BE" dirty="0" smtClean="0"/>
              <a:t>Activate VP Snap sessions</a:t>
            </a:r>
          </a:p>
          <a:p>
            <a:pPr marL="285750" indent="-285750">
              <a:buFont typeface="Arial" panose="020B0604020202020204" pitchFamily="34" charset="0"/>
              <a:buChar char="•"/>
            </a:pPr>
            <a:r>
              <a:rPr lang="nl-BE" dirty="0" smtClean="0"/>
              <a:t>Query the result</a:t>
            </a:r>
          </a:p>
          <a:p>
            <a:pPr marL="285750" indent="-285750">
              <a:buFont typeface="Arial" panose="020B0604020202020204" pitchFamily="34" charset="0"/>
              <a:buChar char="•"/>
            </a:pPr>
            <a:r>
              <a:rPr lang="nl-BE" dirty="0" smtClean="0"/>
              <a:t>Recreate the VP Snap sessions (-precopy, performs device copy in background)</a:t>
            </a:r>
          </a:p>
          <a:p>
            <a:pPr marL="285750" indent="-285750">
              <a:buFont typeface="Arial" panose="020B0604020202020204" pitchFamily="34" charset="0"/>
              <a:buChar char="•"/>
            </a:pPr>
            <a:r>
              <a:rPr lang="nl-BE" dirty="0" smtClean="0"/>
              <a:t>Terminate the VP Snap sessions</a:t>
            </a:r>
            <a:endParaRPr lang="en-US" dirty="0"/>
          </a:p>
        </p:txBody>
      </p:sp>
    </p:spTree>
    <p:extLst>
      <p:ext uri="{BB962C8B-B14F-4D97-AF65-F5344CB8AC3E}">
        <p14:creationId xmlns:p14="http://schemas.microsoft.com/office/powerpoint/2010/main" val="3023397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symmir</a:t>
            </a:r>
            <a:r>
              <a:rPr lang="nl-BE" dirty="0" smtClean="0"/>
              <a:t/>
            </a:r>
            <a:br>
              <a:rPr lang="nl-BE" dirty="0" smtClean="0"/>
            </a:br>
            <a:r>
              <a:rPr lang="en-US" sz="2000" dirty="0"/>
              <a:t>Performs Symmetrix BCV </a:t>
            </a:r>
            <a:r>
              <a:rPr lang="en-US" sz="2000" dirty="0" smtClean="0"/>
              <a:t>operations </a:t>
            </a:r>
            <a:r>
              <a:rPr lang="en-US" sz="2000" dirty="0"/>
              <a:t>on a device group, composite group, devices</a:t>
            </a:r>
            <a:br>
              <a:rPr lang="en-US" sz="2000" dirty="0"/>
            </a:br>
            <a:r>
              <a:rPr lang="en-US" sz="2000" dirty="0"/>
              <a:t>within the group, or on devices within a file.</a:t>
            </a:r>
          </a:p>
        </p:txBody>
      </p:sp>
      <p:sp>
        <p:nvSpPr>
          <p:cNvPr id="3" name="TextBox 2"/>
          <p:cNvSpPr txBox="1"/>
          <p:nvPr/>
        </p:nvSpPr>
        <p:spPr>
          <a:xfrm>
            <a:off x="228600" y="1905000"/>
            <a:ext cx="8763000" cy="923330"/>
          </a:xfrm>
          <a:prstGeom prst="rect">
            <a:avLst/>
          </a:prstGeom>
          <a:noFill/>
        </p:spPr>
        <p:txBody>
          <a:bodyPr wrap="square" rtlCol="0">
            <a:spAutoFit/>
          </a:bodyPr>
          <a:lstStyle/>
          <a:p>
            <a:pPr marL="285750" indent="-285750">
              <a:buFont typeface="Arial" panose="020B0604020202020204" pitchFamily="34" charset="0"/>
              <a:buChar char="•"/>
            </a:pPr>
            <a:r>
              <a:rPr lang="nl-BE" dirty="0" smtClean="0"/>
              <a:t>Symmir is able to perform the same commands as SNAP VP, but it works with BCV devices</a:t>
            </a:r>
          </a:p>
          <a:p>
            <a:pPr marL="285750" indent="-285750">
              <a:buFont typeface="Arial" panose="020B0604020202020204" pitchFamily="34" charset="0"/>
              <a:buChar char="•"/>
            </a:pPr>
            <a:r>
              <a:rPr lang="nl-BE" dirty="0" smtClean="0"/>
              <a:t>For the latest micro codes, symmir is using clone emulation technology (not VP Snap!)</a:t>
            </a:r>
            <a:endParaRPr lang="en-US" dirty="0"/>
          </a:p>
        </p:txBody>
      </p:sp>
    </p:spTree>
    <p:extLst>
      <p:ext uri="{BB962C8B-B14F-4D97-AF65-F5344CB8AC3E}">
        <p14:creationId xmlns:p14="http://schemas.microsoft.com/office/powerpoint/2010/main" val="27149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nl-BE" dirty="0" smtClean="0"/>
              <a:t>Symmir (examples)</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066800"/>
            <a:ext cx="4572000" cy="5730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5538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smtClean="0"/>
              <a:t>symrdf</a:t>
            </a:r>
            <a:r>
              <a:rPr lang="nl-BE" dirty="0" smtClean="0"/>
              <a:t/>
            </a:r>
            <a:br>
              <a:rPr lang="nl-BE" dirty="0" smtClean="0"/>
            </a:br>
            <a:r>
              <a:rPr lang="en-US" sz="2000" dirty="0" smtClean="0"/>
              <a:t>Create (dynamic) RDF Groups</a:t>
            </a:r>
            <a:endParaRPr lang="en-US" sz="2000" dirty="0"/>
          </a:p>
        </p:txBody>
      </p:sp>
      <p:sp>
        <p:nvSpPr>
          <p:cNvPr id="4" name="TextBox 3"/>
          <p:cNvSpPr txBox="1"/>
          <p:nvPr/>
        </p:nvSpPr>
        <p:spPr>
          <a:xfrm>
            <a:off x="609600" y="1676400"/>
            <a:ext cx="8458200" cy="3416320"/>
          </a:xfrm>
          <a:prstGeom prst="rect">
            <a:avLst/>
          </a:prstGeom>
          <a:noFill/>
        </p:spPr>
        <p:txBody>
          <a:bodyPr wrap="square" rtlCol="0">
            <a:spAutoFit/>
          </a:bodyPr>
          <a:lstStyle/>
          <a:p>
            <a:pPr marL="285750" indent="-285750">
              <a:buFont typeface="Arial" panose="020B0604020202020204" pitchFamily="34" charset="0"/>
              <a:buChar char="•"/>
            </a:pPr>
            <a:r>
              <a:rPr lang="nl-BE" dirty="0" smtClean="0"/>
              <a:t>Zone SRDf ports in a 1 to 1 relationship inbetween 2 arrays</a:t>
            </a:r>
          </a:p>
          <a:p>
            <a:pPr marL="285750" indent="-285750">
              <a:buFont typeface="Arial" panose="020B0604020202020204" pitchFamily="34" charset="0"/>
              <a:buChar char="•"/>
            </a:pPr>
            <a:r>
              <a:rPr lang="nl-BE" dirty="0" smtClean="0"/>
              <a:t>Create the RDF group, by specifying the local and remote dir’s</a:t>
            </a:r>
          </a:p>
          <a:p>
            <a:pPr marL="742950" lvl="1" indent="-285750">
              <a:buFont typeface="Courier New" panose="02070309020205020404" pitchFamily="49" charset="0"/>
              <a:buChar char="o"/>
            </a:pPr>
            <a:r>
              <a:rPr lang="en-US" sz="1200" dirty="0" smtClean="0">
                <a:latin typeface="Courier New" panose="02070309020205020404" pitchFamily="49" charset="0"/>
                <a:cs typeface="Courier New" panose="02070309020205020404" pitchFamily="49" charset="0"/>
              </a:rPr>
              <a:t>symrdf </a:t>
            </a:r>
            <a:r>
              <a:rPr lang="en-US" sz="1200" dirty="0" err="1" smtClean="0">
                <a:latin typeface="Courier New" panose="02070309020205020404" pitchFamily="49" charset="0"/>
                <a:cs typeface="Courier New" panose="02070309020205020404" pitchFamily="49" charset="0"/>
              </a:rPr>
              <a:t>addgrp</a:t>
            </a:r>
            <a:r>
              <a:rPr lang="en-US" sz="1200" dirty="0" smtClean="0">
                <a:latin typeface="Courier New" panose="02070309020205020404" pitchFamily="49" charset="0"/>
                <a:cs typeface="Courier New" panose="02070309020205020404" pitchFamily="49" charset="0"/>
              </a:rPr>
              <a:t> –label &lt;label&gt; -</a:t>
            </a:r>
            <a:r>
              <a:rPr lang="en-US" sz="1200" dirty="0" err="1" smtClean="0">
                <a:latin typeface="Courier New" panose="02070309020205020404" pitchFamily="49" charset="0"/>
                <a:cs typeface="Courier New" panose="02070309020205020404" pitchFamily="49" charset="0"/>
              </a:rPr>
              <a:t>rdfg</a:t>
            </a:r>
            <a:r>
              <a:rPr lang="en-US" sz="1200" dirty="0" smtClean="0">
                <a:latin typeface="Courier New" panose="02070309020205020404" pitchFamily="49" charset="0"/>
                <a:cs typeface="Courier New" panose="02070309020205020404" pitchFamily="49" charset="0"/>
              </a:rPr>
              <a:t> &lt;</a:t>
            </a:r>
            <a:r>
              <a:rPr lang="en-US" sz="1200" dirty="0" err="1" smtClean="0">
                <a:latin typeface="Courier New" panose="02070309020205020404" pitchFamily="49" charset="0"/>
                <a:cs typeface="Courier New" panose="02070309020205020404" pitchFamily="49" charset="0"/>
              </a:rPr>
              <a:t>GrpNum</a:t>
            </a:r>
            <a:r>
              <a:rPr lang="en-US" sz="1200" dirty="0" smtClean="0">
                <a:latin typeface="Courier New" panose="02070309020205020404" pitchFamily="49" charset="0"/>
                <a:cs typeface="Courier New" panose="02070309020205020404" pitchFamily="49" charset="0"/>
              </a:rPr>
              <a:t>&gt; -</a:t>
            </a:r>
            <a:r>
              <a:rPr lang="en-US" sz="1200" dirty="0" err="1" smtClean="0">
                <a:latin typeface="Courier New" panose="02070309020205020404" pitchFamily="49" charset="0"/>
                <a:cs typeface="Courier New" panose="02070309020205020404" pitchFamily="49" charset="0"/>
              </a:rPr>
              <a:t>sid</a:t>
            </a:r>
            <a:r>
              <a:rPr lang="en-US" sz="1200" dirty="0" smtClean="0">
                <a:latin typeface="Courier New" panose="02070309020205020404" pitchFamily="49" charset="0"/>
                <a:cs typeface="Courier New" panose="02070309020205020404" pitchFamily="49" charset="0"/>
              </a:rPr>
              <a:t> &lt;SID&gt; -</a:t>
            </a:r>
            <a:r>
              <a:rPr lang="en-US" sz="1200" dirty="0" err="1" smtClean="0">
                <a:latin typeface="Courier New" panose="02070309020205020404" pitchFamily="49" charset="0"/>
                <a:cs typeface="Courier New" panose="02070309020205020404" pitchFamily="49" charset="0"/>
              </a:rPr>
              <a:t>dir</a:t>
            </a:r>
            <a:r>
              <a:rPr lang="en-US" sz="1200" dirty="0" smtClean="0">
                <a:latin typeface="Courier New" panose="02070309020205020404" pitchFamily="49" charset="0"/>
                <a:cs typeface="Courier New" panose="02070309020205020404" pitchFamily="49" charset="0"/>
              </a:rPr>
              <a:t> &lt;</a:t>
            </a:r>
            <a:r>
              <a:rPr lang="en-US" sz="1200" dirty="0" err="1" smtClean="0">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&gt; </a:t>
            </a: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remote_rdfg</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GrpNum</a:t>
            </a:r>
            <a:r>
              <a:rPr lang="en-US" sz="1200" dirty="0" smtClean="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remote_sid</a:t>
            </a:r>
            <a:r>
              <a:rPr lang="en-US" sz="1200" dirty="0">
                <a:latin typeface="Courier New" panose="02070309020205020404" pitchFamily="49" charset="0"/>
                <a:cs typeface="Courier New" panose="02070309020205020404" pitchFamily="49" charset="0"/>
              </a:rPr>
              <a:t> &lt;</a:t>
            </a:r>
            <a:r>
              <a:rPr lang="en-US" sz="1200" dirty="0" smtClean="0">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remote_dir</a:t>
            </a:r>
            <a:r>
              <a:rPr lang="en-US" sz="1200" dirty="0">
                <a:latin typeface="Courier New" panose="02070309020205020404" pitchFamily="49" charset="0"/>
                <a:cs typeface="Courier New" panose="02070309020205020404" pitchFamily="49" charset="0"/>
              </a:rPr>
              <a:t> &lt;</a:t>
            </a:r>
            <a:r>
              <a:rPr lang="en-US" sz="1200" dirty="0" err="1" smtClean="0">
                <a:latin typeface="Courier New" panose="02070309020205020404" pitchFamily="49" charset="0"/>
                <a:cs typeface="Courier New" panose="02070309020205020404" pitchFamily="49" charset="0"/>
              </a:rPr>
              <a:t>Dir</a:t>
            </a:r>
            <a:r>
              <a:rPr lang="en-US" sz="1200" dirty="0" smtClean="0">
                <a:latin typeface="Courier New" panose="02070309020205020404" pitchFamily="49" charset="0"/>
                <a:cs typeface="Courier New" panose="02070309020205020404" pitchFamily="49" charset="0"/>
              </a:rPr>
              <a:t>&gt;</a:t>
            </a:r>
          </a:p>
          <a:p>
            <a:pPr marL="742950" lvl="1" indent="-285750">
              <a:buFont typeface="Courier New" panose="02070309020205020404" pitchFamily="49" charset="0"/>
              <a:buChar char="o"/>
            </a:pPr>
            <a:r>
              <a:rPr lang="en-US" sz="1200" dirty="0" smtClean="0">
                <a:latin typeface="Courier New" panose="02070309020205020404" pitchFamily="49" charset="0"/>
                <a:cs typeface="Courier New" panose="02070309020205020404" pitchFamily="49" charset="0"/>
              </a:rPr>
              <a:t>symrdf </a:t>
            </a:r>
            <a:r>
              <a:rPr lang="en-US" sz="1200" dirty="0" err="1">
                <a:latin typeface="Courier New" panose="02070309020205020404" pitchFamily="49" charset="0"/>
                <a:cs typeface="Courier New" panose="02070309020205020404" pitchFamily="49" charset="0"/>
              </a:rPr>
              <a:t>modifygrp</a:t>
            </a:r>
            <a:r>
              <a:rPr lang="en-US" sz="1200" dirty="0">
                <a:latin typeface="Courier New" panose="02070309020205020404" pitchFamily="49" charset="0"/>
                <a:cs typeface="Courier New" panose="02070309020205020404" pitchFamily="49" charset="0"/>
              </a:rPr>
              <a:t> &lt;-add | -remove</a:t>
            </a:r>
            <a:r>
              <a:rPr lang="en-US" sz="1200" dirty="0" smtClean="0">
                <a:latin typeface="Courier New" panose="02070309020205020404" pitchFamily="49" charset="0"/>
                <a:cs typeface="Courier New" panose="02070309020205020404" pitchFamily="49" charset="0"/>
              </a:rPr>
              <a:t>&gt; &lt;-</a:t>
            </a:r>
            <a:r>
              <a:rPr lang="en-US" sz="1200" dirty="0" err="1">
                <a:latin typeface="Courier New" panose="02070309020205020404" pitchFamily="49" charset="0"/>
                <a:cs typeface="Courier New" panose="02070309020205020404" pitchFamily="49" charset="0"/>
              </a:rPr>
              <a:t>rdfg</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GrpNum</a:t>
            </a:r>
            <a:r>
              <a:rPr lang="en-US" sz="1200" dirty="0">
                <a:latin typeface="Courier New" panose="02070309020205020404" pitchFamily="49" charset="0"/>
                <a:cs typeface="Courier New" panose="02070309020205020404" pitchFamily="49" charset="0"/>
              </a:rPr>
              <a:t>&gt; | -</a:t>
            </a:r>
            <a:r>
              <a:rPr lang="en-US" sz="1200" dirty="0" smtClean="0">
                <a:latin typeface="Courier New" panose="02070309020205020404" pitchFamily="49" charset="0"/>
                <a:cs typeface="Courier New" panose="02070309020205020404" pitchFamily="49" charset="0"/>
              </a:rPr>
              <a:t>label &lt;</a:t>
            </a:r>
            <a:r>
              <a:rPr lang="en-US" sz="1200" dirty="0" err="1">
                <a:latin typeface="Courier New" panose="02070309020205020404" pitchFamily="49" charset="0"/>
                <a:cs typeface="Courier New" panose="02070309020205020404" pitchFamily="49" charset="0"/>
              </a:rPr>
              <a:t>GrpLabel</a:t>
            </a:r>
            <a:r>
              <a:rPr lang="en-US" sz="1200" dirty="0" smtClean="0">
                <a:latin typeface="Courier New" panose="02070309020205020404" pitchFamily="49" charset="0"/>
                <a:cs typeface="Courier New" panose="02070309020205020404" pitchFamily="49" charset="0"/>
              </a:rPr>
              <a:t>&gt;&gt; </a:t>
            </a: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smtClean="0">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Dir</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remote_dir</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Dir</a:t>
            </a:r>
            <a:r>
              <a:rPr lang="en-US" sz="1200" dirty="0" smtClean="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smtClean="0">
                <a:latin typeface="Courier New" panose="02070309020205020404" pitchFamily="49" charset="0"/>
                <a:cs typeface="Courier New" panose="02070309020205020404" pitchFamily="49" charset="0"/>
              </a:rPr>
              <a:t>symrdf </a:t>
            </a:r>
            <a:r>
              <a:rPr lang="en-US" sz="1200" dirty="0" err="1">
                <a:latin typeface="Courier New" panose="02070309020205020404" pitchFamily="49" charset="0"/>
                <a:cs typeface="Courier New" panose="02070309020205020404" pitchFamily="49" charset="0"/>
              </a:rPr>
              <a:t>removegrp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rdfg</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GrpNum</a:t>
            </a:r>
            <a:r>
              <a:rPr lang="en-US" sz="1200" dirty="0">
                <a:latin typeface="Courier New" panose="02070309020205020404" pitchFamily="49" charset="0"/>
                <a:cs typeface="Courier New" panose="02070309020205020404" pitchFamily="49" charset="0"/>
              </a:rPr>
              <a:t>&gt; | -label &lt;</a:t>
            </a:r>
            <a:r>
              <a:rPr lang="en-US" sz="1200" dirty="0" err="1">
                <a:latin typeface="Courier New" panose="02070309020205020404" pitchFamily="49" charset="0"/>
                <a:cs typeface="Courier New" panose="02070309020205020404" pitchFamily="49" charset="0"/>
              </a:rPr>
              <a:t>GrpLabel</a:t>
            </a:r>
            <a:r>
              <a:rPr lang="en-US" sz="1200" dirty="0">
                <a:latin typeface="Courier New" panose="02070309020205020404" pitchFamily="49" charset="0"/>
                <a:cs typeface="Courier New" panose="02070309020205020404" pitchFamily="49" charset="0"/>
              </a:rPr>
              <a:t>&gt;&gt;</a:t>
            </a:r>
          </a:p>
          <a:p>
            <a:pPr marL="285750" indent="-285750">
              <a:buFont typeface="Arial" panose="020B0604020202020204" pitchFamily="34" charset="0"/>
              <a:buChar char="•"/>
            </a:pPr>
            <a:r>
              <a:rPr lang="nl-BE" dirty="0" smtClean="0">
                <a:cs typeface="Courier New" panose="02070309020205020404" pitchFamily="49" charset="0"/>
              </a:rPr>
              <a:t>Manipulate SRDF pairs</a:t>
            </a:r>
          </a:p>
          <a:p>
            <a:pPr marL="628650" lvl="1" indent="-171450">
              <a:buFont typeface="Courier New" panose="02070309020205020404" pitchFamily="49" charset="0"/>
              <a:buChar char="o"/>
            </a:pPr>
            <a:r>
              <a:rPr lang="en-US" sz="1200" dirty="0" smtClean="0">
                <a:latin typeface="Courier New" panose="02070309020205020404" pitchFamily="49" charset="0"/>
                <a:cs typeface="Courier New" panose="02070309020205020404" pitchFamily="49" charset="0"/>
              </a:rPr>
              <a:t>symrdf -file &lt;Filename&gt; -</a:t>
            </a:r>
            <a:r>
              <a:rPr lang="en-US" sz="1200" dirty="0" err="1" smtClean="0">
                <a:latin typeface="Courier New" panose="02070309020205020404" pitchFamily="49" charset="0"/>
                <a:cs typeface="Courier New" panose="02070309020205020404" pitchFamily="49" charset="0"/>
              </a:rPr>
              <a:t>sid</a:t>
            </a:r>
            <a:r>
              <a:rPr lang="en-US" sz="1200" dirty="0" smtClean="0">
                <a:latin typeface="Courier New" panose="02070309020205020404" pitchFamily="49" charset="0"/>
                <a:cs typeface="Courier New" panose="02070309020205020404" pitchFamily="49" charset="0"/>
              </a:rPr>
              <a:t> &lt;SID&gt; -</a:t>
            </a:r>
            <a:r>
              <a:rPr lang="en-US" sz="1200" dirty="0" err="1" smtClean="0">
                <a:latin typeface="Courier New" panose="02070309020205020404" pitchFamily="49" charset="0"/>
                <a:cs typeface="Courier New" panose="02070309020205020404" pitchFamily="49" charset="0"/>
              </a:rPr>
              <a:t>rdfg</a:t>
            </a:r>
            <a:r>
              <a:rPr lang="en-US" sz="1200" dirty="0" smtClean="0">
                <a:latin typeface="Courier New" panose="02070309020205020404" pitchFamily="49" charset="0"/>
                <a:cs typeface="Courier New" panose="02070309020205020404" pitchFamily="49" charset="0"/>
              </a:rPr>
              <a:t> &lt;</a:t>
            </a:r>
            <a:r>
              <a:rPr lang="en-US" sz="1200" dirty="0" err="1" smtClean="0">
                <a:latin typeface="Courier New" panose="02070309020205020404" pitchFamily="49" charset="0"/>
                <a:cs typeface="Courier New" panose="02070309020205020404" pitchFamily="49" charset="0"/>
              </a:rPr>
              <a:t>GrpNum</a:t>
            </a:r>
            <a:r>
              <a:rPr lang="en-US" sz="1200" dirty="0" smtClean="0">
                <a:latin typeface="Courier New" panose="02070309020205020404" pitchFamily="49" charset="0"/>
                <a:cs typeface="Courier New" panose="02070309020205020404" pitchFamily="49" charset="0"/>
              </a:rPr>
              <a:t>&gt;</a:t>
            </a:r>
            <a:endParaRPr lang="en-US" sz="1200" dirty="0">
              <a:latin typeface="Courier New" panose="02070309020205020404" pitchFamily="49" charset="0"/>
              <a:cs typeface="Courier New" panose="02070309020205020404" pitchFamily="49" charset="0"/>
            </a:endParaRPr>
          </a:p>
          <a:p>
            <a:r>
              <a:rPr lang="pt-BR" sz="1200" dirty="0" smtClean="0">
                <a:latin typeface="Courier New" panose="02070309020205020404" pitchFamily="49" charset="0"/>
                <a:cs typeface="Courier New" panose="02070309020205020404" pitchFamily="49" charset="0"/>
              </a:rPr>
              <a:t>	createpair </a:t>
            </a:r>
            <a:r>
              <a:rPr lang="pt-BR" sz="1200" dirty="0">
                <a:latin typeface="Courier New" panose="02070309020205020404" pitchFamily="49" charset="0"/>
                <a:cs typeface="Courier New" panose="02070309020205020404" pitchFamily="49" charset="0"/>
              </a:rPr>
              <a:t>-type &lt;R1 | R2</a:t>
            </a:r>
            <a:r>
              <a:rPr lang="pt-BR" sz="1200" dirty="0" smtClean="0">
                <a:latin typeface="Courier New" panose="02070309020205020404" pitchFamily="49" charset="0"/>
                <a:cs typeface="Courier New" panose="02070309020205020404" pitchFamily="49" charset="0"/>
              </a:rPr>
              <a:t>&gt; &lt;-</a:t>
            </a:r>
            <a:r>
              <a:rPr lang="pt-BR" sz="1200" dirty="0">
                <a:latin typeface="Courier New" panose="02070309020205020404" pitchFamily="49" charset="0"/>
                <a:cs typeface="Courier New" panose="02070309020205020404" pitchFamily="49" charset="0"/>
              </a:rPr>
              <a:t>invalidate &lt;R1 | R2&gt; | -</a:t>
            </a:r>
            <a:r>
              <a:rPr lang="pt-BR" sz="1200" dirty="0" smtClean="0">
                <a:latin typeface="Courier New" panose="02070309020205020404" pitchFamily="49" charset="0"/>
                <a:cs typeface="Courier New" panose="02070309020205020404" pitchFamily="49" charset="0"/>
              </a:rPr>
              <a:t>establish </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-restore&gt; </a:t>
            </a:r>
            <a:endParaRPr lang="en-US" sz="1200" dirty="0" smtClean="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nowd</a:t>
            </a:r>
            <a:r>
              <a:rPr lang="en-US" sz="1200" dirty="0">
                <a:latin typeface="Courier New" panose="02070309020205020404" pitchFamily="49" charset="0"/>
                <a:cs typeface="Courier New" panose="02070309020205020404" pitchFamily="49" charset="0"/>
              </a:rPr>
              <a:t>] | -format [-establish]&gt;[-</a:t>
            </a:r>
            <a:r>
              <a:rPr lang="en-US" sz="1200" dirty="0" err="1">
                <a:latin typeface="Courier New" panose="02070309020205020404" pitchFamily="49" charset="0"/>
                <a:cs typeface="Courier New" panose="02070309020205020404" pitchFamily="49" charset="0"/>
              </a:rPr>
              <a:t>rdf_mode</a:t>
            </a:r>
            <a:r>
              <a:rPr lang="en-US" sz="1200" dirty="0">
                <a:latin typeface="Courier New" panose="02070309020205020404" pitchFamily="49" charset="0"/>
                <a:cs typeface="Courier New" panose="02070309020205020404" pitchFamily="49" charset="0"/>
              </a:rPr>
              <a:t> &lt;sync </a:t>
            </a:r>
            <a:r>
              <a:rPr lang="en-US" sz="1200" dirty="0" smtClean="0">
                <a:latin typeface="Courier New" panose="02070309020205020404" pitchFamily="49" charset="0"/>
                <a:cs typeface="Courier New" panose="02070309020205020404" pitchFamily="49" charset="0"/>
              </a:rPr>
              <a:t>|semi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acp_wp</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acp_disk</a:t>
            </a:r>
            <a:r>
              <a:rPr lang="en-US" sz="1200" dirty="0">
                <a:latin typeface="Courier New" panose="02070309020205020404" pitchFamily="49" charset="0"/>
                <a:cs typeface="Courier New" panose="02070309020205020404" pitchFamily="49" charset="0"/>
              </a:rPr>
              <a:t> | </a:t>
            </a:r>
            <a:r>
              <a:rPr lang="en-US" sz="1200" dirty="0" smtClean="0">
                <a:latin typeface="Courier New" panose="02070309020205020404" pitchFamily="49" charset="0"/>
                <a:cs typeface="Courier New" panose="02070309020205020404" pitchFamily="49" charset="0"/>
              </a:rPr>
              <a:t>	async</a:t>
            </a:r>
            <a:r>
              <a:rPr lang="en-US" sz="1200" dirty="0">
                <a:latin typeface="Courier New" panose="02070309020205020404" pitchFamily="49" charset="0"/>
                <a:cs typeface="Courier New" panose="02070309020205020404" pitchFamily="49" charset="0"/>
              </a:rPr>
              <a:t>&gt;][-g &lt;</a:t>
            </a:r>
            <a:r>
              <a:rPr lang="en-US" sz="1200" dirty="0" err="1">
                <a:latin typeface="Courier New" panose="02070309020205020404" pitchFamily="49" charset="0"/>
                <a:cs typeface="Courier New" panose="02070309020205020404" pitchFamily="49" charset="0"/>
              </a:rPr>
              <a:t>NewDg</a:t>
            </a:r>
            <a:r>
              <a:rPr lang="en-US" sz="1200" dirty="0">
                <a:latin typeface="Courier New" panose="02070309020205020404" pitchFamily="49" charset="0"/>
                <a:cs typeface="Courier New" panose="02070309020205020404" pitchFamily="49" charset="0"/>
              </a:rPr>
              <a:t>&gt;] [-remote]</a:t>
            </a:r>
          </a:p>
          <a:p>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deletepair</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establish </a:t>
            </a:r>
            <a:r>
              <a:rPr lang="en-US" sz="1200" dirty="0">
                <a:latin typeface="Courier New" panose="02070309020205020404" pitchFamily="49" charset="0"/>
                <a:cs typeface="Courier New" panose="02070309020205020404" pitchFamily="49" charset="0"/>
              </a:rPr>
              <a:t>[-full]</a:t>
            </a:r>
          </a:p>
          <a:p>
            <a:r>
              <a:rPr lang="en-US" sz="1200" dirty="0" smtClean="0">
                <a:latin typeface="Courier New" panose="02070309020205020404" pitchFamily="49" charset="0"/>
                <a:cs typeface="Courier New" panose="02070309020205020404" pitchFamily="49" charset="0"/>
              </a:rPr>
              <a:t>	failback </a:t>
            </a:r>
            <a:r>
              <a:rPr lang="en-US" sz="1200" dirty="0">
                <a:latin typeface="Courier New" panose="02070309020205020404" pitchFamily="49" charset="0"/>
                <a:cs typeface="Courier New" panose="02070309020205020404" pitchFamily="49" charset="0"/>
              </a:rPr>
              <a:t>[-remote]</a:t>
            </a:r>
          </a:p>
          <a:p>
            <a:pPr marL="285750" indent="-285750">
              <a:buFont typeface="Arial" panose="020B0604020202020204" pitchFamily="34" charset="0"/>
              <a:buChar char="•"/>
            </a:pPr>
            <a:r>
              <a:rPr lang="nl-BE" dirty="0" smtClean="0"/>
              <a:t>Split / restore / delete / suspend / ...</a:t>
            </a:r>
            <a:endParaRPr lang="en-US" dirty="0"/>
          </a:p>
        </p:txBody>
      </p:sp>
    </p:spTree>
    <p:extLst>
      <p:ext uri="{BB962C8B-B14F-4D97-AF65-F5344CB8AC3E}">
        <p14:creationId xmlns:p14="http://schemas.microsoft.com/office/powerpoint/2010/main" val="487985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symaccess</a:t>
            </a:r>
            <a:r>
              <a:rPr lang="nl-BE" dirty="0" smtClean="0"/>
              <a:t/>
            </a:r>
            <a:br>
              <a:rPr lang="nl-BE" dirty="0" smtClean="0"/>
            </a:br>
            <a:r>
              <a:rPr lang="en-US" sz="2000" dirty="0" smtClean="0"/>
              <a:t>Performs </a:t>
            </a:r>
            <a:r>
              <a:rPr lang="en-US" sz="2000" dirty="0"/>
              <a:t>Auto-provisioning Group operations on storage, initiator, and port groups. </a:t>
            </a:r>
            <a:r>
              <a:rPr lang="en-US" sz="2000" dirty="0" smtClean="0"/>
              <a:t>Allows you </a:t>
            </a:r>
            <a:r>
              <a:rPr lang="en-US" sz="2000" dirty="0"/>
              <a:t>to create and manage masking views.</a:t>
            </a:r>
          </a:p>
        </p:txBody>
      </p:sp>
      <p:sp>
        <p:nvSpPr>
          <p:cNvPr id="3" name="TextBox 2"/>
          <p:cNvSpPr txBox="1"/>
          <p:nvPr/>
        </p:nvSpPr>
        <p:spPr>
          <a:xfrm>
            <a:off x="457200" y="2133600"/>
            <a:ext cx="8534400" cy="3693319"/>
          </a:xfrm>
          <a:prstGeom prst="rect">
            <a:avLst/>
          </a:prstGeom>
          <a:noFill/>
        </p:spPr>
        <p:txBody>
          <a:bodyPr wrap="square" rtlCol="0">
            <a:spAutoFit/>
          </a:bodyPr>
          <a:lstStyle/>
          <a:p>
            <a:pPr marL="285750" indent="-285750">
              <a:buFont typeface="Wingdings" panose="05000000000000000000" pitchFamily="2" charset="2"/>
              <a:buChar char="§"/>
            </a:pPr>
            <a:r>
              <a:rPr lang="nl-BE" dirty="0" smtClean="0"/>
              <a:t>Create IG’s</a:t>
            </a:r>
          </a:p>
          <a:p>
            <a:pPr marL="742950" lvl="1" indent="-285750">
              <a:buFont typeface="Courier New" panose="02070309020205020404" pitchFamily="49" charset="0"/>
              <a:buChar char="o"/>
            </a:pPr>
            <a:r>
              <a:rPr lang="nl-BE" sz="1200" dirty="0">
                <a:latin typeface="Courier New" panose="02070309020205020404" pitchFamily="49" charset="0"/>
                <a:cs typeface="Courier New" panose="02070309020205020404" pitchFamily="49" charset="0"/>
              </a:rPr>
              <a:t>s</a:t>
            </a:r>
            <a:r>
              <a:rPr lang="nl-BE" sz="1200" dirty="0" smtClean="0">
                <a:latin typeface="Courier New" panose="02070309020205020404" pitchFamily="49" charset="0"/>
                <a:cs typeface="Courier New" panose="02070309020205020404" pitchFamily="49" charset="0"/>
              </a:rPr>
              <a:t>ymaccess –sid &lt;SID&gt; create –name &lt;IG&gt; -type init –wwn &lt;WWN&gt; -consistent_lun</a:t>
            </a:r>
          </a:p>
          <a:p>
            <a:pPr marL="285750" indent="-285750">
              <a:buFont typeface="Wingdings" panose="05000000000000000000" pitchFamily="2" charset="2"/>
              <a:buChar char="§"/>
            </a:pPr>
            <a:r>
              <a:rPr lang="nl-BE" dirty="0" smtClean="0"/>
              <a:t>Create SG’s</a:t>
            </a:r>
          </a:p>
          <a:p>
            <a:pPr marL="742950" lvl="2" indent="-285750">
              <a:buFont typeface="Courier New" panose="02070309020205020404" pitchFamily="49" charset="0"/>
              <a:buChar char="o"/>
            </a:pPr>
            <a:r>
              <a:rPr lang="nl-BE" sz="1200" dirty="0">
                <a:latin typeface="Courier New" panose="02070309020205020404" pitchFamily="49" charset="0"/>
                <a:cs typeface="Courier New" panose="02070309020205020404" pitchFamily="49" charset="0"/>
              </a:rPr>
              <a:t>s</a:t>
            </a:r>
            <a:r>
              <a:rPr lang="nl-BE" sz="1200" dirty="0" smtClean="0">
                <a:latin typeface="Courier New" panose="02070309020205020404" pitchFamily="49" charset="0"/>
                <a:cs typeface="Courier New" panose="02070309020205020404" pitchFamily="49" charset="0"/>
              </a:rPr>
              <a:t>ymaccess –sid &lt;SID&gt; create –name &lt;SG&gt; -type storage –devs &lt;DEVs&gt;</a:t>
            </a:r>
          </a:p>
          <a:p>
            <a:pPr marL="285750" indent="-285750">
              <a:buFont typeface="Wingdings" panose="05000000000000000000" pitchFamily="2" charset="2"/>
              <a:buChar char="§"/>
            </a:pPr>
            <a:r>
              <a:rPr lang="nl-BE" dirty="0" smtClean="0"/>
              <a:t>Create PG’s</a:t>
            </a:r>
          </a:p>
          <a:p>
            <a:pPr marL="742950" lvl="2" indent="-285750">
              <a:buFont typeface="Courier New" panose="02070309020205020404" pitchFamily="49" charset="0"/>
              <a:buChar char="o"/>
            </a:pPr>
            <a:r>
              <a:rPr lang="nl-BE" sz="1200" dirty="0">
                <a:solidFill>
                  <a:prstClr val="black"/>
                </a:solidFill>
                <a:latin typeface="Courier New" panose="02070309020205020404" pitchFamily="49" charset="0"/>
                <a:cs typeface="Courier New" panose="02070309020205020404" pitchFamily="49" charset="0"/>
              </a:rPr>
              <a:t>symaccess –sid &lt;SID&gt; create –name </a:t>
            </a:r>
            <a:r>
              <a:rPr lang="nl-BE" sz="1200" dirty="0" smtClean="0">
                <a:solidFill>
                  <a:prstClr val="black"/>
                </a:solidFill>
                <a:latin typeface="Courier New" panose="02070309020205020404" pitchFamily="49" charset="0"/>
                <a:cs typeface="Courier New" panose="02070309020205020404" pitchFamily="49" charset="0"/>
              </a:rPr>
              <a:t>&lt;PG</a:t>
            </a:r>
            <a:r>
              <a:rPr lang="nl-BE" sz="1200" dirty="0">
                <a:solidFill>
                  <a:prstClr val="black"/>
                </a:solidFill>
                <a:latin typeface="Courier New" panose="02070309020205020404" pitchFamily="49" charset="0"/>
                <a:cs typeface="Courier New" panose="02070309020205020404" pitchFamily="49" charset="0"/>
              </a:rPr>
              <a:t>&gt; -type </a:t>
            </a:r>
            <a:r>
              <a:rPr lang="nl-BE" sz="1200" dirty="0" smtClean="0">
                <a:solidFill>
                  <a:prstClr val="black"/>
                </a:solidFill>
                <a:latin typeface="Courier New" panose="02070309020205020404" pitchFamily="49" charset="0"/>
                <a:cs typeface="Courier New" panose="02070309020205020404" pitchFamily="49" charset="0"/>
              </a:rPr>
              <a:t>port –dirport &lt;DIR:p&gt;</a:t>
            </a:r>
            <a:endParaRPr lang="nl-BE" sz="1200" dirty="0">
              <a:solidFill>
                <a:prstClr val="black"/>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nl-BE" dirty="0" smtClean="0"/>
              <a:t>Create MV’s</a:t>
            </a:r>
          </a:p>
          <a:p>
            <a:pPr marL="742950" lvl="2" indent="-285750">
              <a:buFont typeface="Courier New" panose="02070309020205020404" pitchFamily="49" charset="0"/>
              <a:buChar char="o"/>
            </a:pPr>
            <a:r>
              <a:rPr lang="nl-BE" sz="1200" dirty="0">
                <a:solidFill>
                  <a:prstClr val="black"/>
                </a:solidFill>
                <a:latin typeface="Courier New" panose="02070309020205020404" pitchFamily="49" charset="0"/>
                <a:cs typeface="Courier New" panose="02070309020205020404" pitchFamily="49" charset="0"/>
              </a:rPr>
              <a:t>symaccess –sid &lt;SID&gt; create </a:t>
            </a:r>
            <a:r>
              <a:rPr lang="nl-BE" sz="1200" dirty="0" smtClean="0">
                <a:solidFill>
                  <a:prstClr val="black"/>
                </a:solidFill>
                <a:latin typeface="Courier New" panose="02070309020205020404" pitchFamily="49" charset="0"/>
                <a:cs typeface="Courier New" panose="02070309020205020404" pitchFamily="49" charset="0"/>
              </a:rPr>
              <a:t>view –name &lt;MV&gt; -ig &lt;IG&gt; -sg &lt;SG&gt; -pg &lt;PG&gt; -lun &lt;Addr&gt;</a:t>
            </a:r>
            <a:endParaRPr lang="nl-BE" sz="1200" dirty="0">
              <a:solidFill>
                <a:prstClr val="black"/>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nl-BE" dirty="0" smtClean="0"/>
              <a:t>Rename entities</a:t>
            </a:r>
          </a:p>
          <a:p>
            <a:pPr marL="742950" lvl="1" indent="-285750">
              <a:buFont typeface="Courier New" panose="02070309020205020404" pitchFamily="49" charset="0"/>
              <a:buChar char="o"/>
            </a:pPr>
            <a:r>
              <a:rPr lang="nl-BE" sz="1200" dirty="0">
                <a:solidFill>
                  <a:prstClr val="black"/>
                </a:solidFill>
                <a:latin typeface="Courier New" panose="02070309020205020404" pitchFamily="49" charset="0"/>
                <a:cs typeface="Courier New" panose="02070309020205020404" pitchFamily="49" charset="0"/>
              </a:rPr>
              <a:t>symaccess –sid &lt;SID</a:t>
            </a:r>
            <a:r>
              <a:rPr lang="nl-BE" sz="1200" dirty="0" smtClean="0">
                <a:solidFill>
                  <a:prstClr val="black"/>
                </a:solidFill>
                <a:latin typeface="Courier New" panose="02070309020205020404" pitchFamily="49" charset="0"/>
                <a:cs typeface="Courier New" panose="02070309020205020404" pitchFamily="49" charset="0"/>
              </a:rPr>
              <a:t>&gt; </a:t>
            </a:r>
            <a:r>
              <a:rPr lang="en-US" sz="1200" dirty="0">
                <a:solidFill>
                  <a:prstClr val="black"/>
                </a:solidFill>
                <a:latin typeface="Courier New" panose="02070309020205020404" pitchFamily="49" charset="0"/>
                <a:cs typeface="Courier New" panose="02070309020205020404" pitchFamily="49" charset="0"/>
              </a:rPr>
              <a:t>rename -name </a:t>
            </a:r>
            <a:r>
              <a:rPr lang="en-US" sz="1200" dirty="0" smtClean="0">
                <a:solidFill>
                  <a:prstClr val="black"/>
                </a:solidFill>
                <a:latin typeface="Courier New" panose="02070309020205020404" pitchFamily="49" charset="0"/>
                <a:cs typeface="Courier New" panose="02070309020205020404" pitchFamily="49" charset="0"/>
              </a:rPr>
              <a:t>&lt;old&gt; </a:t>
            </a:r>
            <a:r>
              <a:rPr lang="en-US" sz="1200" dirty="0">
                <a:solidFill>
                  <a:prstClr val="black"/>
                </a:solidFill>
                <a:latin typeface="Courier New" panose="02070309020205020404" pitchFamily="49" charset="0"/>
                <a:cs typeface="Courier New" panose="02070309020205020404" pitchFamily="49" charset="0"/>
              </a:rPr>
              <a:t>-type </a:t>
            </a:r>
            <a:r>
              <a:rPr lang="en-US" sz="1200" dirty="0" smtClean="0">
                <a:solidFill>
                  <a:prstClr val="black"/>
                </a:solidFill>
                <a:latin typeface="Courier New" panose="02070309020205020404" pitchFamily="49" charset="0"/>
                <a:cs typeface="Courier New" panose="02070309020205020404" pitchFamily="49" charset="0"/>
              </a:rPr>
              <a:t>&lt;TYPE&gt; -</a:t>
            </a:r>
            <a:r>
              <a:rPr lang="en-US" sz="1200" dirty="0" err="1">
                <a:solidFill>
                  <a:prstClr val="black"/>
                </a:solidFill>
                <a:latin typeface="Courier New" panose="02070309020205020404" pitchFamily="49" charset="0"/>
                <a:cs typeface="Courier New" panose="02070309020205020404" pitchFamily="49" charset="0"/>
              </a:rPr>
              <a:t>new_name</a:t>
            </a:r>
            <a:r>
              <a:rPr lang="en-US" sz="1200" dirty="0">
                <a:solidFill>
                  <a:prstClr val="black"/>
                </a:solidFill>
                <a:latin typeface="Courier New" panose="02070309020205020404" pitchFamily="49" charset="0"/>
                <a:cs typeface="Courier New" panose="02070309020205020404" pitchFamily="49" charset="0"/>
              </a:rPr>
              <a:t> &lt;</a:t>
            </a:r>
            <a:r>
              <a:rPr lang="en-US" sz="1200" dirty="0" err="1">
                <a:solidFill>
                  <a:prstClr val="black"/>
                </a:solidFill>
                <a:latin typeface="Courier New" panose="02070309020205020404" pitchFamily="49" charset="0"/>
                <a:cs typeface="Courier New" panose="02070309020205020404" pitchFamily="49" charset="0"/>
              </a:rPr>
              <a:t>NewGroupName</a:t>
            </a:r>
            <a:r>
              <a:rPr lang="en-US" sz="1200" dirty="0" smtClean="0">
                <a:solidFill>
                  <a:prstClr val="black"/>
                </a:solidFill>
                <a:latin typeface="Courier New" panose="02070309020205020404" pitchFamily="49" charset="0"/>
                <a:cs typeface="Courier New" panose="02070309020205020404" pitchFamily="49" charset="0"/>
              </a:rPr>
              <a:t>&gt;</a:t>
            </a:r>
          </a:p>
          <a:p>
            <a:pPr marL="742950" lvl="1" indent="-285750">
              <a:buFont typeface="Courier New" panose="02070309020205020404" pitchFamily="49" charset="0"/>
              <a:buChar char="o"/>
            </a:pPr>
            <a:r>
              <a:rPr lang="nl-BE" sz="1200" dirty="0">
                <a:solidFill>
                  <a:prstClr val="black"/>
                </a:solidFill>
                <a:latin typeface="Courier New" panose="02070309020205020404" pitchFamily="49" charset="0"/>
                <a:cs typeface="Courier New" panose="02070309020205020404" pitchFamily="49" charset="0"/>
              </a:rPr>
              <a:t>symaccess –sid &lt;SID&gt; </a:t>
            </a:r>
            <a:r>
              <a:rPr lang="en-US" sz="1200" dirty="0" smtClean="0">
                <a:solidFill>
                  <a:prstClr val="black"/>
                </a:solidFill>
                <a:latin typeface="Courier New" panose="02070309020205020404" pitchFamily="49" charset="0"/>
                <a:cs typeface="Courier New" panose="02070309020205020404" pitchFamily="49" charset="0"/>
              </a:rPr>
              <a:t>rename view –name &lt;MV&gt; -</a:t>
            </a:r>
            <a:r>
              <a:rPr lang="en-US" sz="1200" dirty="0" err="1" smtClean="0">
                <a:solidFill>
                  <a:prstClr val="black"/>
                </a:solidFill>
                <a:latin typeface="Courier New" panose="02070309020205020404" pitchFamily="49" charset="0"/>
                <a:cs typeface="Courier New" panose="02070309020205020404" pitchFamily="49" charset="0"/>
              </a:rPr>
              <a:t>new_name</a:t>
            </a:r>
            <a:r>
              <a:rPr lang="en-US" sz="1200" dirty="0" smtClean="0">
                <a:solidFill>
                  <a:prstClr val="black"/>
                </a:solidFill>
                <a:latin typeface="Courier New" panose="02070309020205020404" pitchFamily="49" charset="0"/>
                <a:cs typeface="Courier New" panose="02070309020205020404" pitchFamily="49" charset="0"/>
              </a:rPr>
              <a:t> &lt;</a:t>
            </a:r>
            <a:r>
              <a:rPr lang="en-US" sz="1200" dirty="0" err="1" smtClean="0">
                <a:solidFill>
                  <a:prstClr val="black"/>
                </a:solidFill>
                <a:latin typeface="Courier New" panose="02070309020205020404" pitchFamily="49" charset="0"/>
                <a:cs typeface="Courier New" panose="02070309020205020404" pitchFamily="49" charset="0"/>
              </a:rPr>
              <a:t>NewMV</a:t>
            </a:r>
            <a:r>
              <a:rPr lang="en-US" sz="1200" dirty="0" smtClean="0">
                <a:solidFill>
                  <a:prstClr val="black"/>
                </a:solidFill>
                <a:latin typeface="Courier New" panose="02070309020205020404" pitchFamily="49" charset="0"/>
                <a:cs typeface="Courier New" panose="02070309020205020404" pitchFamily="49" charset="0"/>
              </a:rPr>
              <a:t>&gt;</a:t>
            </a:r>
          </a:p>
          <a:p>
            <a:pPr marL="742950" lvl="1" indent="-285750">
              <a:buFont typeface="Courier New" panose="02070309020205020404" pitchFamily="49" charset="0"/>
              <a:buChar char="o"/>
            </a:pPr>
            <a:r>
              <a:rPr lang="nl-BE" sz="1200" dirty="0">
                <a:solidFill>
                  <a:prstClr val="black"/>
                </a:solidFill>
                <a:latin typeface="Courier New" panose="02070309020205020404" pitchFamily="49" charset="0"/>
                <a:cs typeface="Courier New" panose="02070309020205020404" pitchFamily="49" charset="0"/>
              </a:rPr>
              <a:t>symaccess –sid &lt;SID&gt; </a:t>
            </a:r>
            <a:r>
              <a:rPr lang="en-US" sz="1200" dirty="0">
                <a:solidFill>
                  <a:prstClr val="black"/>
                </a:solidFill>
                <a:latin typeface="Courier New" panose="02070309020205020404" pitchFamily="49" charset="0"/>
                <a:cs typeface="Courier New" panose="02070309020205020404" pitchFamily="49" charset="0"/>
              </a:rPr>
              <a:t>rename </a:t>
            </a:r>
            <a:r>
              <a:rPr lang="en-US" sz="1200" dirty="0" smtClean="0">
                <a:solidFill>
                  <a:prstClr val="black"/>
                </a:solidFill>
                <a:latin typeface="Courier New" panose="02070309020205020404" pitchFamily="49" charset="0"/>
                <a:cs typeface="Courier New" panose="02070309020205020404" pitchFamily="49" charset="0"/>
              </a:rPr>
              <a:t>–</a:t>
            </a:r>
            <a:r>
              <a:rPr lang="en-US" sz="1200" dirty="0" err="1" smtClean="0">
                <a:solidFill>
                  <a:prstClr val="black"/>
                </a:solidFill>
                <a:latin typeface="Courier New" panose="02070309020205020404" pitchFamily="49" charset="0"/>
                <a:cs typeface="Courier New" panose="02070309020205020404" pitchFamily="49" charset="0"/>
              </a:rPr>
              <a:t>wwn</a:t>
            </a:r>
            <a:r>
              <a:rPr lang="en-US" sz="1200" dirty="0" smtClean="0">
                <a:solidFill>
                  <a:prstClr val="black"/>
                </a:solidFill>
                <a:latin typeface="Courier New" panose="02070309020205020404" pitchFamily="49" charset="0"/>
                <a:cs typeface="Courier New" panose="02070309020205020404" pitchFamily="49" charset="0"/>
              </a:rPr>
              <a:t> &lt;WWN&gt; -alias &lt;ALIAS=host/HBA&gt;</a:t>
            </a:r>
            <a:endParaRPr lang="nl-BE" sz="1200" dirty="0" smtClean="0">
              <a:latin typeface="Courier New" panose="02070309020205020404" pitchFamily="49" charset="0"/>
              <a:cs typeface="Courier New" panose="02070309020205020404" pitchFamily="49" charset="0"/>
            </a:endParaRPr>
          </a:p>
          <a:p>
            <a:pPr marL="742950" lvl="1" indent="-285750">
              <a:buFont typeface="Courier New" panose="02070309020205020404" pitchFamily="49" charset="0"/>
              <a:buChar char="o"/>
            </a:pPr>
            <a:r>
              <a:rPr lang="nl-BE" sz="1200" dirty="0" smtClean="0">
                <a:solidFill>
                  <a:prstClr val="black"/>
                </a:solidFill>
                <a:latin typeface="Courier New" panose="02070309020205020404" pitchFamily="49" charset="0"/>
                <a:cs typeface="Courier New" panose="02070309020205020404" pitchFamily="49" charset="0"/>
              </a:rPr>
              <a:t>symaccess </a:t>
            </a:r>
            <a:r>
              <a:rPr lang="nl-BE" sz="1200" dirty="0">
                <a:solidFill>
                  <a:prstClr val="black"/>
                </a:solidFill>
                <a:latin typeface="Courier New" panose="02070309020205020404" pitchFamily="49" charset="0"/>
                <a:cs typeface="Courier New" panose="02070309020205020404" pitchFamily="49" charset="0"/>
              </a:rPr>
              <a:t>–sid &lt;SID&gt; </a:t>
            </a:r>
            <a:r>
              <a:rPr lang="en-US" sz="1200" dirty="0" smtClean="0">
                <a:solidFill>
                  <a:prstClr val="black"/>
                </a:solidFill>
                <a:latin typeface="Courier New" panose="02070309020205020404" pitchFamily="49" charset="0"/>
                <a:cs typeface="Courier New" panose="02070309020205020404" pitchFamily="49" charset="0"/>
              </a:rPr>
              <a:t>replace –</a:t>
            </a:r>
            <a:r>
              <a:rPr lang="en-US" sz="1200" dirty="0" err="1" smtClean="0">
                <a:solidFill>
                  <a:prstClr val="black"/>
                </a:solidFill>
                <a:latin typeface="Courier New" panose="02070309020205020404" pitchFamily="49" charset="0"/>
                <a:cs typeface="Courier New" panose="02070309020205020404" pitchFamily="49" charset="0"/>
              </a:rPr>
              <a:t>wwn</a:t>
            </a:r>
            <a:r>
              <a:rPr lang="en-US" sz="1200" dirty="0" smtClean="0">
                <a:solidFill>
                  <a:prstClr val="black"/>
                </a:solidFill>
                <a:latin typeface="Courier New" panose="02070309020205020404" pitchFamily="49" charset="0"/>
                <a:cs typeface="Courier New" panose="02070309020205020404" pitchFamily="49" charset="0"/>
              </a:rPr>
              <a:t> &lt;WWN&gt; -</a:t>
            </a:r>
            <a:r>
              <a:rPr lang="en-US" sz="1200" dirty="0" err="1" smtClean="0">
                <a:solidFill>
                  <a:prstClr val="black"/>
                </a:solidFill>
                <a:latin typeface="Courier New" panose="02070309020205020404" pitchFamily="49" charset="0"/>
                <a:cs typeface="Courier New" panose="02070309020205020404" pitchFamily="49" charset="0"/>
              </a:rPr>
              <a:t>new_wwn</a:t>
            </a:r>
            <a:r>
              <a:rPr lang="en-US" sz="1200" dirty="0" smtClean="0">
                <a:solidFill>
                  <a:prstClr val="black"/>
                </a:solidFill>
                <a:latin typeface="Courier New" panose="02070309020205020404" pitchFamily="49" charset="0"/>
                <a:cs typeface="Courier New" panose="02070309020205020404" pitchFamily="49" charset="0"/>
              </a:rPr>
              <a:t> &lt;NEW_WWN&gt;</a:t>
            </a:r>
          </a:p>
          <a:p>
            <a:pPr marL="285750" lvl="0" indent="-285750">
              <a:buFont typeface="Wingdings" panose="05000000000000000000" pitchFamily="2" charset="2"/>
              <a:buChar char="§"/>
            </a:pPr>
            <a:r>
              <a:rPr lang="nl-BE" dirty="0" smtClean="0">
                <a:solidFill>
                  <a:prstClr val="black"/>
                </a:solidFill>
              </a:rPr>
              <a:t>List all logins</a:t>
            </a:r>
          </a:p>
          <a:p>
            <a:pPr marL="742950" lvl="1" indent="-285750">
              <a:buFont typeface="Courier New" panose="02070309020205020404" pitchFamily="49" charset="0"/>
              <a:buChar char="o"/>
            </a:pPr>
            <a:r>
              <a:rPr lang="nl-BE" sz="1200">
                <a:solidFill>
                  <a:prstClr val="black"/>
                </a:solidFill>
                <a:latin typeface="Courier New" panose="02070309020205020404" pitchFamily="49" charset="0"/>
                <a:cs typeface="Courier New" panose="02070309020205020404" pitchFamily="49" charset="0"/>
              </a:rPr>
              <a:t>symaccess –sid &lt;SID</a:t>
            </a:r>
            <a:r>
              <a:rPr lang="nl-BE" sz="1200" smtClean="0">
                <a:solidFill>
                  <a:prstClr val="black"/>
                </a:solidFill>
                <a:latin typeface="Courier New" panose="02070309020205020404" pitchFamily="49" charset="0"/>
                <a:cs typeface="Courier New" panose="02070309020205020404" pitchFamily="49" charset="0"/>
              </a:rPr>
              <a:t>&gt; list logins</a:t>
            </a:r>
            <a:endParaRPr lang="nl-BE" dirty="0">
              <a:solidFill>
                <a:prstClr val="black"/>
              </a:solidFill>
            </a:endParaRPr>
          </a:p>
          <a:p>
            <a:pPr marL="742950" lvl="1" indent="-285750">
              <a:buFont typeface="Courier New" panose="02070309020205020404" pitchFamily="49" charset="0"/>
              <a:buChar char="o"/>
            </a:pPr>
            <a:endParaRPr lang="nl-BE"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9555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smtClean="0"/>
              <a:t>Symfast</a:t>
            </a:r>
            <a:br>
              <a:rPr lang="nl-BE" b="1" u="sng" dirty="0" smtClean="0"/>
            </a:br>
            <a:r>
              <a:rPr lang="en-US" sz="2000" dirty="0" smtClean="0"/>
              <a:t>Performs Fully Automate Storage tiering tasks</a:t>
            </a:r>
            <a:endParaRPr lang="en-US" sz="2000" dirty="0"/>
          </a:p>
        </p:txBody>
      </p:sp>
      <p:sp>
        <p:nvSpPr>
          <p:cNvPr id="4" name="TextBox 3"/>
          <p:cNvSpPr txBox="1"/>
          <p:nvPr/>
        </p:nvSpPr>
        <p:spPr>
          <a:xfrm>
            <a:off x="304800" y="1600200"/>
            <a:ext cx="8153400" cy="4062651"/>
          </a:xfrm>
          <a:prstGeom prst="rect">
            <a:avLst/>
          </a:prstGeom>
          <a:noFill/>
        </p:spPr>
        <p:txBody>
          <a:bodyPr wrap="square" rtlCol="0">
            <a:spAutoFit/>
          </a:bodyPr>
          <a:lstStyle/>
          <a:p>
            <a:r>
              <a:rPr lang="en-US" dirty="0"/>
              <a:t>The </a:t>
            </a:r>
            <a:r>
              <a:rPr lang="en-US" dirty="0" err="1"/>
              <a:t>symfast</a:t>
            </a:r>
            <a:r>
              <a:rPr lang="en-US" dirty="0"/>
              <a:t> command provides the ability to perform the following actions:</a:t>
            </a:r>
          </a:p>
          <a:p>
            <a:endParaRPr lang="en-US" sz="1200" dirty="0" smtClean="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nl-BE" dirty="0" smtClean="0"/>
              <a:t>Create a FAST policy</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&lt;SID&gt;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a:t>
            </a:r>
            <a:r>
              <a:rPr lang="en-US" sz="1200" dirty="0">
                <a:latin typeface="Courier New" panose="02070309020205020404" pitchFamily="49" charset="0"/>
                <a:cs typeface="Courier New" panose="02070309020205020404" pitchFamily="49" charset="0"/>
              </a:rPr>
              <a:t> create -name </a:t>
            </a:r>
            <a:r>
              <a:rPr lang="en-US" sz="1200" dirty="0" smtClean="0">
                <a:latin typeface="Courier New" panose="02070309020205020404" pitchFamily="49" charset="0"/>
                <a:cs typeface="Courier New" panose="02070309020205020404" pitchFamily="49" charset="0"/>
              </a:rPr>
              <a:t>&lt;FAST VP Policy&gt;</a:t>
            </a:r>
          </a:p>
          <a:p>
            <a:pPr marL="285750" indent="-285750">
              <a:buFont typeface="Wingdings" panose="05000000000000000000" pitchFamily="2" charset="2"/>
              <a:buChar char="§"/>
            </a:pPr>
            <a:r>
              <a:rPr lang="en-US" dirty="0" smtClean="0"/>
              <a:t>Delete </a:t>
            </a:r>
            <a:r>
              <a:rPr lang="en-US" dirty="0"/>
              <a:t>a FAST </a:t>
            </a:r>
            <a:r>
              <a:rPr lang="en-US" dirty="0" smtClean="0"/>
              <a:t>policy.</a:t>
            </a:r>
          </a:p>
          <a:p>
            <a:pPr marL="285750" indent="-285750">
              <a:buFont typeface="Wingdings" panose="05000000000000000000" pitchFamily="2" charset="2"/>
              <a:buChar char="§"/>
            </a:pPr>
            <a:r>
              <a:rPr lang="en-US" dirty="0" smtClean="0"/>
              <a:t>Add </a:t>
            </a:r>
            <a:r>
              <a:rPr lang="en-US" dirty="0"/>
              <a:t>a tier to a FAST </a:t>
            </a:r>
            <a:r>
              <a:rPr lang="en-US" dirty="0" smtClean="0"/>
              <a:t>policy.</a:t>
            </a:r>
          </a:p>
          <a:p>
            <a:pPr marL="742950" lvl="1" indent="-285750">
              <a:buFont typeface="Courier New" panose="02070309020205020404" pitchFamily="49" charset="0"/>
              <a:buChar char="o"/>
            </a:pPr>
            <a:r>
              <a:rPr lang="en-US" sz="1200" dirty="0" err="1">
                <a:solidFill>
                  <a:prstClr val="black"/>
                </a:solidFill>
                <a:latin typeface="Courier New" panose="02070309020205020404" pitchFamily="49" charset="0"/>
                <a:cs typeface="Courier New" panose="02070309020205020404" pitchFamily="49" charset="0"/>
              </a:rPr>
              <a:t>symfast</a:t>
            </a:r>
            <a:r>
              <a:rPr lang="en-US" sz="1200" dirty="0">
                <a:solidFill>
                  <a:prstClr val="black"/>
                </a:solidFill>
                <a:latin typeface="Courier New" panose="02070309020205020404" pitchFamily="49" charset="0"/>
                <a:cs typeface="Courier New" panose="02070309020205020404" pitchFamily="49" charset="0"/>
              </a:rPr>
              <a:t> -</a:t>
            </a:r>
            <a:r>
              <a:rPr lang="en-US" sz="1200" dirty="0" err="1">
                <a:solidFill>
                  <a:prstClr val="black"/>
                </a:solidFill>
                <a:latin typeface="Courier New" panose="02070309020205020404" pitchFamily="49" charset="0"/>
                <a:cs typeface="Courier New" panose="02070309020205020404" pitchFamily="49" charset="0"/>
              </a:rPr>
              <a:t>sid</a:t>
            </a:r>
            <a:r>
              <a:rPr lang="en-US" sz="1200" dirty="0">
                <a:solidFill>
                  <a:prstClr val="black"/>
                </a:solidFill>
                <a:latin typeface="Courier New" panose="02070309020205020404" pitchFamily="49" charset="0"/>
                <a:cs typeface="Courier New" panose="02070309020205020404" pitchFamily="49" charset="0"/>
              </a:rPr>
              <a:t> &lt;SID&gt; -</a:t>
            </a:r>
            <a:r>
              <a:rPr lang="en-US" sz="1200" dirty="0" err="1">
                <a:solidFill>
                  <a:prstClr val="black"/>
                </a:solidFill>
                <a:latin typeface="Courier New" panose="02070309020205020404" pitchFamily="49" charset="0"/>
                <a:cs typeface="Courier New" panose="02070309020205020404" pitchFamily="49" charset="0"/>
              </a:rPr>
              <a:t>fp</a:t>
            </a:r>
            <a:r>
              <a:rPr lang="en-US" sz="1200" dirty="0">
                <a:solidFill>
                  <a:prstClr val="black"/>
                </a:solidFill>
                <a:latin typeface="Courier New" panose="02070309020205020404" pitchFamily="49" charset="0"/>
                <a:cs typeface="Courier New" panose="02070309020205020404" pitchFamily="49" charset="0"/>
              </a:rPr>
              <a:t> add -</a:t>
            </a:r>
            <a:r>
              <a:rPr lang="en-US" sz="1200" dirty="0" err="1">
                <a:solidFill>
                  <a:prstClr val="black"/>
                </a:solidFill>
                <a:latin typeface="Courier New" panose="02070309020205020404" pitchFamily="49" charset="0"/>
                <a:cs typeface="Courier New" panose="02070309020205020404" pitchFamily="49" charset="0"/>
              </a:rPr>
              <a:t>tier_name</a:t>
            </a:r>
            <a:r>
              <a:rPr lang="en-US" sz="1200" dirty="0">
                <a:solidFill>
                  <a:prstClr val="black"/>
                </a:solidFill>
                <a:latin typeface="Courier New" panose="02070309020205020404" pitchFamily="49" charset="0"/>
                <a:cs typeface="Courier New" panose="02070309020205020404" pitchFamily="49" charset="0"/>
              </a:rPr>
              <a:t> </a:t>
            </a:r>
            <a:r>
              <a:rPr lang="en-US" sz="1200" dirty="0" smtClean="0">
                <a:solidFill>
                  <a:prstClr val="black"/>
                </a:solidFill>
                <a:latin typeface="Courier New" panose="02070309020205020404" pitchFamily="49" charset="0"/>
                <a:cs typeface="Courier New" panose="02070309020205020404" pitchFamily="49" charset="0"/>
              </a:rPr>
              <a:t>&lt;Tier&gt; -</a:t>
            </a:r>
            <a:r>
              <a:rPr lang="en-US" sz="1200" dirty="0" err="1">
                <a:solidFill>
                  <a:prstClr val="black"/>
                </a:solidFill>
                <a:latin typeface="Courier New" panose="02070309020205020404" pitchFamily="49" charset="0"/>
                <a:cs typeface="Courier New" panose="02070309020205020404" pitchFamily="49" charset="0"/>
              </a:rPr>
              <a:t>max_sg_percent</a:t>
            </a:r>
            <a:r>
              <a:rPr lang="en-US" sz="1200" dirty="0">
                <a:solidFill>
                  <a:prstClr val="black"/>
                </a:solidFill>
                <a:latin typeface="Courier New" panose="02070309020205020404" pitchFamily="49" charset="0"/>
                <a:cs typeface="Courier New" panose="02070309020205020404" pitchFamily="49" charset="0"/>
              </a:rPr>
              <a:t> 10 -</a:t>
            </a:r>
            <a:r>
              <a:rPr lang="en-US" sz="1200" dirty="0" err="1" smtClean="0">
                <a:solidFill>
                  <a:prstClr val="black"/>
                </a:solidFill>
                <a:latin typeface="Courier New" panose="02070309020205020404" pitchFamily="49" charset="0"/>
                <a:cs typeface="Courier New" panose="02070309020205020404" pitchFamily="49" charset="0"/>
              </a:rPr>
              <a:t>fp_name</a:t>
            </a:r>
            <a:r>
              <a:rPr lang="en-US" sz="1200" dirty="0" smtClean="0">
                <a:solidFill>
                  <a:prstClr val="black"/>
                </a:solidFill>
                <a:latin typeface="Courier New" panose="02070309020205020404" pitchFamily="49" charset="0"/>
                <a:cs typeface="Courier New" panose="02070309020205020404" pitchFamily="49" charset="0"/>
              </a:rPr>
              <a:t> &lt;FP&gt; </a:t>
            </a:r>
            <a:endParaRPr lang="en-US" dirty="0" smtClean="0"/>
          </a:p>
          <a:p>
            <a:pPr marL="285750" indent="-285750">
              <a:buFont typeface="Wingdings" panose="05000000000000000000" pitchFamily="2" charset="2"/>
              <a:buChar char="§"/>
            </a:pPr>
            <a:r>
              <a:rPr lang="en-US" dirty="0" smtClean="0"/>
              <a:t>Remove </a:t>
            </a:r>
            <a:r>
              <a:rPr lang="en-US" dirty="0"/>
              <a:t>tiers from a FAST </a:t>
            </a:r>
            <a:r>
              <a:rPr lang="en-US" dirty="0" smtClean="0"/>
              <a:t>policy.</a:t>
            </a:r>
          </a:p>
          <a:p>
            <a:pPr marL="285750" indent="-285750">
              <a:buFont typeface="Wingdings" panose="05000000000000000000" pitchFamily="2" charset="2"/>
              <a:buChar char="§"/>
            </a:pPr>
            <a:r>
              <a:rPr lang="en-US" dirty="0" smtClean="0"/>
              <a:t>Modify </a:t>
            </a:r>
            <a:r>
              <a:rPr lang="en-US" dirty="0"/>
              <a:t>a FAST </a:t>
            </a:r>
            <a:r>
              <a:rPr lang="en-US" dirty="0" smtClean="0"/>
              <a:t>policy.</a:t>
            </a:r>
          </a:p>
          <a:p>
            <a:pPr marL="285750" indent="-285750">
              <a:buFont typeface="Wingdings" panose="05000000000000000000" pitchFamily="2" charset="2"/>
              <a:buChar char="§"/>
            </a:pPr>
            <a:r>
              <a:rPr lang="en-US" dirty="0" smtClean="0"/>
              <a:t>Rename </a:t>
            </a:r>
            <a:r>
              <a:rPr lang="en-US" dirty="0"/>
              <a:t>a FAST </a:t>
            </a:r>
            <a:r>
              <a:rPr lang="en-US" dirty="0" smtClean="0"/>
              <a:t>policy.</a:t>
            </a:r>
          </a:p>
          <a:p>
            <a:pPr marL="285750" indent="-285750">
              <a:buFont typeface="Wingdings" panose="05000000000000000000" pitchFamily="2" charset="2"/>
              <a:buChar char="§"/>
            </a:pPr>
            <a:r>
              <a:rPr lang="en-US" dirty="0" smtClean="0"/>
              <a:t>Associate </a:t>
            </a:r>
            <a:r>
              <a:rPr lang="en-US" dirty="0"/>
              <a:t>a FAST policy to a storage </a:t>
            </a:r>
            <a:r>
              <a:rPr lang="en-US" dirty="0" smtClean="0"/>
              <a:t>group.</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&lt;SID&gt; associate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sg</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&lt;SG&gt; -</a:t>
            </a:r>
            <a:r>
              <a:rPr lang="en-US" sz="1200" dirty="0" err="1">
                <a:latin typeface="Courier New" panose="02070309020205020404" pitchFamily="49" charset="0"/>
                <a:cs typeface="Courier New" panose="02070309020205020404" pitchFamily="49" charset="0"/>
              </a:rPr>
              <a:t>fp_name</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&lt;FP&gt; </a:t>
            </a:r>
            <a:r>
              <a:rPr lang="en-US" sz="1200" dirty="0">
                <a:latin typeface="Courier New" panose="02070309020205020404" pitchFamily="49" charset="0"/>
                <a:cs typeface="Courier New" panose="02070309020205020404" pitchFamily="49" charset="0"/>
              </a:rPr>
              <a:t>-priority </a:t>
            </a:r>
            <a:r>
              <a:rPr lang="en-US" sz="1200" dirty="0" smtClean="0">
                <a:latin typeface="Courier New" panose="02070309020205020404" pitchFamily="49" charset="0"/>
                <a:cs typeface="Courier New" panose="02070309020205020404" pitchFamily="49" charset="0"/>
              </a:rPr>
              <a:t>&lt;1|2|3&gt;</a:t>
            </a:r>
          </a:p>
          <a:p>
            <a:pPr marL="742950" lvl="1" indent="-285750">
              <a:buFont typeface="Courier New" panose="02070309020205020404" pitchFamily="49" charset="0"/>
              <a:buChar char="o"/>
            </a:pPr>
            <a:r>
              <a:rPr lang="nl-BE" sz="1200" dirty="0" smtClean="0">
                <a:latin typeface="Courier New" panose="02070309020205020404" pitchFamily="49" charset="0"/>
                <a:cs typeface="Courier New" panose="02070309020205020404" pitchFamily="49" charset="0"/>
              </a:rPr>
              <a:t>Also possible with </a:t>
            </a:r>
            <a:r>
              <a:rPr lang="nl-BE" sz="1200" u="sng" dirty="0" smtClean="0">
                <a:latin typeface="Courier New" panose="02070309020205020404" pitchFamily="49" charset="0"/>
                <a:cs typeface="Courier New" panose="02070309020205020404" pitchFamily="49" charset="0"/>
              </a:rPr>
              <a:t>symsg</a:t>
            </a:r>
            <a:endParaRPr lang="en-US" sz="1200" u="sng" dirty="0" smtClean="0">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en-US" dirty="0" smtClean="0"/>
              <a:t>Disassociate </a:t>
            </a:r>
            <a:r>
              <a:rPr lang="en-US" dirty="0"/>
              <a:t>a FAST policy from a storage </a:t>
            </a:r>
            <a:r>
              <a:rPr lang="en-US" dirty="0" smtClean="0"/>
              <a:t>group.</a:t>
            </a:r>
          </a:p>
          <a:p>
            <a:pPr marL="285750" indent="-285750">
              <a:buFont typeface="Wingdings" panose="05000000000000000000" pitchFamily="2" charset="2"/>
              <a:buChar char="§"/>
            </a:pPr>
            <a:r>
              <a:rPr lang="en-US" dirty="0" smtClean="0"/>
              <a:t>Modify </a:t>
            </a:r>
            <a:r>
              <a:rPr lang="en-US" dirty="0"/>
              <a:t>a FAST policy and also its </a:t>
            </a:r>
            <a:r>
              <a:rPr lang="en-US" dirty="0" smtClean="0"/>
              <a:t>association.</a:t>
            </a:r>
          </a:p>
          <a:p>
            <a:pPr marL="285750" indent="-285750">
              <a:buFont typeface="Wingdings" panose="05000000000000000000" pitchFamily="2" charset="2"/>
              <a:buChar char="§"/>
            </a:pPr>
            <a:endParaRPr lang="en-US" dirty="0" smtClean="0"/>
          </a:p>
        </p:txBody>
      </p:sp>
    </p:spTree>
    <p:extLst>
      <p:ext uri="{BB962C8B-B14F-4D97-AF65-F5344CB8AC3E}">
        <p14:creationId xmlns:p14="http://schemas.microsoft.com/office/powerpoint/2010/main" val="1690974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Symtier</a:t>
            </a:r>
            <a:r>
              <a:rPr lang="nl-BE" b="1" u="sng" dirty="0"/>
              <a:t/>
            </a:r>
            <a:br>
              <a:rPr lang="nl-BE" b="1" u="sng" dirty="0"/>
            </a:br>
            <a:r>
              <a:rPr lang="en-US" sz="2000" dirty="0"/>
              <a:t>Allows you to create and manage storage tiers that can be used for FAST policies.</a:t>
            </a:r>
          </a:p>
        </p:txBody>
      </p:sp>
      <p:sp>
        <p:nvSpPr>
          <p:cNvPr id="3" name="TextBox 2"/>
          <p:cNvSpPr txBox="1"/>
          <p:nvPr/>
        </p:nvSpPr>
        <p:spPr>
          <a:xfrm>
            <a:off x="0" y="1447800"/>
            <a:ext cx="9144000" cy="369331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Create a </a:t>
            </a:r>
            <a:r>
              <a:rPr lang="en-US" dirty="0"/>
              <a:t>static disk group-provisioned storage tier, enter:</a:t>
            </a:r>
          </a:p>
          <a:p>
            <a:pPr marL="285750" indent="-285750">
              <a:buFont typeface="Arial" panose="020B0604020202020204" pitchFamily="34" charset="0"/>
              <a:buChar char="•"/>
            </a:pPr>
            <a:r>
              <a:rPr lang="en-US" dirty="0" smtClean="0"/>
              <a:t>Create a </a:t>
            </a:r>
            <a:r>
              <a:rPr lang="en-US" dirty="0"/>
              <a:t>dynamic disk group-provisioned storage tier, enter:</a:t>
            </a:r>
          </a:p>
          <a:p>
            <a:pPr marL="285750" indent="-285750">
              <a:buFont typeface="Arial" panose="020B0604020202020204" pitchFamily="34" charset="0"/>
              <a:buChar char="•"/>
            </a:pPr>
            <a:r>
              <a:rPr lang="en-US" dirty="0" smtClean="0"/>
              <a:t>Create a </a:t>
            </a:r>
            <a:r>
              <a:rPr lang="en-US" dirty="0"/>
              <a:t>virtually-provisioned storage tier,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symtier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create -name </a:t>
            </a:r>
            <a:r>
              <a:rPr lang="en-US" sz="1200" dirty="0" err="1">
                <a:latin typeface="Courier New" panose="02070309020205020404" pitchFamily="49" charset="0"/>
                <a:cs typeface="Courier New" panose="02070309020205020404" pitchFamily="49" charset="0"/>
              </a:rPr>
              <a:t>VPTier</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tgt_raid1 -</a:t>
            </a:r>
            <a:r>
              <a:rPr lang="en-US" sz="1200" dirty="0">
                <a:latin typeface="Courier New" panose="02070309020205020404" pitchFamily="49" charset="0"/>
                <a:cs typeface="Courier New" panose="02070309020205020404" pitchFamily="49" charset="0"/>
              </a:rPr>
              <a:t>technology EFD -</a:t>
            </a:r>
            <a:r>
              <a:rPr lang="en-US" sz="1200" dirty="0" err="1">
                <a:latin typeface="Courier New" panose="02070309020205020404" pitchFamily="49" charset="0"/>
                <a:cs typeface="Courier New" panose="02070309020205020404" pitchFamily="49" charset="0"/>
              </a:rPr>
              <a:t>vp</a:t>
            </a:r>
            <a:endParaRPr lang="en-US" sz="1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D</a:t>
            </a:r>
            <a:r>
              <a:rPr lang="en-US" dirty="0" smtClean="0"/>
              <a:t>elete </a:t>
            </a:r>
            <a:r>
              <a:rPr lang="en-US" dirty="0"/>
              <a:t>a storage tier,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symtier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delete -</a:t>
            </a:r>
            <a:r>
              <a:rPr lang="en-US" sz="1200" dirty="0" err="1">
                <a:latin typeface="Courier New" panose="02070309020205020404" pitchFamily="49" charset="0"/>
                <a:cs typeface="Courier New" panose="02070309020205020404" pitchFamily="49" charset="0"/>
              </a:rPr>
              <a:t>tier_name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PrimeTier</a:t>
            </a:r>
            <a:endParaRPr lang="en-US" sz="1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A</a:t>
            </a:r>
            <a:r>
              <a:rPr lang="en-US" dirty="0" smtClean="0"/>
              <a:t>dd </a:t>
            </a:r>
            <a:r>
              <a:rPr lang="en-US" dirty="0"/>
              <a:t>a disk group to a disk group-provisioned storage tier, enter:</a:t>
            </a:r>
          </a:p>
          <a:p>
            <a:pPr marL="285750" indent="-285750">
              <a:buFont typeface="Arial" panose="020B0604020202020204" pitchFamily="34" charset="0"/>
              <a:buChar char="•"/>
            </a:pPr>
            <a:r>
              <a:rPr lang="en-US" dirty="0" smtClean="0"/>
              <a:t>Add </a:t>
            </a:r>
            <a:r>
              <a:rPr lang="en-US" dirty="0"/>
              <a:t>a thin pool to a virtually-provisioned storage tier,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symtier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add -</a:t>
            </a:r>
            <a:r>
              <a:rPr lang="en-US" sz="1200" dirty="0" err="1">
                <a:latin typeface="Courier New" panose="02070309020205020404" pitchFamily="49" charset="0"/>
                <a:cs typeface="Courier New" panose="02070309020205020404" pitchFamily="49" charset="0"/>
              </a:rPr>
              <a:t>tier_name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VPTier</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–pool &lt;POOL&gt;</a:t>
            </a:r>
            <a:endParaRPr lang="en-US" sz="1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R</a:t>
            </a:r>
            <a:r>
              <a:rPr lang="en-US" dirty="0" smtClean="0"/>
              <a:t>emove </a:t>
            </a:r>
            <a:r>
              <a:rPr lang="en-US" dirty="0"/>
              <a:t>a disk group from a disk group-provisioned storage tier, enter:</a:t>
            </a:r>
          </a:p>
          <a:p>
            <a:pPr marL="628650" lvl="1" indent="-171450">
              <a:buFont typeface="Courier New" panose="02070309020205020404" pitchFamily="49" charset="0"/>
              <a:buChar char="o"/>
            </a:pPr>
            <a:r>
              <a:rPr lang="en-US" sz="1200" dirty="0" err="1" smtClean="0">
                <a:latin typeface="Courier New" panose="02070309020205020404" pitchFamily="49" charset="0"/>
                <a:cs typeface="Courier New" panose="02070309020205020404" pitchFamily="49" charset="0"/>
              </a:rPr>
              <a:t>symtier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remove -</a:t>
            </a:r>
            <a:r>
              <a:rPr lang="en-US" sz="1200" dirty="0" err="1">
                <a:latin typeface="Courier New" panose="02070309020205020404" pitchFamily="49" charset="0"/>
                <a:cs typeface="Courier New" panose="02070309020205020404" pitchFamily="49" charset="0"/>
              </a:rPr>
              <a:t>dsk_grp</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1 -</a:t>
            </a:r>
            <a:r>
              <a:rPr lang="en-US" sz="1200" dirty="0" err="1">
                <a:latin typeface="Courier New" panose="02070309020205020404" pitchFamily="49" charset="0"/>
                <a:cs typeface="Courier New" panose="02070309020205020404" pitchFamily="49" charset="0"/>
              </a:rPr>
              <a:t>tier_name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PrimeTier</a:t>
            </a:r>
            <a:endParaRPr lang="en-US" sz="1200"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dirty="0"/>
              <a:t>R</a:t>
            </a:r>
            <a:r>
              <a:rPr lang="en-US" dirty="0" smtClean="0"/>
              <a:t>emove </a:t>
            </a:r>
            <a:r>
              <a:rPr lang="en-US" dirty="0"/>
              <a:t>a thin pool from a virtually-provisioned storage tier,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symtier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remove -pool </a:t>
            </a:r>
            <a:r>
              <a:rPr lang="en-US" sz="1200" dirty="0" err="1" smtClean="0">
                <a:latin typeface="Courier New" panose="02070309020205020404" pitchFamily="49" charset="0"/>
                <a:cs typeface="Courier New" panose="02070309020205020404" pitchFamily="49" charset="0"/>
              </a:rPr>
              <a:t>RemPool</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tier_name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VPTier</a:t>
            </a:r>
            <a:endParaRPr lang="en-US" sz="1200" dirty="0">
              <a:latin typeface="Courier New" panose="02070309020205020404" pitchFamily="49" charset="0"/>
              <a:cs typeface="Courier New" panose="02070309020205020404" pitchFamily="49" charset="0"/>
            </a:endParaRPr>
          </a:p>
          <a:p>
            <a:r>
              <a:rPr lang="en-US" dirty="0"/>
              <a:t>To rename a storage tier,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symtier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rename -</a:t>
            </a:r>
            <a:r>
              <a:rPr lang="en-US" sz="1200" dirty="0" err="1">
                <a:latin typeface="Courier New" panose="02070309020205020404" pitchFamily="49" charset="0"/>
                <a:cs typeface="Courier New" panose="02070309020205020404" pitchFamily="49" charset="0"/>
              </a:rPr>
              <a:t>tier_name</a:t>
            </a:r>
            <a:r>
              <a:rPr lang="en-US" sz="1200" dirty="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PrimeDBTier</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name PrimeTierR1</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38456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a:t>Symfast</a:t>
            </a:r>
            <a:br>
              <a:rPr lang="nl-BE" b="1" u="sng" dirty="0"/>
            </a:br>
            <a:r>
              <a:rPr lang="en-US" sz="2000" dirty="0"/>
              <a:t>Performs Fully Automate Storage tiering </a:t>
            </a:r>
            <a:r>
              <a:rPr lang="en-US" sz="2000" dirty="0" smtClean="0"/>
              <a:t>tasks (continued)</a:t>
            </a:r>
            <a:endParaRPr lang="en-US" sz="2000" dirty="0"/>
          </a:p>
        </p:txBody>
      </p:sp>
      <p:sp>
        <p:nvSpPr>
          <p:cNvPr id="3" name="TextBox 2"/>
          <p:cNvSpPr txBox="1"/>
          <p:nvPr/>
        </p:nvSpPr>
        <p:spPr>
          <a:xfrm>
            <a:off x="381000" y="1752600"/>
            <a:ext cx="8305800" cy="2492990"/>
          </a:xfrm>
          <a:prstGeom prst="rect">
            <a:avLst/>
          </a:prstGeom>
          <a:noFill/>
        </p:spPr>
        <p:txBody>
          <a:bodyPr wrap="square" rtlCol="0">
            <a:spAutoFit/>
          </a:bodyPr>
          <a:lstStyle/>
          <a:p>
            <a:pPr marL="285750" indent="-285750">
              <a:buFont typeface="Wingdings" panose="05000000000000000000" pitchFamily="2" charset="2"/>
              <a:buChar char="§"/>
            </a:pPr>
            <a:r>
              <a:rPr lang="en-US" dirty="0" smtClean="0"/>
              <a:t>Set </a:t>
            </a:r>
            <a:r>
              <a:rPr lang="en-US" dirty="0"/>
              <a:t>FAST control parameters</a:t>
            </a:r>
            <a:r>
              <a:rPr lang="en-US" dirty="0" smtClean="0"/>
              <a:t>.</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207 set -</a:t>
            </a:r>
            <a:r>
              <a:rPr lang="en-US" sz="1200" dirty="0" err="1" smtClean="0">
                <a:latin typeface="Courier New" panose="02070309020205020404" pitchFamily="49" charset="0"/>
                <a:cs typeface="Courier New" panose="02070309020205020404" pitchFamily="49" charset="0"/>
              </a:rPr>
              <a:t>control_parms</a:t>
            </a:r>
            <a:r>
              <a:rPr lang="en-US" sz="1200" dirty="0" smtClean="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approval_mode</a:t>
            </a:r>
            <a:r>
              <a:rPr lang="en-US" sz="1200" dirty="0">
                <a:latin typeface="Courier New" panose="02070309020205020404" pitchFamily="49" charset="0"/>
                <a:cs typeface="Courier New" panose="02070309020205020404" pitchFamily="49" charset="0"/>
              </a:rPr>
              <a:t> AUTO_APPROVE -</a:t>
            </a:r>
            <a:r>
              <a:rPr lang="en-US" sz="1200" dirty="0" err="1">
                <a:latin typeface="Courier New" panose="02070309020205020404" pitchFamily="49" charset="0"/>
                <a:cs typeface="Courier New" panose="02070309020205020404" pitchFamily="49" charset="0"/>
              </a:rPr>
              <a:t>min_perf_period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100 -</a:t>
            </a:r>
            <a:r>
              <a:rPr lang="en-US" sz="1200" dirty="0" err="1">
                <a:latin typeface="Courier New" panose="02070309020205020404" pitchFamily="49" charset="0"/>
                <a:cs typeface="Courier New" panose="02070309020205020404" pitchFamily="49" charset="0"/>
              </a:rPr>
              <a:t>workload_period</a:t>
            </a:r>
            <a:r>
              <a:rPr lang="en-US" sz="1200" dirty="0">
                <a:latin typeface="Courier New" panose="02070309020205020404" pitchFamily="49" charset="0"/>
                <a:cs typeface="Courier New" panose="02070309020205020404" pitchFamily="49" charset="0"/>
              </a:rPr>
              <a:t> 200</a:t>
            </a:r>
          </a:p>
          <a:p>
            <a:pPr marL="285750" indent="-285750">
              <a:buFont typeface="Wingdings" panose="05000000000000000000" pitchFamily="2" charset="2"/>
              <a:buChar char="§"/>
            </a:pPr>
            <a:r>
              <a:rPr lang="en-US" dirty="0"/>
              <a:t>Enable the FAST controller</a:t>
            </a:r>
            <a:r>
              <a:rPr lang="en-US" dirty="0" smtClean="0"/>
              <a:t>.</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&lt;SID&gt; </a:t>
            </a:r>
            <a:r>
              <a:rPr lang="en-US" sz="1200" dirty="0">
                <a:latin typeface="Courier New" panose="02070309020205020404" pitchFamily="49" charset="0"/>
                <a:cs typeface="Courier New" panose="02070309020205020404" pitchFamily="49" charset="0"/>
              </a:rPr>
              <a:t>enable</a:t>
            </a:r>
          </a:p>
          <a:p>
            <a:pPr marL="285750" indent="-285750">
              <a:buFont typeface="Wingdings" panose="05000000000000000000" pitchFamily="2" charset="2"/>
              <a:buChar char="§"/>
            </a:pPr>
            <a:r>
              <a:rPr lang="en-US" dirty="0"/>
              <a:t>Disable the FAST controller.</a:t>
            </a:r>
          </a:p>
          <a:p>
            <a:pPr marL="285750" indent="-285750">
              <a:buFont typeface="Wingdings" panose="05000000000000000000" pitchFamily="2" charset="2"/>
              <a:buChar char="§"/>
            </a:pPr>
            <a:r>
              <a:rPr lang="en-US" dirty="0"/>
              <a:t>Query the FAST controller</a:t>
            </a:r>
            <a:r>
              <a:rPr lang="en-US" dirty="0" smtClean="0"/>
              <a:t>.</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&lt;SID&gt; list </a:t>
            </a:r>
            <a:r>
              <a:rPr lang="en-US" sz="1200" dirty="0">
                <a:latin typeface="Courier New" panose="02070309020205020404" pitchFamily="49" charset="0"/>
                <a:cs typeface="Courier New" panose="02070309020205020404" pitchFamily="49" charset="0"/>
              </a:rPr>
              <a:t>-state</a:t>
            </a:r>
          </a:p>
          <a:p>
            <a:pPr marL="285750" indent="-285750">
              <a:buFont typeface="Wingdings" panose="05000000000000000000" pitchFamily="2" charset="2"/>
              <a:buChar char="§"/>
            </a:pPr>
            <a:r>
              <a:rPr lang="en-US" dirty="0" smtClean="0"/>
              <a:t>List </a:t>
            </a:r>
            <a:r>
              <a:rPr lang="en-US" dirty="0"/>
              <a:t>the FAST VP tech demand </a:t>
            </a:r>
            <a:r>
              <a:rPr lang="en-US" dirty="0" smtClean="0"/>
              <a:t>report</a:t>
            </a:r>
          </a:p>
          <a:p>
            <a:pPr marL="742950" lvl="1" indent="-2857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symfast</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&lt;SID&gt; list </a:t>
            </a:r>
            <a:r>
              <a:rPr lang="en-US" sz="1200" dirty="0">
                <a:latin typeface="Courier New" panose="02070309020205020404" pitchFamily="49" charset="0"/>
                <a:cs typeface="Courier New" panose="02070309020205020404" pitchFamily="49" charset="0"/>
              </a:rPr>
              <a:t>-technology ALL -demand -</a:t>
            </a:r>
            <a:r>
              <a:rPr lang="en-US" sz="1200" dirty="0" err="1">
                <a:latin typeface="Courier New" panose="02070309020205020404" pitchFamily="49" charset="0"/>
                <a:cs typeface="Courier New" panose="02070309020205020404" pitchFamily="49" charset="0"/>
              </a:rPr>
              <a:t>vp</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07378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a:t>s</a:t>
            </a:r>
            <a:r>
              <a:rPr lang="nl-BE" b="1" u="sng" dirty="0" smtClean="0"/>
              <a:t>ymdg - symcg</a:t>
            </a:r>
            <a:r>
              <a:rPr lang="nl-BE" b="1" u="sng" dirty="0"/>
              <a:t/>
            </a:r>
            <a:br>
              <a:rPr lang="nl-BE" b="1" u="sng" dirty="0"/>
            </a:br>
            <a:r>
              <a:rPr lang="en-US" sz="2000" dirty="0"/>
              <a:t>Performs operations on a Symmetrix device group.</a:t>
            </a:r>
          </a:p>
        </p:txBody>
      </p:sp>
      <p:sp>
        <p:nvSpPr>
          <p:cNvPr id="3" name="TextBox 2"/>
          <p:cNvSpPr txBox="1"/>
          <p:nvPr/>
        </p:nvSpPr>
        <p:spPr>
          <a:xfrm>
            <a:off x="32657" y="2743200"/>
            <a:ext cx="8839200" cy="3416320"/>
          </a:xfrm>
          <a:prstGeom prst="rect">
            <a:avLst/>
          </a:prstGeom>
          <a:noFill/>
        </p:spPr>
        <p:txBody>
          <a:bodyPr wrap="square" rtlCol="0">
            <a:spAutoFit/>
          </a:bodyPr>
          <a:lstStyle/>
          <a:p>
            <a:pPr marL="285750" indent="-285750">
              <a:buFont typeface="Wingdings" panose="05000000000000000000" pitchFamily="2" charset="2"/>
              <a:buChar char="§"/>
            </a:pPr>
            <a:r>
              <a:rPr lang="en-US" dirty="0"/>
              <a:t>To create a Symmetrix device group mydg_r1 of type RDF (R1),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-type RDF1 create mydg_r1</a:t>
            </a:r>
          </a:p>
          <a:p>
            <a:pPr marL="285750" indent="-285750">
              <a:buFont typeface="Wingdings" panose="05000000000000000000" pitchFamily="2" charset="2"/>
              <a:buChar char="§"/>
            </a:pPr>
            <a:r>
              <a:rPr lang="en-US" dirty="0" smtClean="0"/>
              <a:t>To </a:t>
            </a:r>
            <a:r>
              <a:rPr lang="en-US" dirty="0"/>
              <a:t>show information about device group oradg_rdf1,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show oradg_rdf1</a:t>
            </a:r>
          </a:p>
          <a:p>
            <a:pPr marL="285750" indent="-285750">
              <a:buFont typeface="Wingdings" panose="05000000000000000000" pitchFamily="2" charset="2"/>
              <a:buChar char="§"/>
            </a:pPr>
            <a:r>
              <a:rPr lang="en-US" dirty="0" smtClean="0"/>
              <a:t>To </a:t>
            </a:r>
            <a:r>
              <a:rPr lang="en-US" dirty="0"/>
              <a:t>export the device group to a file named oradg_rdf1.txt and then delete the device </a:t>
            </a:r>
            <a:r>
              <a:rPr lang="en-US" dirty="0" smtClean="0"/>
              <a:t>group, enter</a:t>
            </a:r>
            <a:r>
              <a:rPr lang="en-US" dirty="0"/>
              <a:t>:</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-file oradg_rdf1.txt -delete export oradg_rdf1</a:t>
            </a:r>
          </a:p>
          <a:p>
            <a:pPr marL="285750" indent="-285750">
              <a:buFont typeface="Wingdings" panose="05000000000000000000" pitchFamily="2" charset="2"/>
              <a:buChar char="§"/>
            </a:pPr>
            <a:r>
              <a:rPr lang="en-US" dirty="0" smtClean="0"/>
              <a:t>To </a:t>
            </a:r>
            <a:r>
              <a:rPr lang="en-US" dirty="0"/>
              <a:t>recreate the device group from the file oradg_rdf1.txt,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-file oradg_rdf1.txt import oradg_rdf1</a:t>
            </a:r>
          </a:p>
          <a:p>
            <a:pPr marL="285750" indent="-285750">
              <a:buFont typeface="Wingdings" panose="05000000000000000000" pitchFamily="2" charset="2"/>
              <a:buChar char="§"/>
            </a:pPr>
            <a:r>
              <a:rPr lang="en-US" dirty="0" smtClean="0"/>
              <a:t>To </a:t>
            </a:r>
            <a:r>
              <a:rPr lang="en-US" dirty="0"/>
              <a:t>delete Symmetrix device group oradg_rdf1, regardless of whether the group has</a:t>
            </a:r>
          </a:p>
          <a:p>
            <a:r>
              <a:rPr lang="en-US" dirty="0"/>
              <a:t>members or associated gatekeeper or BCV devices,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-force delete oradg_rdf1</a:t>
            </a:r>
          </a:p>
          <a:p>
            <a:pPr marL="285750" indent="-285750">
              <a:buFont typeface="Wingdings" panose="05000000000000000000" pitchFamily="2" charset="2"/>
              <a:buChar char="§"/>
            </a:pPr>
            <a:r>
              <a:rPr lang="en-US" dirty="0" smtClean="0"/>
              <a:t>To </a:t>
            </a:r>
            <a:r>
              <a:rPr lang="en-US" dirty="0"/>
              <a:t>write disable device DEV001 on Symmetrix director 16A and Port 0, enter:</a:t>
            </a:r>
          </a:p>
          <a:p>
            <a:pPr marL="628650" lvl="1" indent="-171450">
              <a:buFont typeface="Courier New" panose="02070309020205020404" pitchFamily="49" charset="0"/>
              <a:buChar char="o"/>
            </a:pPr>
            <a:r>
              <a:rPr lang="en-US" sz="1200" dirty="0" err="1">
                <a:latin typeface="Courier New" panose="02070309020205020404" pitchFamily="49" charset="0"/>
                <a:cs typeface="Courier New" panose="02070309020205020404" pitchFamily="49" charset="0"/>
              </a:rPr>
              <a:t>symdg</a:t>
            </a:r>
            <a:r>
              <a:rPr lang="en-US" sz="1200" dirty="0">
                <a:latin typeface="Courier New" panose="02070309020205020404" pitchFamily="49" charset="0"/>
                <a:cs typeface="Courier New" panose="02070309020205020404" pitchFamily="49" charset="0"/>
              </a:rPr>
              <a:t> -g </a:t>
            </a:r>
            <a:r>
              <a:rPr lang="en-US" sz="1200" dirty="0" err="1">
                <a:latin typeface="Courier New" panose="02070309020205020404" pitchFamily="49" charset="0"/>
                <a:cs typeface="Courier New" panose="02070309020205020404" pitchFamily="49" charset="0"/>
              </a:rPr>
              <a:t>ProdDB</a:t>
            </a:r>
            <a:r>
              <a:rPr lang="en-US" sz="1200" dirty="0">
                <a:latin typeface="Courier New" panose="02070309020205020404" pitchFamily="49" charset="0"/>
                <a:cs typeface="Courier New" panose="02070309020205020404" pitchFamily="49" charset="0"/>
              </a:rPr>
              <a:t> -SA 16A -p 0 </a:t>
            </a:r>
            <a:r>
              <a:rPr lang="en-US" sz="1200" dirty="0" err="1">
                <a:latin typeface="Courier New" panose="02070309020205020404" pitchFamily="49" charset="0"/>
                <a:cs typeface="Courier New" panose="02070309020205020404" pitchFamily="49" charset="0"/>
              </a:rPr>
              <a:t>write_disable</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DEV001</a:t>
            </a:r>
            <a:endParaRPr lang="en-US" sz="1200" dirty="0">
              <a:latin typeface="Courier New" panose="02070309020205020404" pitchFamily="49" charset="0"/>
              <a:cs typeface="Courier New" panose="02070309020205020404" pitchFamily="49" charset="0"/>
            </a:endParaRPr>
          </a:p>
        </p:txBody>
      </p:sp>
      <p:sp>
        <p:nvSpPr>
          <p:cNvPr id="4" name="TextBox 3"/>
          <p:cNvSpPr txBox="1"/>
          <p:nvPr/>
        </p:nvSpPr>
        <p:spPr>
          <a:xfrm>
            <a:off x="228600" y="1524000"/>
            <a:ext cx="7848600" cy="646331"/>
          </a:xfrm>
          <a:prstGeom prst="rect">
            <a:avLst/>
          </a:prstGeom>
          <a:noFill/>
        </p:spPr>
        <p:txBody>
          <a:bodyPr wrap="square" rtlCol="0">
            <a:spAutoFit/>
          </a:bodyPr>
          <a:lstStyle/>
          <a:p>
            <a:pPr marL="285750" indent="-285750">
              <a:buFont typeface="Wingdings" panose="05000000000000000000" pitchFamily="2" charset="2"/>
              <a:buChar char="§"/>
            </a:pPr>
            <a:r>
              <a:rPr lang="nl-BE" dirty="0"/>
              <a:t>s</a:t>
            </a:r>
            <a:r>
              <a:rPr lang="nl-BE" dirty="0" smtClean="0"/>
              <a:t>ymdg to work on devices comming from a single array</a:t>
            </a:r>
          </a:p>
          <a:p>
            <a:pPr marL="285750" indent="-285750">
              <a:buFont typeface="Wingdings" panose="05000000000000000000" pitchFamily="2" charset="2"/>
              <a:buChar char="§"/>
            </a:pPr>
            <a:r>
              <a:rPr lang="nl-BE" dirty="0" smtClean="0"/>
              <a:t>symcg to work on devices spanning multiple arrays (composite group)</a:t>
            </a:r>
            <a:endParaRPr lang="en-US" dirty="0"/>
          </a:p>
        </p:txBody>
      </p:sp>
    </p:spTree>
    <p:extLst>
      <p:ext uri="{BB962C8B-B14F-4D97-AF65-F5344CB8AC3E}">
        <p14:creationId xmlns:p14="http://schemas.microsoft.com/office/powerpoint/2010/main" val="22960121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smtClean="0"/>
              <a:t>symacl</a:t>
            </a:r>
            <a:r>
              <a:rPr lang="nl-BE" b="1" u="sng" dirty="0"/>
              <a:t/>
            </a:r>
            <a:br>
              <a:rPr lang="nl-BE" b="1" u="sng" dirty="0"/>
            </a:br>
            <a:r>
              <a:rPr lang="en-US" sz="2200" dirty="0"/>
              <a:t>Sets up or updates Symmetrix access control </a:t>
            </a:r>
            <a:r>
              <a:rPr lang="en-US" sz="2200" dirty="0" smtClean="0"/>
              <a:t>lists.</a:t>
            </a:r>
            <a:endParaRPr lang="en-US" sz="2200" dirty="0"/>
          </a:p>
        </p:txBody>
      </p:sp>
      <p:sp>
        <p:nvSpPr>
          <p:cNvPr id="3" name="TextBox 2"/>
          <p:cNvSpPr txBox="1"/>
          <p:nvPr/>
        </p:nvSpPr>
        <p:spPr>
          <a:xfrm>
            <a:off x="533400" y="1752600"/>
            <a:ext cx="8610600" cy="2677656"/>
          </a:xfrm>
          <a:prstGeom prst="rect">
            <a:avLst/>
          </a:prstGeom>
          <a:noFill/>
        </p:spPr>
        <p:txBody>
          <a:bodyPr wrap="square" rtlCol="0">
            <a:spAutoFit/>
          </a:bodyPr>
          <a:lstStyle/>
          <a:p>
            <a:pPr marL="171450" indent="-171450">
              <a:buFont typeface="Courier New" panose="02070309020205020404" pitchFamily="49" charset="0"/>
              <a:buChar char="o"/>
            </a:pPr>
            <a:r>
              <a:rPr lang="en-US" sz="1200" dirty="0" err="1" smtClean="0">
                <a:latin typeface="Courier New" panose="02070309020205020404" pitchFamily="49" charset="0"/>
                <a:cs typeface="Courier New" panose="02070309020205020404" pitchFamily="49" charset="0"/>
              </a:rPr>
              <a:t>symacl</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&lt;-file &lt;</a:t>
            </a:r>
            <a:r>
              <a:rPr lang="en-US" sz="1200" dirty="0" err="1">
                <a:latin typeface="Courier New" panose="02070309020205020404" pitchFamily="49" charset="0"/>
                <a:cs typeface="Courier New" panose="02070309020205020404" pitchFamily="49" charset="0"/>
              </a:rPr>
              <a:t>CommandFile</a:t>
            </a:r>
            <a:r>
              <a:rPr lang="en-US" sz="1200" dirty="0">
                <a:latin typeface="Courier New" panose="02070309020205020404" pitchFamily="49" charset="0"/>
                <a:cs typeface="Courier New" panose="02070309020205020404" pitchFamily="49" charset="0"/>
              </a:rPr>
              <a:t>&gt; | &lt;</a:t>
            </a:r>
            <a:r>
              <a:rPr lang="en-US" sz="1200" dirty="0" err="1">
                <a:latin typeface="Courier New" panose="02070309020205020404" pitchFamily="49" charset="0"/>
                <a:cs typeface="Courier New" panose="02070309020205020404" pitchFamily="49" charset="0"/>
              </a:rPr>
              <a:t>redirect_stdin</a:t>
            </a:r>
            <a:r>
              <a:rPr lang="en-US" sz="1200" dirty="0">
                <a:latin typeface="Courier New" panose="02070309020205020404" pitchFamily="49" charset="0"/>
                <a:cs typeface="Courier New" panose="02070309020205020404" pitchFamily="49" charset="0"/>
              </a:rPr>
              <a:t>&gt;&gt;[-</a:t>
            </a:r>
            <a:r>
              <a:rPr lang="en-US" sz="1200" dirty="0" smtClean="0">
                <a:latin typeface="Courier New" panose="02070309020205020404" pitchFamily="49" charset="0"/>
                <a:cs typeface="Courier New" panose="02070309020205020404" pitchFamily="49" charset="0"/>
              </a:rPr>
              <a:t>v]</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preview</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prepare</a:t>
            </a:r>
            <a:endParaRPr lang="en-US" sz="1200" dirty="0">
              <a:latin typeface="Courier New" panose="02070309020205020404" pitchFamily="49" charset="0"/>
              <a:cs typeface="Courier New" panose="02070309020205020404" pitchFamily="49" charset="0"/>
            </a:endParaRPr>
          </a:p>
          <a:p>
            <a:r>
              <a:rPr lang="en-US" sz="1200" dirty="0" smtClean="0">
                <a:latin typeface="Courier New" panose="02070309020205020404" pitchFamily="49" charset="0"/>
                <a:cs typeface="Courier New" panose="02070309020205020404" pitchFamily="49" charset="0"/>
              </a:rPr>
              <a:t>	commit </a:t>
            </a:r>
            <a:r>
              <a:rPr lang="en-US" sz="1200" dirty="0">
                <a:latin typeface="Courier New" panose="02070309020205020404" pitchFamily="49" charset="0"/>
                <a:cs typeface="Courier New" panose="02070309020205020404" pitchFamily="49" charset="0"/>
              </a:rPr>
              <a:t>[-force] [-restore]</a:t>
            </a:r>
          </a:p>
          <a:p>
            <a:endParaRPr lang="en-US" sz="1200" dirty="0" smtClean="0">
              <a:latin typeface="Courier New" panose="02070309020205020404" pitchFamily="49" charset="0"/>
              <a:cs typeface="Courier New" panose="02070309020205020404" pitchFamily="49" charset="0"/>
            </a:endParaRPr>
          </a:p>
          <a:p>
            <a:pPr marL="171450" indent="-171450">
              <a:buFont typeface="Courier New" panose="02070309020205020404" pitchFamily="49" charset="0"/>
              <a:buChar char="o"/>
            </a:pPr>
            <a:r>
              <a:rPr lang="en-US" sz="1200" dirty="0" err="1" smtClean="0">
                <a:latin typeface="Courier New" panose="02070309020205020404" pitchFamily="49" charset="0"/>
                <a:cs typeface="Courier New" panose="02070309020205020404" pitchFamily="49" charset="0"/>
              </a:rPr>
              <a:t>symacl</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 | ALL&gt;]</a:t>
            </a:r>
          </a:p>
          <a:p>
            <a:r>
              <a:rPr lang="en-US" sz="1200" dirty="0" smtClean="0">
                <a:latin typeface="Courier New" panose="02070309020205020404" pitchFamily="49" charset="0"/>
                <a:cs typeface="Courier New" panose="02070309020205020404" pitchFamily="49" charset="0"/>
              </a:rPr>
              <a:t>	list </a:t>
            </a:r>
            <a:r>
              <a:rPr lang="en-US" sz="1200" dirty="0">
                <a:latin typeface="Courier New" panose="02070309020205020404" pitchFamily="49" charset="0"/>
                <a:cs typeface="Courier New" panose="02070309020205020404" pitchFamily="49" charset="0"/>
              </a:rPr>
              <a:t>[-v]</a:t>
            </a:r>
          </a:p>
          <a:p>
            <a:r>
              <a:rPr lang="en-US" sz="1200" dirty="0" smtClean="0">
                <a:latin typeface="Courier New" panose="02070309020205020404" pitchFamily="49" charset="0"/>
                <a:cs typeface="Courier New" panose="02070309020205020404" pitchFamily="49" charset="0"/>
              </a:rPr>
              <a:t>	list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acl</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show </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acl</a:t>
            </a:r>
            <a:r>
              <a:rPr lang="en-US" sz="1200" dirty="0">
                <a:latin typeface="Courier New" panose="02070309020205020404" pitchFamily="49" charset="0"/>
                <a:cs typeface="Courier New" panose="02070309020205020404" pitchFamily="49" charset="0"/>
              </a:rPr>
              <a:t>]</a:t>
            </a:r>
          </a:p>
          <a:p>
            <a:r>
              <a:rPr lang="en-US" sz="1200" dirty="0" smtClean="0">
                <a:latin typeface="Courier New" panose="02070309020205020404" pitchFamily="49" charset="0"/>
                <a:cs typeface="Courier New" panose="02070309020205020404" pitchFamily="49" charset="0"/>
              </a:rPr>
              <a:t>	show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acl</a:t>
            </a:r>
            <a:r>
              <a:rPr lang="en-US" sz="1200" dirty="0" smtClean="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pPr marL="171450" indent="-171450">
              <a:buFont typeface="Courier New" panose="02070309020205020404" pitchFamily="49" charset="0"/>
              <a:buChar char="o"/>
            </a:pPr>
            <a:r>
              <a:rPr lang="en-US" sz="1200" dirty="0" err="1" smtClean="0">
                <a:latin typeface="Courier New" panose="02070309020205020404" pitchFamily="49" charset="0"/>
                <a:cs typeface="Courier New" panose="02070309020205020404" pitchFamily="49" charset="0"/>
              </a:rPr>
              <a:t>Symacl</a:t>
            </a:r>
            <a:r>
              <a:rPr lang="en-US" sz="1200" dirty="0" smtClean="0">
                <a:latin typeface="Courier New" panose="02070309020205020404" pitchFamily="49" charset="0"/>
                <a:cs typeface="Courier New" panose="02070309020205020404" pitchFamily="49" charset="0"/>
              </a:rPr>
              <a:t> backup </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-file &lt;</a:t>
            </a:r>
            <a:r>
              <a:rPr lang="en-US" sz="1200" dirty="0" err="1">
                <a:latin typeface="Courier New" panose="02070309020205020404" pitchFamily="49" charset="0"/>
                <a:cs typeface="Courier New" panose="02070309020205020404" pitchFamily="49" charset="0"/>
              </a:rPr>
              <a:t>CommandFile</a:t>
            </a:r>
            <a:r>
              <a:rPr lang="en-US" sz="1200" dirty="0" smtClean="0">
                <a:latin typeface="Courier New" panose="02070309020205020404" pitchFamily="49" charset="0"/>
                <a:cs typeface="Courier New" panose="02070309020205020404" pitchFamily="49" charset="0"/>
              </a:rPr>
              <a:t>&gt;</a:t>
            </a:r>
          </a:p>
          <a:p>
            <a:endParaRPr lang="en-US" sz="1200" dirty="0">
              <a:latin typeface="Courier New" panose="02070309020205020404" pitchFamily="49" charset="0"/>
              <a:cs typeface="Courier New" panose="02070309020205020404" pitchFamily="49" charset="0"/>
            </a:endParaRPr>
          </a:p>
          <a:p>
            <a:pPr marL="171450" indent="-171450">
              <a:buFont typeface="Courier New" panose="02070309020205020404" pitchFamily="49" charset="0"/>
              <a:buChar char="o"/>
            </a:pPr>
            <a:r>
              <a:rPr lang="fr-FR" sz="1200" dirty="0" err="1">
                <a:latin typeface="Courier New" panose="02070309020205020404" pitchFamily="49" charset="0"/>
                <a:cs typeface="Courier New" panose="02070309020205020404" pitchFamily="49" charset="0"/>
              </a:rPr>
              <a:t>symacl</a:t>
            </a:r>
            <a:r>
              <a:rPr lang="fr-FR" sz="1200" dirty="0">
                <a:latin typeface="Courier New" panose="02070309020205020404" pitchFamily="49" charset="0"/>
                <a:cs typeface="Courier New" panose="02070309020205020404" pitchFamily="49" charset="0"/>
              </a:rPr>
              <a:t> -unique [-</a:t>
            </a:r>
            <a:r>
              <a:rPr lang="fr-FR" sz="1200" dirty="0" err="1">
                <a:latin typeface="Courier New" panose="02070309020205020404" pitchFamily="49" charset="0"/>
                <a:cs typeface="Courier New" panose="02070309020205020404" pitchFamily="49" charset="0"/>
              </a:rPr>
              <a:t>passphrase</a:t>
            </a:r>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PassPhrase</a:t>
            </a:r>
            <a:r>
              <a:rPr lang="fr-FR" sz="1200" dirty="0">
                <a:latin typeface="Courier New" panose="02070309020205020404" pitchFamily="49" charset="0"/>
                <a:cs typeface="Courier New" panose="02070309020205020404" pitchFamily="49" charset="0"/>
              </a:rPr>
              <a:t>&gt; | -file &lt;</a:t>
            </a:r>
            <a:r>
              <a:rPr lang="fr-FR" sz="1200" dirty="0" err="1">
                <a:latin typeface="Courier New" panose="02070309020205020404" pitchFamily="49" charset="0"/>
                <a:cs typeface="Courier New" panose="02070309020205020404" pitchFamily="49" charset="0"/>
              </a:rPr>
              <a:t>PassFile</a:t>
            </a:r>
            <a:r>
              <a:rPr lang="fr-FR" sz="1200" dirty="0" smtClean="0">
                <a:latin typeface="Courier New" panose="02070309020205020404" pitchFamily="49" charset="0"/>
                <a:cs typeface="Courier New" panose="02070309020205020404" pitchFamily="49" charset="0"/>
              </a:rPr>
              <a:t>&gt;]]</a:t>
            </a:r>
            <a:endParaRPr lang="fr-F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90673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Daemons</a:t>
            </a:r>
            <a:r>
              <a:rPr lang="nl-BE" dirty="0" smtClean="0"/>
              <a:t/>
            </a:r>
            <a:br>
              <a:rPr lang="nl-BE" dirty="0" smtClean="0"/>
            </a:br>
            <a:r>
              <a:rPr lang="nl-BE" sz="2700" dirty="0" smtClean="0"/>
              <a:t>Installed and configurable when installing Solutions Enabler</a:t>
            </a:r>
            <a:endParaRPr lang="en-US" sz="27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480742"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066800" y="5040868"/>
            <a:ext cx="7391400" cy="1477328"/>
          </a:xfrm>
          <a:prstGeom prst="rect">
            <a:avLst/>
          </a:prstGeom>
          <a:noFill/>
        </p:spPr>
        <p:txBody>
          <a:bodyPr wrap="square" rtlCol="0">
            <a:spAutoFit/>
          </a:bodyPr>
          <a:lstStyle/>
          <a:p>
            <a:r>
              <a:rPr lang="en-US" b="1" dirty="0" err="1" smtClean="0"/>
              <a:t>Storwatchd</a:t>
            </a:r>
            <a:r>
              <a:rPr lang="en-US" dirty="0" smtClean="0"/>
              <a:t>: </a:t>
            </a:r>
            <a:r>
              <a:rPr lang="en-US" dirty="0"/>
              <a:t>A watchdog daemon used on UNIX </a:t>
            </a:r>
            <a:r>
              <a:rPr lang="en-US" dirty="0" smtClean="0"/>
              <a:t>platforms</a:t>
            </a:r>
          </a:p>
          <a:p>
            <a:endParaRPr lang="nl-BE" dirty="0"/>
          </a:p>
          <a:p>
            <a:r>
              <a:rPr lang="en-US" dirty="0" smtClean="0"/>
              <a:t>- </a:t>
            </a:r>
            <a:r>
              <a:rPr lang="en-US" dirty="0" err="1" smtClean="0"/>
              <a:t>stordaemon</a:t>
            </a:r>
            <a:r>
              <a:rPr lang="en-US" dirty="0" smtClean="0"/>
              <a:t> start &lt;daemon&gt;</a:t>
            </a:r>
          </a:p>
          <a:p>
            <a:r>
              <a:rPr lang="nl-BE" dirty="0" smtClean="0"/>
              <a:t>- stordaemon restart &lt;daemon&gt;</a:t>
            </a:r>
            <a:endParaRPr lang="en-US" dirty="0" smtClean="0"/>
          </a:p>
          <a:p>
            <a:r>
              <a:rPr lang="nl-BE" dirty="0" smtClean="0"/>
              <a:t>- stordaemon shutdown &lt;daemon&gt;</a:t>
            </a:r>
            <a:endParaRPr lang="en-US" dirty="0"/>
          </a:p>
        </p:txBody>
      </p:sp>
    </p:spTree>
    <p:extLst>
      <p:ext uri="{BB962C8B-B14F-4D97-AF65-F5344CB8AC3E}">
        <p14:creationId xmlns:p14="http://schemas.microsoft.com/office/powerpoint/2010/main" val="3690257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a:t>symacl</a:t>
            </a:r>
            <a:br>
              <a:rPr lang="nl-BE" b="1" u="sng" dirty="0"/>
            </a:br>
            <a:r>
              <a:rPr lang="en-US" sz="2200" dirty="0" smtClean="0"/>
              <a:t>Command file syntax examples</a:t>
            </a:r>
            <a:endParaRPr lang="en-US" sz="2200" dirty="0"/>
          </a:p>
        </p:txBody>
      </p:sp>
      <p:sp>
        <p:nvSpPr>
          <p:cNvPr id="3" name="TextBox 2"/>
          <p:cNvSpPr txBox="1"/>
          <p:nvPr/>
        </p:nvSpPr>
        <p:spPr>
          <a:xfrm>
            <a:off x="152400" y="1295400"/>
            <a:ext cx="8763000" cy="4801314"/>
          </a:xfrm>
          <a:prstGeom prst="rect">
            <a:avLst/>
          </a:prstGeom>
          <a:noFill/>
        </p:spPr>
        <p:txBody>
          <a:bodyPr wrap="square" rtlCol="0">
            <a:spAutoFit/>
          </a:bodyPr>
          <a:lstStyle/>
          <a:p>
            <a:pPr marL="285750" indent="-285750">
              <a:buFont typeface="Arial" panose="020B0604020202020204" pitchFamily="34" charset="0"/>
              <a:buChar char="•"/>
            </a:pPr>
            <a:r>
              <a:rPr lang="en-US" i="1" dirty="0"/>
              <a:t>To create a new pool:</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create </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add devices to a pool:</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add dev &lt;</a:t>
            </a:r>
            <a:r>
              <a:rPr lang="en-US" sz="1200" dirty="0" err="1">
                <a:latin typeface="Courier New" panose="02070309020205020404" pitchFamily="49" charset="0"/>
                <a:cs typeface="Courier New" panose="02070309020205020404" pitchFamily="49" charset="0"/>
              </a:rPr>
              <a:t>StartDevName</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EndDevName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toaccpool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remove devices from a pool:</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remove dev &lt;</a:t>
            </a:r>
            <a:r>
              <a:rPr lang="en-US" sz="1200" dirty="0" err="1">
                <a:latin typeface="Courier New" panose="02070309020205020404" pitchFamily="49" charset="0"/>
                <a:cs typeface="Courier New" panose="02070309020205020404" pitchFamily="49" charset="0"/>
              </a:rPr>
              <a:t>StartDevName</a:t>
            </a:r>
            <a:r>
              <a:rPr lang="en-US" sz="1200" dirty="0">
                <a:latin typeface="Courier New" panose="02070309020205020404" pitchFamily="49" charset="0"/>
                <a:cs typeface="Courier New" panose="02070309020205020404" pitchFamily="49" charset="0"/>
              </a:rPr>
              <a:t>&gt;[:&lt;</a:t>
            </a:r>
            <a:r>
              <a:rPr lang="en-US" sz="1200" dirty="0" err="1">
                <a:latin typeface="Courier New" panose="02070309020205020404" pitchFamily="49" charset="0"/>
                <a:cs typeface="Courier New" panose="02070309020205020404" pitchFamily="49" charset="0"/>
              </a:rPr>
              <a:t>EndDevName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fromaccpool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delete a pool:</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delete </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remove_aces</a:t>
            </a:r>
            <a:r>
              <a:rPr lang="en-US" sz="1200" dirty="0">
                <a:latin typeface="Courier New" panose="02070309020205020404" pitchFamily="49" charset="0"/>
                <a:cs typeface="Courier New" panose="02070309020205020404" pitchFamily="49" charset="0"/>
              </a:rPr>
              <a:t>=true];</a:t>
            </a:r>
          </a:p>
          <a:p>
            <a:pPr marL="285750" indent="-285750">
              <a:buFont typeface="Wingdings" panose="05000000000000000000" pitchFamily="2" charset="2"/>
              <a:buChar char="§"/>
            </a:pPr>
            <a:r>
              <a:rPr lang="en-US" i="1" dirty="0"/>
              <a:t>To create a new access group:</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create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add an access ID to an access group:</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add user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&lt;Id&gt;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to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AdminGrp</a:t>
            </a:r>
            <a:r>
              <a:rPr lang="en-US" sz="1200" dirty="0">
                <a:latin typeface="Courier New" panose="02070309020205020404" pitchFamily="49" charset="0"/>
                <a:cs typeface="Courier New" panose="02070309020205020404" pitchFamily="49" charset="0"/>
              </a:rPr>
              <a: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add host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&lt;Id&gt;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toaccgroup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add restored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&lt;Id&gt;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toaccgroup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add default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to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remove an access ID from an access group:</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remove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from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move an access ID to an access group:</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move </a:t>
            </a:r>
            <a:r>
              <a:rPr lang="en-US" sz="1200" dirty="0" err="1">
                <a:latin typeface="Courier New" panose="02070309020205020404" pitchFamily="49" charset="0"/>
                <a:cs typeface="Courier New" panose="02070309020205020404" pitchFamily="49" charset="0"/>
              </a:rPr>
              <a:t>accid</a:t>
            </a:r>
            <a:r>
              <a:rPr lang="en-US" sz="1200" dirty="0">
                <a:latin typeface="Courier New" panose="02070309020205020404" pitchFamily="49" charset="0"/>
                <a:cs typeface="Courier New" panose="02070309020205020404" pitchFamily="49" charset="0"/>
              </a:rPr>
              <a:t> name &lt;</a:t>
            </a:r>
            <a:r>
              <a:rPr lang="en-US" sz="1200" dirty="0" err="1">
                <a:latin typeface="Courier New" panose="02070309020205020404" pitchFamily="49" charset="0"/>
                <a:cs typeface="Courier New" panose="02070309020205020404" pitchFamily="49" charset="0"/>
              </a:rPr>
              <a:t>IdName</a:t>
            </a:r>
            <a:r>
              <a:rPr lang="en-US" sz="1200" dirty="0">
                <a:latin typeface="Courier New" panose="02070309020205020404" pitchFamily="49" charset="0"/>
                <a:cs typeface="Courier New" panose="02070309020205020404" pitchFamily="49" charset="0"/>
              </a:rPr>
              <a:t>&gt; to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delete an access group:</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delete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remove_aces</a:t>
            </a:r>
            <a:r>
              <a:rPr lang="en-US" sz="1200" dirty="0">
                <a:latin typeface="Courier New" panose="02070309020205020404" pitchFamily="49" charset="0"/>
                <a:cs typeface="Courier New" panose="02070309020205020404" pitchFamily="49" charset="0"/>
              </a:rPr>
              <a:t>=true</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376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a:t>symacl</a:t>
            </a:r>
            <a:br>
              <a:rPr lang="nl-BE" b="1" u="sng" dirty="0"/>
            </a:br>
            <a:r>
              <a:rPr lang="en-US" sz="2200" dirty="0"/>
              <a:t>Command file syntax </a:t>
            </a:r>
            <a:r>
              <a:rPr lang="en-US" sz="2200" dirty="0" smtClean="0"/>
              <a:t>examples (continued)</a:t>
            </a:r>
            <a:endParaRPr lang="en-US" sz="2200" dirty="0"/>
          </a:p>
        </p:txBody>
      </p:sp>
      <p:sp>
        <p:nvSpPr>
          <p:cNvPr id="3" name="TextBox 2"/>
          <p:cNvSpPr txBox="1"/>
          <p:nvPr/>
        </p:nvSpPr>
        <p:spPr>
          <a:xfrm>
            <a:off x="304800" y="1905000"/>
            <a:ext cx="8610600" cy="2031325"/>
          </a:xfrm>
          <a:prstGeom prst="rect">
            <a:avLst/>
          </a:prstGeom>
          <a:noFill/>
        </p:spPr>
        <p:txBody>
          <a:bodyPr wrap="square" rtlCol="0">
            <a:spAutoFit/>
          </a:bodyPr>
          <a:lstStyle/>
          <a:p>
            <a:pPr marL="285750" indent="-285750">
              <a:buFont typeface="Wingdings" panose="05000000000000000000" pitchFamily="2" charset="2"/>
              <a:buChar char="§"/>
            </a:pPr>
            <a:r>
              <a:rPr lang="en-US" i="1" dirty="0"/>
              <a:t>To grant an access control entry:</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grant access=&lt;</a:t>
            </a:r>
            <a:r>
              <a:rPr lang="en-US" sz="1200" dirty="0" err="1">
                <a:latin typeface="Courier New" panose="02070309020205020404" pitchFamily="49" charset="0"/>
                <a:cs typeface="Courier New" panose="02070309020205020404" pitchFamily="49" charset="0"/>
              </a:rPr>
              <a:t>AccessType</a:t>
            </a:r>
            <a:r>
              <a:rPr lang="en-US" sz="1200" dirty="0">
                <a:latin typeface="Courier New" panose="02070309020205020404" pitchFamily="49" charset="0"/>
                <a:cs typeface="Courier New" panose="02070309020205020404" pitchFamily="49" charset="0"/>
              </a:rPr>
              <a:t>,...&gt; to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&gt;for</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&gt;&gt; | ALL | &lt;NON-POOLED </a:t>
            </a:r>
            <a:r>
              <a:rPr lang="en-US" sz="1200" dirty="0" err="1">
                <a:latin typeface="Courier New" panose="02070309020205020404" pitchFamily="49" charset="0"/>
                <a:cs typeface="Courier New" panose="02070309020205020404" pitchFamily="49" charset="0"/>
              </a:rPr>
              <a:t>devs</a:t>
            </a:r>
            <a:r>
              <a:rPr lang="en-US" sz="1200" dirty="0">
                <a:latin typeface="Courier New" panose="02070309020205020404" pitchFamily="49" charset="0"/>
                <a:cs typeface="Courier New" panose="02070309020205020404" pitchFamily="49" charset="0"/>
              </a:rPr>
              <a:t>&gt;;</a:t>
            </a:r>
          </a:p>
          <a:p>
            <a:pPr marL="285750" indent="-285750">
              <a:buFont typeface="Wingdings" panose="05000000000000000000" pitchFamily="2" charset="2"/>
              <a:buChar char="§"/>
            </a:pPr>
            <a:r>
              <a:rPr lang="en-US" i="1" dirty="0"/>
              <a:t>To remove access control entries:</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remove access=&lt;</a:t>
            </a:r>
            <a:r>
              <a:rPr lang="en-US" sz="1200" dirty="0" err="1">
                <a:latin typeface="Courier New" panose="02070309020205020404" pitchFamily="49" charset="0"/>
                <a:cs typeface="Courier New" panose="02070309020205020404" pitchFamily="49" charset="0"/>
              </a:rPr>
              <a:t>AccessType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fromaccgroup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for&lt;</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&gt;&gt; | ALL | &lt;NON-POOLED </a:t>
            </a:r>
            <a:r>
              <a:rPr lang="en-US" sz="1200" dirty="0" err="1">
                <a:latin typeface="Courier New" panose="02070309020205020404" pitchFamily="49" charset="0"/>
                <a:cs typeface="Courier New" panose="02070309020205020404" pitchFamily="49" charset="0"/>
              </a:rPr>
              <a:t>devs</a:t>
            </a:r>
            <a:r>
              <a:rPr lang="en-US" sz="1200" dirty="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remove aces from </a:t>
            </a:r>
            <a:r>
              <a:rPr lang="en-US" sz="1200" dirty="0" err="1">
                <a:latin typeface="Courier New" panose="02070309020205020404" pitchFamily="49" charset="0"/>
                <a:cs typeface="Courier New" panose="02070309020205020404" pitchFamily="49" charset="0"/>
              </a:rPr>
              <a:t>accgroup</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GroupName</a:t>
            </a:r>
            <a:r>
              <a:rPr lang="en-US" sz="1200" dirty="0">
                <a:latin typeface="Courier New" panose="02070309020205020404" pitchFamily="49" charset="0"/>
                <a:cs typeface="Courier New" panose="02070309020205020404" pitchFamily="49" charset="0"/>
              </a:rPr>
              <a:t>&gt;;</a:t>
            </a:r>
          </a:p>
          <a:p>
            <a:pPr marL="628650" lvl="1" indent="-171450">
              <a:buFont typeface="Courier New" panose="02070309020205020404" pitchFamily="49" charset="0"/>
              <a:buChar char="o"/>
            </a:pPr>
            <a:r>
              <a:rPr lang="en-US" sz="1200" dirty="0">
                <a:latin typeface="Courier New" panose="02070309020205020404" pitchFamily="49" charset="0"/>
                <a:cs typeface="Courier New" panose="02070309020205020404" pitchFamily="49" charset="0"/>
              </a:rPr>
              <a:t>remove aces from </a:t>
            </a:r>
            <a:r>
              <a:rPr lang="en-US" sz="1200" dirty="0" err="1">
                <a:latin typeface="Courier New" panose="02070309020205020404" pitchFamily="49" charset="0"/>
                <a:cs typeface="Courier New" panose="02070309020205020404" pitchFamily="49" charset="0"/>
              </a:rPr>
              <a:t>accpool</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PoolName</a:t>
            </a:r>
            <a:r>
              <a:rPr lang="en-US" sz="1200" dirty="0">
                <a:latin typeface="Courier New" panose="02070309020205020404" pitchFamily="49" charset="0"/>
                <a:cs typeface="Courier New" panose="02070309020205020404" pitchFamily="49" charset="0"/>
              </a:rPr>
              <a:t>&gt;;</a:t>
            </a:r>
          </a:p>
          <a:p>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428"/>
          <a:stretch/>
        </p:blipFill>
        <p:spPr bwMode="auto">
          <a:xfrm>
            <a:off x="533400" y="4044042"/>
            <a:ext cx="7909749" cy="680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74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smtClean="0"/>
              <a:t>symauth</a:t>
            </a:r>
            <a:r>
              <a:rPr lang="nl-BE" b="1" u="sng" dirty="0"/>
              <a:t/>
            </a:r>
            <a:br>
              <a:rPr lang="nl-BE" b="1" u="sng" dirty="0"/>
            </a:br>
            <a:r>
              <a:rPr lang="en-US" sz="2200" dirty="0"/>
              <a:t>Sets up or updates Symmetrix user authorization information.</a:t>
            </a:r>
            <a:endParaRPr lang="en-US" sz="2200" dirty="0"/>
          </a:p>
        </p:txBody>
      </p:sp>
      <p:sp>
        <p:nvSpPr>
          <p:cNvPr id="3" name="TextBox 2"/>
          <p:cNvSpPr txBox="1"/>
          <p:nvPr/>
        </p:nvSpPr>
        <p:spPr>
          <a:xfrm>
            <a:off x="174171" y="1447800"/>
            <a:ext cx="8610600" cy="2492990"/>
          </a:xfrm>
          <a:prstGeom prst="rect">
            <a:avLst/>
          </a:prstGeom>
          <a:noFill/>
        </p:spPr>
        <p:txBody>
          <a:bodyPr wrap="square" rtlCol="0">
            <a:spAutoFit/>
          </a:bodyPr>
          <a:lstStyle/>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noprompt</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enable|disable</a:t>
            </a:r>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noprompt</a:t>
            </a:r>
            <a:r>
              <a:rPr lang="en-US" sz="1200" dirty="0" smtClean="0">
                <a:latin typeface="Courier New" panose="02070309020205020404" pitchFamily="49" charset="0"/>
                <a:cs typeface="Courier New" panose="02070309020205020404" pitchFamily="49" charset="0"/>
              </a:rPr>
              <a:t>] set </a:t>
            </a:r>
            <a:r>
              <a:rPr lang="en-US" sz="1200" dirty="0">
                <a:latin typeface="Courier New" panose="02070309020205020404" pitchFamily="49" charset="0"/>
                <a:cs typeface="Courier New" panose="02070309020205020404" pitchFamily="49" charset="0"/>
              </a:rPr>
              <a:t>enforcement [advise | enforce]</a:t>
            </a:r>
          </a:p>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[-offline]</a:t>
            </a:r>
          </a:p>
          <a:p>
            <a:r>
              <a:rPr lang="en-US" sz="1200" dirty="0">
                <a:latin typeface="Courier New" panose="02070309020205020404" pitchFamily="49" charset="0"/>
                <a:cs typeface="Courier New" panose="02070309020205020404" pitchFamily="49" charset="0"/>
              </a:rPr>
              <a:t>list</a:t>
            </a:r>
          </a:p>
          <a:p>
            <a:r>
              <a:rPr lang="en-US" sz="1200" dirty="0">
                <a:latin typeface="Courier New" panose="02070309020205020404" pitchFamily="49" charset="0"/>
                <a:cs typeface="Courier New" panose="02070309020205020404" pitchFamily="49" charset="0"/>
              </a:rPr>
              <a:t>list -users [-</a:t>
            </a:r>
            <a:r>
              <a:rPr lang="en-US" sz="1200" dirty="0" err="1">
                <a:latin typeface="Courier New" panose="02070309020205020404" pitchFamily="49" charset="0"/>
                <a:cs typeface="Courier New" panose="02070309020205020404" pitchFamily="49" charset="0"/>
              </a:rPr>
              <a:t>by_domain</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by_role</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by_user</a:t>
            </a:r>
            <a:r>
              <a:rPr lang="en-US" sz="1200" dirty="0">
                <a:latin typeface="Courier New" panose="02070309020205020404" pitchFamily="49" charset="0"/>
                <a:cs typeface="Courier New" panose="02070309020205020404" pitchFamily="49" charset="0"/>
              </a:rPr>
              <a:t>]</a:t>
            </a:r>
          </a:p>
          <a:p>
            <a:r>
              <a:rPr lang="en-US" sz="1200" dirty="0" err="1" smtClean="0">
                <a:latin typeface="Courier New" panose="02070309020205020404" pitchFamily="49" charset="0"/>
                <a:cs typeface="Courier New" panose="02070309020205020404" pitchFamily="49" charset="0"/>
              </a:rPr>
              <a:t>symauth</a:t>
            </a:r>
            <a:r>
              <a:rPr lang="en-US" sz="1200" dirty="0" smtClean="0">
                <a:latin typeface="Courier New" panose="02070309020205020404" pitchFamily="49" charset="0"/>
                <a:cs typeface="Courier New" panose="02070309020205020404" pitchFamily="49" charset="0"/>
              </a:rPr>
              <a:t> list </a:t>
            </a:r>
            <a:r>
              <a:rPr lang="en-US" sz="1200" dirty="0">
                <a:latin typeface="Courier New" panose="02070309020205020404" pitchFamily="49" charset="0"/>
                <a:cs typeface="Courier New" panose="02070309020205020404" pitchFamily="49" charset="0"/>
              </a:rPr>
              <a:t>-roles</a:t>
            </a:r>
          </a:p>
          <a:p>
            <a:r>
              <a:rPr lang="en-US" sz="1200" dirty="0" err="1" smtClean="0">
                <a:latin typeface="Courier New" panose="02070309020205020404" pitchFamily="49" charset="0"/>
                <a:cs typeface="Courier New" panose="02070309020205020404" pitchFamily="49" charset="0"/>
              </a:rPr>
              <a:t>symauth</a:t>
            </a:r>
            <a:r>
              <a:rPr lang="en-US" sz="1200" dirty="0" smtClean="0">
                <a:latin typeface="Courier New" panose="02070309020205020404" pitchFamily="49" charset="0"/>
                <a:cs typeface="Courier New" panose="02070309020205020404" pitchFamily="49" charset="0"/>
              </a:rPr>
              <a:t> list </a:t>
            </a:r>
            <a:r>
              <a:rPr lang="en-US" sz="1200" dirty="0">
                <a:latin typeface="Courier New" panose="02070309020205020404" pitchFamily="49" charset="0"/>
                <a:cs typeface="Courier New" panose="02070309020205020404" pitchFamily="49" charset="0"/>
              </a:rPr>
              <a:t>-components</a:t>
            </a:r>
          </a:p>
          <a:p>
            <a:r>
              <a:rPr lang="en-US" sz="1200" dirty="0" err="1" smtClean="0">
                <a:latin typeface="Courier New" panose="02070309020205020404" pitchFamily="49" charset="0"/>
                <a:cs typeface="Courier New" panose="02070309020205020404" pitchFamily="49" charset="0"/>
              </a:rPr>
              <a:t>symauth</a:t>
            </a:r>
            <a:r>
              <a:rPr lang="en-US" sz="1200" dirty="0" smtClean="0">
                <a:latin typeface="Courier New" panose="02070309020205020404" pitchFamily="49" charset="0"/>
                <a:cs typeface="Courier New" panose="02070309020205020404" pitchFamily="49" charset="0"/>
              </a:rPr>
              <a:t> show </a:t>
            </a:r>
            <a:r>
              <a:rPr lang="en-US" sz="1200" dirty="0">
                <a:latin typeface="Courier New" panose="02070309020205020404" pitchFamily="49" charset="0"/>
                <a:cs typeface="Courier New" panose="02070309020205020404" pitchFamily="49" charset="0"/>
              </a:rPr>
              <a:t>-username</a:t>
            </a:r>
          </a:p>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 [-v | -</a:t>
            </a:r>
            <a:r>
              <a:rPr lang="en-US" sz="1200" dirty="0" err="1">
                <a:latin typeface="Courier New" panose="02070309020205020404" pitchFamily="49" charset="0"/>
                <a:cs typeface="Courier New" panose="02070309020205020404" pitchFamily="49" charset="0"/>
              </a:rPr>
              <a:t>noecho</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noprompt</a:t>
            </a:r>
            <a:r>
              <a:rPr lang="en-US" sz="1200" dirty="0">
                <a:latin typeface="Courier New" panose="02070309020205020404" pitchFamily="49" charset="0"/>
                <a:cs typeface="Courier New" panose="02070309020205020404" pitchFamily="49" charset="0"/>
              </a:rPr>
              <a:t>][-</a:t>
            </a:r>
            <a:r>
              <a:rPr lang="en-US" sz="1200" dirty="0" smtClean="0">
                <a:latin typeface="Courier New" panose="02070309020205020404" pitchFamily="49" charset="0"/>
                <a:cs typeface="Courier New" panose="02070309020205020404" pitchFamily="49" charset="0"/>
              </a:rPr>
              <a:t>file &lt;</a:t>
            </a:r>
            <a:r>
              <a:rPr lang="en-US" sz="1200" dirty="0" err="1">
                <a:latin typeface="Courier New" panose="02070309020205020404" pitchFamily="49" charset="0"/>
                <a:cs typeface="Courier New" panose="02070309020205020404" pitchFamily="49" charset="0"/>
              </a:rPr>
              <a:t>CommandFile</a:t>
            </a:r>
            <a:r>
              <a:rPr lang="en-US" sz="1200" dirty="0">
                <a:latin typeface="Courier New" panose="02070309020205020404" pitchFamily="49" charset="0"/>
                <a:cs typeface="Courier New" panose="02070309020205020404" pitchFamily="49" charset="0"/>
              </a:rPr>
              <a:t>&gt; </a:t>
            </a:r>
            <a:r>
              <a:rPr lang="en-US" sz="1200" dirty="0" smtClean="0">
                <a:latin typeface="Courier New" panose="02070309020205020404" pitchFamily="49" charset="0"/>
                <a:cs typeface="Courier New" panose="02070309020205020404" pitchFamily="49" charset="0"/>
              </a:rPr>
              <a:t>|&lt;</a:t>
            </a:r>
            <a:r>
              <a:rPr lang="en-US" sz="1200" dirty="0" err="1">
                <a:latin typeface="Courier New" panose="02070309020205020404" pitchFamily="49" charset="0"/>
                <a:cs typeface="Courier New" panose="02070309020205020404" pitchFamily="49" charset="0"/>
              </a:rPr>
              <a:t>redirect_stdin</a:t>
            </a:r>
            <a:r>
              <a:rPr lang="en-US" sz="1200" dirty="0">
                <a:latin typeface="Courier New" panose="02070309020205020404" pitchFamily="49" charset="0"/>
                <a:cs typeface="Courier New" panose="02070309020205020404" pitchFamily="49" charset="0"/>
              </a:rPr>
              <a:t>&gt;]</a:t>
            </a:r>
          </a:p>
          <a:p>
            <a:r>
              <a:rPr lang="en-US" sz="1200" dirty="0">
                <a:latin typeface="Courier New" panose="02070309020205020404" pitchFamily="49" charset="0"/>
                <a:cs typeface="Courier New" panose="02070309020205020404" pitchFamily="49" charset="0"/>
              </a:rPr>
              <a:t>preview</a:t>
            </a:r>
          </a:p>
          <a:p>
            <a:r>
              <a:rPr lang="en-US" sz="1200" dirty="0">
                <a:latin typeface="Courier New" panose="02070309020205020404" pitchFamily="49" charset="0"/>
                <a:cs typeface="Courier New" panose="02070309020205020404" pitchFamily="49" charset="0"/>
              </a:rPr>
              <a:t>commit</a:t>
            </a:r>
          </a:p>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smtClean="0">
                <a:latin typeface="Courier New" panose="02070309020205020404" pitchFamily="49" charset="0"/>
                <a:cs typeface="Courier New" panose="02070309020205020404" pitchFamily="49" charset="0"/>
              </a:rPr>
              <a:t>&gt; backup </a:t>
            </a:r>
            <a:r>
              <a:rPr lang="en-US" sz="1200" dirty="0">
                <a:latin typeface="Courier New" panose="02070309020205020404" pitchFamily="49" charset="0"/>
                <a:cs typeface="Courier New" panose="02070309020205020404" pitchFamily="49" charset="0"/>
              </a:rPr>
              <a:t>-f &lt;</a:t>
            </a:r>
            <a:r>
              <a:rPr lang="en-US" sz="1200" dirty="0" err="1">
                <a:latin typeface="Courier New" panose="02070309020205020404" pitchFamily="49" charset="0"/>
                <a:cs typeface="Courier New" panose="02070309020205020404" pitchFamily="49" charset="0"/>
              </a:rPr>
              <a:t>BackupFile</a:t>
            </a:r>
            <a:r>
              <a:rPr lang="en-US" sz="1200" dirty="0">
                <a:latin typeface="Courier New" panose="02070309020205020404" pitchFamily="49" charset="0"/>
                <a:cs typeface="Courier New" panose="02070309020205020404" pitchFamily="49" charset="0"/>
              </a:rPr>
              <a:t>&gt;</a:t>
            </a:r>
          </a:p>
          <a:p>
            <a:r>
              <a:rPr lang="en-US" sz="1200" dirty="0" err="1">
                <a:latin typeface="Courier New" panose="02070309020205020404" pitchFamily="49" charset="0"/>
                <a:cs typeface="Courier New" panose="02070309020205020404" pitchFamily="49" charset="0"/>
              </a:rPr>
              <a:t>symauth</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 &lt;</a:t>
            </a:r>
            <a:r>
              <a:rPr lang="en-US" sz="1200" dirty="0" err="1">
                <a:latin typeface="Courier New" panose="02070309020205020404" pitchFamily="49" charset="0"/>
                <a:cs typeface="Courier New" panose="02070309020205020404" pitchFamily="49" charset="0"/>
              </a:rPr>
              <a:t>SymmID</a:t>
            </a:r>
            <a:r>
              <a:rPr lang="en-US" sz="1200" dirty="0">
                <a:latin typeface="Courier New" panose="02070309020205020404" pitchFamily="49" charset="0"/>
                <a:cs typeface="Courier New" panose="02070309020205020404" pitchFamily="49" charset="0"/>
              </a:rPr>
              <a:t>&gt; </a:t>
            </a:r>
            <a:r>
              <a:rPr lang="en-US" sz="1200" dirty="0" smtClean="0">
                <a:latin typeface="Courier New" panose="02070309020205020404" pitchFamily="49" charset="0"/>
                <a:cs typeface="Courier New" panose="02070309020205020404" pitchFamily="49" charset="0"/>
              </a:rPr>
              <a:t>commit </a:t>
            </a:r>
            <a:r>
              <a:rPr lang="en-US" sz="1200" dirty="0">
                <a:latin typeface="Courier New" panose="02070309020205020404" pitchFamily="49" charset="0"/>
                <a:cs typeface="Courier New" panose="02070309020205020404" pitchFamily="49" charset="0"/>
              </a:rPr>
              <a:t>-restore -f &lt;</a:t>
            </a:r>
            <a:r>
              <a:rPr lang="en-US" sz="1200" dirty="0" err="1">
                <a:latin typeface="Courier New" panose="02070309020205020404" pitchFamily="49" charset="0"/>
                <a:cs typeface="Courier New" panose="02070309020205020404" pitchFamily="49" charset="0"/>
              </a:rPr>
              <a:t>BackupFile</a:t>
            </a:r>
            <a:r>
              <a:rPr lang="en-US" sz="1200" dirty="0">
                <a:latin typeface="Courier New" panose="02070309020205020404" pitchFamily="49" charset="0"/>
                <a:cs typeface="Courier New" panose="02070309020205020404" pitchFamily="49" charset="0"/>
              </a:rPr>
              <a:t>&gt; [-</a:t>
            </a:r>
            <a:r>
              <a:rPr lang="en-US" sz="1200" dirty="0" err="1">
                <a:latin typeface="Courier New" panose="02070309020205020404" pitchFamily="49" charset="0"/>
                <a:cs typeface="Courier New" panose="02070309020205020404" pitchFamily="49" charset="0"/>
              </a:rPr>
              <a:t>noprompt</a:t>
            </a:r>
            <a:r>
              <a:rPr lang="en-US" sz="12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05" t="13977" r="4816" b="7917"/>
          <a:stretch/>
        </p:blipFill>
        <p:spPr bwMode="auto">
          <a:xfrm>
            <a:off x="533400" y="4452256"/>
            <a:ext cx="4441372" cy="1034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05" r="4816"/>
          <a:stretch/>
        </p:blipFill>
        <p:spPr bwMode="auto">
          <a:xfrm>
            <a:off x="533400" y="5486400"/>
            <a:ext cx="4441372"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740229" y="4082924"/>
            <a:ext cx="6629400" cy="369332"/>
          </a:xfrm>
          <a:prstGeom prst="rect">
            <a:avLst/>
          </a:prstGeom>
          <a:noFill/>
        </p:spPr>
        <p:txBody>
          <a:bodyPr wrap="square" rtlCol="0">
            <a:spAutoFit/>
          </a:bodyPr>
          <a:lstStyle/>
          <a:p>
            <a:r>
              <a:rPr lang="nl-BE" dirty="0" smtClean="0"/>
              <a:t>The following roles are supported:</a:t>
            </a:r>
            <a:endParaRPr lang="en-US" dirty="0"/>
          </a:p>
        </p:txBody>
      </p:sp>
    </p:spTree>
    <p:extLst>
      <p:ext uri="{BB962C8B-B14F-4D97-AF65-F5344CB8AC3E}">
        <p14:creationId xmlns:p14="http://schemas.microsoft.com/office/powerpoint/2010/main" val="9277229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l-BE" b="1" u="sng" dirty="0" smtClean="0"/>
              <a:t>Miscelaneous</a:t>
            </a:r>
            <a:r>
              <a:rPr lang="nl-BE" b="1" u="sng" dirty="0"/>
              <a:t/>
            </a:r>
            <a:br>
              <a:rPr lang="nl-BE" b="1" u="sng" dirty="0"/>
            </a:br>
            <a:r>
              <a:rPr lang="en-US" sz="2200" dirty="0" smtClean="0"/>
              <a:t>Other useful </a:t>
            </a:r>
            <a:r>
              <a:rPr lang="en-US" sz="2200" dirty="0" err="1" smtClean="0"/>
              <a:t>SymCLI</a:t>
            </a:r>
            <a:r>
              <a:rPr lang="en-US" sz="2200" dirty="0" smtClean="0"/>
              <a:t> commands</a:t>
            </a:r>
            <a:endParaRPr lang="en-US" sz="2200" dirty="0"/>
          </a:p>
        </p:txBody>
      </p:sp>
      <p:sp>
        <p:nvSpPr>
          <p:cNvPr id="3" name="TextBox 2"/>
          <p:cNvSpPr txBox="1"/>
          <p:nvPr/>
        </p:nvSpPr>
        <p:spPr>
          <a:xfrm>
            <a:off x="381000" y="1828800"/>
            <a:ext cx="8763000" cy="3693319"/>
          </a:xfrm>
          <a:prstGeom prst="rect">
            <a:avLst/>
          </a:prstGeom>
          <a:noFill/>
        </p:spPr>
        <p:txBody>
          <a:bodyPr wrap="square" rtlCol="0">
            <a:spAutoFit/>
          </a:bodyPr>
          <a:lstStyle/>
          <a:p>
            <a:pPr marL="285750" indent="-285750">
              <a:buFont typeface="Wingdings" panose="05000000000000000000" pitchFamily="2" charset="2"/>
              <a:buChar char="§"/>
            </a:pPr>
            <a:r>
              <a:rPr lang="nl-BE" dirty="0" smtClean="0"/>
              <a:t>symdisk</a:t>
            </a:r>
          </a:p>
          <a:p>
            <a:pPr marL="285750" indent="-285750">
              <a:buFont typeface="Wingdings" panose="05000000000000000000" pitchFamily="2" charset="2"/>
              <a:buChar char="§"/>
            </a:pPr>
            <a:r>
              <a:rPr lang="nl-BE" dirty="0" smtClean="0"/>
              <a:t>syminq</a:t>
            </a:r>
          </a:p>
          <a:p>
            <a:pPr marL="285750" indent="-285750">
              <a:buFont typeface="Wingdings" panose="05000000000000000000" pitchFamily="2" charset="2"/>
              <a:buChar char="§"/>
            </a:pPr>
            <a:r>
              <a:rPr lang="nl-BE" dirty="0" smtClean="0"/>
              <a:t>symlmf</a:t>
            </a:r>
          </a:p>
          <a:p>
            <a:pPr marL="285750" indent="-285750">
              <a:buFont typeface="Wingdings" panose="05000000000000000000" pitchFamily="2" charset="2"/>
              <a:buChar char="§"/>
            </a:pPr>
            <a:r>
              <a:rPr lang="nl-BE" dirty="0"/>
              <a:t>s</a:t>
            </a:r>
            <a:r>
              <a:rPr lang="nl-BE" dirty="0" smtClean="0"/>
              <a:t>ymmigrate</a:t>
            </a:r>
          </a:p>
          <a:p>
            <a:pPr marL="285750" indent="-285750">
              <a:buFont typeface="Wingdings" panose="05000000000000000000" pitchFamily="2" charset="2"/>
              <a:buChar char="§"/>
            </a:pPr>
            <a:r>
              <a:rPr lang="nl-BE" dirty="0"/>
              <a:t>s</a:t>
            </a:r>
            <a:r>
              <a:rPr lang="nl-BE" dirty="0" smtClean="0"/>
              <a:t>ymoptmz</a:t>
            </a:r>
          </a:p>
          <a:p>
            <a:pPr marL="285750" indent="-285750">
              <a:buFont typeface="Wingdings" panose="05000000000000000000" pitchFamily="2" charset="2"/>
              <a:buChar char="§"/>
            </a:pPr>
            <a:r>
              <a:rPr lang="nl-BE" dirty="0" smtClean="0"/>
              <a:t>sympd</a:t>
            </a:r>
            <a:endParaRPr lang="nl-BE" dirty="0"/>
          </a:p>
          <a:p>
            <a:pPr marL="285750" indent="-285750">
              <a:buFont typeface="Wingdings" panose="05000000000000000000" pitchFamily="2" charset="2"/>
              <a:buChar char="§"/>
            </a:pPr>
            <a:r>
              <a:rPr lang="nl-BE" dirty="0"/>
              <a:t>s</a:t>
            </a:r>
            <a:r>
              <a:rPr lang="nl-BE" dirty="0" smtClean="0"/>
              <a:t>ymsan</a:t>
            </a:r>
          </a:p>
          <a:p>
            <a:pPr marL="285750" indent="-285750">
              <a:buFont typeface="Wingdings" panose="05000000000000000000" pitchFamily="2" charset="2"/>
              <a:buChar char="§"/>
            </a:pPr>
            <a:r>
              <a:rPr lang="nl-BE" dirty="0"/>
              <a:t>s</a:t>
            </a:r>
            <a:r>
              <a:rPr lang="nl-BE" dirty="0" smtClean="0"/>
              <a:t>ymqos</a:t>
            </a:r>
          </a:p>
          <a:p>
            <a:pPr marL="285750" indent="-285750">
              <a:buFont typeface="Wingdings" panose="05000000000000000000" pitchFamily="2" charset="2"/>
              <a:buChar char="§"/>
            </a:pPr>
            <a:r>
              <a:rPr lang="nl-BE" dirty="0" smtClean="0"/>
              <a:t>symstat</a:t>
            </a:r>
            <a:endParaRPr lang="nl-BE" dirty="0"/>
          </a:p>
          <a:p>
            <a:pPr marL="285750" indent="-285750">
              <a:buFont typeface="Wingdings" panose="05000000000000000000" pitchFamily="2" charset="2"/>
              <a:buChar char="§"/>
            </a:pPr>
            <a:endParaRPr lang="nl-BE" dirty="0" smtClean="0"/>
          </a:p>
          <a:p>
            <a:pPr marL="285750" indent="-285750">
              <a:buFont typeface="Wingdings" panose="05000000000000000000" pitchFamily="2" charset="2"/>
              <a:buChar char="§"/>
            </a:pPr>
            <a:endParaRPr lang="nl-BE" dirty="0" smtClean="0"/>
          </a:p>
          <a:p>
            <a:pPr marL="285750" indent="-285750">
              <a:buFont typeface="Wingdings" panose="05000000000000000000" pitchFamily="2" charset="2"/>
              <a:buChar char="§"/>
            </a:pPr>
            <a:endParaRPr lang="nl-BE" dirty="0" smtClean="0"/>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2391097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0829" y="609600"/>
            <a:ext cx="5486400" cy="4401205"/>
          </a:xfrm>
          <a:prstGeom prst="rect">
            <a:avLst/>
          </a:prstGeom>
          <a:noFill/>
        </p:spPr>
        <p:txBody>
          <a:bodyPr wrap="square" rtlCol="0">
            <a:spAutoFit/>
          </a:bodyPr>
          <a:lstStyle/>
          <a:p>
            <a:pPr algn="ctr"/>
            <a:r>
              <a:rPr lang="nl-BE" sz="16000" u="sng" dirty="0" smtClean="0"/>
              <a:t>Symcli</a:t>
            </a:r>
          </a:p>
          <a:p>
            <a:pPr algn="ctr"/>
            <a:r>
              <a:rPr lang="nl-BE" sz="12000" dirty="0" smtClean="0"/>
              <a:t>Q &amp; A</a:t>
            </a:r>
            <a:endParaRPr lang="en-US" sz="12000" dirty="0"/>
          </a:p>
        </p:txBody>
      </p:sp>
    </p:spTree>
    <p:extLst>
      <p:ext uri="{BB962C8B-B14F-4D97-AF65-F5344CB8AC3E}">
        <p14:creationId xmlns:p14="http://schemas.microsoft.com/office/powerpoint/2010/main" val="20258345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1143000"/>
          </a:xfrm>
        </p:spPr>
        <p:txBody>
          <a:bodyPr/>
          <a:lstStyle/>
          <a:p>
            <a:r>
              <a:rPr lang="nl-BE" dirty="0" smtClean="0"/>
              <a:t>Unisphere for VMAX classic</a:t>
            </a:r>
            <a:r>
              <a:rPr lang="nl-BE" dirty="0" smtClean="0"/>
              <a:t> </a:t>
            </a:r>
            <a:r>
              <a:rPr lang="nl-BE" dirty="0" smtClean="0"/>
              <a:t>basics</a:t>
            </a:r>
            <a:endParaRPr lang="en-US" dirty="0"/>
          </a:p>
        </p:txBody>
      </p:sp>
    </p:spTree>
    <p:extLst>
      <p:ext uri="{BB962C8B-B14F-4D97-AF65-F5344CB8AC3E}">
        <p14:creationId xmlns:p14="http://schemas.microsoft.com/office/powerpoint/2010/main" val="11237919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1" y="152400"/>
            <a:ext cx="8935689"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876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71800"/>
            <a:ext cx="8229600" cy="1143000"/>
          </a:xfrm>
        </p:spPr>
        <p:txBody>
          <a:bodyPr>
            <a:normAutofit fontScale="90000"/>
          </a:bodyPr>
          <a:lstStyle/>
          <a:p>
            <a:r>
              <a:rPr lang="nl-BE" dirty="0"/>
              <a:t>Unisphere for VMAX </a:t>
            </a:r>
            <a:r>
              <a:rPr lang="nl-BE" dirty="0" smtClean="0"/>
              <a:t>next gen basics</a:t>
            </a:r>
            <a:endParaRPr lang="en-US" dirty="0"/>
          </a:p>
        </p:txBody>
      </p:sp>
    </p:spTree>
    <p:extLst>
      <p:ext uri="{BB962C8B-B14F-4D97-AF65-F5344CB8AC3E}">
        <p14:creationId xmlns:p14="http://schemas.microsoft.com/office/powerpoint/2010/main" val="11237919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3999"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144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smtClean="0"/>
              <a:t>symcli</a:t>
            </a: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298" y="1295400"/>
            <a:ext cx="7441963"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8308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Rescan to update the symapi_DB.bin</a:t>
            </a:r>
            <a:endParaRPr lang="en-US"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9002" b="39739"/>
          <a:stretch/>
        </p:blipFill>
        <p:spPr bwMode="auto">
          <a:xfrm>
            <a:off x="342399" y="1981200"/>
            <a:ext cx="8113945" cy="2066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838200" y="4800600"/>
            <a:ext cx="7696200" cy="369332"/>
          </a:xfrm>
          <a:prstGeom prst="rect">
            <a:avLst/>
          </a:prstGeom>
          <a:noFill/>
        </p:spPr>
        <p:txBody>
          <a:bodyPr wrap="square" rtlCol="0">
            <a:spAutoFit/>
          </a:bodyPr>
          <a:lstStyle/>
          <a:p>
            <a:r>
              <a:rPr lang="nl-BE" dirty="0" smtClean="0"/>
              <a:t>File is located under &lt;SE DIR&gt;\symapi\db </a:t>
            </a:r>
            <a:endParaRPr lang="en-US" dirty="0"/>
          </a:p>
        </p:txBody>
      </p:sp>
    </p:spTree>
    <p:extLst>
      <p:ext uri="{BB962C8B-B14F-4D97-AF65-F5344CB8AC3E}">
        <p14:creationId xmlns:p14="http://schemas.microsoft.com/office/powerpoint/2010/main" val="25090661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a:t>s</a:t>
            </a:r>
            <a:r>
              <a:rPr lang="nl-BE" b="1" u="sng" dirty="0" smtClean="0"/>
              <a:t>ymcfg</a:t>
            </a:r>
            <a:r>
              <a:rPr lang="nl-BE" dirty="0" smtClean="0"/>
              <a:t/>
            </a:r>
            <a:br>
              <a:rPr lang="nl-BE" dirty="0" smtClean="0"/>
            </a:br>
            <a:r>
              <a:rPr lang="nl-BE" sz="2700" dirty="0" smtClean="0"/>
              <a:t>list VMAX specifications</a:t>
            </a:r>
            <a:endParaRPr lang="en-US" sz="27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4271"/>
          <a:stretch/>
        </p:blipFill>
        <p:spPr bwMode="auto">
          <a:xfrm>
            <a:off x="1394853" y="1524000"/>
            <a:ext cx="6372225" cy="18313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0" y="4114800"/>
            <a:ext cx="6096000" cy="369332"/>
          </a:xfrm>
          <a:prstGeom prst="rect">
            <a:avLst/>
          </a:prstGeom>
          <a:noFill/>
        </p:spPr>
        <p:txBody>
          <a:bodyPr wrap="square" rtlCol="0">
            <a:spAutoFit/>
          </a:bodyPr>
          <a:lstStyle/>
          <a:p>
            <a:r>
              <a:rPr lang="nl-BE" dirty="0" smtClean="0"/>
              <a:t>- symcfg –sid &lt;SID&gt; list -v</a:t>
            </a:r>
            <a:endParaRPr lang="en-US" dirty="0"/>
          </a:p>
        </p:txBody>
      </p:sp>
    </p:spTree>
    <p:extLst>
      <p:ext uri="{BB962C8B-B14F-4D97-AF65-F5344CB8AC3E}">
        <p14:creationId xmlns:p14="http://schemas.microsoft.com/office/powerpoint/2010/main" val="21486739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list locked configuration sessions</a:t>
            </a: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265" y="1536047"/>
            <a:ext cx="7964237" cy="1664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43000" y="3657600"/>
            <a:ext cx="6980902" cy="646331"/>
          </a:xfrm>
          <a:prstGeom prst="rect">
            <a:avLst/>
          </a:prstGeom>
          <a:noFill/>
        </p:spPr>
        <p:txBody>
          <a:bodyPr wrap="square" rtlCol="0">
            <a:spAutoFit/>
          </a:bodyPr>
          <a:lstStyle/>
          <a:p>
            <a:r>
              <a:rPr lang="nl-BE" dirty="0" smtClean="0"/>
              <a:t>Lock 15 = standard reconfiguration lock</a:t>
            </a:r>
          </a:p>
          <a:p>
            <a:r>
              <a:rPr lang="nl-BE" dirty="0" smtClean="0"/>
              <a:t>Lock 13 = symoptimizer lock</a:t>
            </a:r>
            <a:endParaRPr lang="en-US" dirty="0"/>
          </a:p>
        </p:txBody>
      </p:sp>
    </p:spTree>
    <p:extLst>
      <p:ext uri="{BB962C8B-B14F-4D97-AF65-F5344CB8AC3E}">
        <p14:creationId xmlns:p14="http://schemas.microsoft.com/office/powerpoint/2010/main" val="189147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list all ports</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86" t="4748" r="33662" b="10610"/>
          <a:stretch/>
        </p:blipFill>
        <p:spPr bwMode="auto">
          <a:xfrm>
            <a:off x="304800" y="1518681"/>
            <a:ext cx="4648199" cy="523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181600" y="1905000"/>
            <a:ext cx="3733800" cy="954107"/>
          </a:xfrm>
          <a:prstGeom prst="rect">
            <a:avLst/>
          </a:prstGeom>
          <a:noFill/>
        </p:spPr>
        <p:txBody>
          <a:bodyPr wrap="square" rtlCol="0">
            <a:spAutoFit/>
          </a:bodyPr>
          <a:lstStyle/>
          <a:p>
            <a:r>
              <a:rPr lang="nl-BE" sz="2400" dirty="0"/>
              <a:t>s</a:t>
            </a:r>
            <a:r>
              <a:rPr lang="nl-BE" sz="2400" dirty="0" smtClean="0"/>
              <a:t>ymcfg –sid &lt;SID&gt; -EF all list</a:t>
            </a:r>
          </a:p>
          <a:p>
            <a:r>
              <a:rPr lang="en-US" sz="1600" dirty="0"/>
              <a:t>Limits the action to a FICON (</a:t>
            </a:r>
            <a:r>
              <a:rPr lang="en-US" sz="1600" dirty="0" err="1"/>
              <a:t>Fibre</a:t>
            </a:r>
            <a:r>
              <a:rPr lang="en-US" sz="1600" dirty="0"/>
              <a:t>-ESCON) director number</a:t>
            </a:r>
          </a:p>
        </p:txBody>
      </p:sp>
    </p:spTree>
    <p:extLst>
      <p:ext uri="{BB962C8B-B14F-4D97-AF65-F5344CB8AC3E}">
        <p14:creationId xmlns:p14="http://schemas.microsoft.com/office/powerpoint/2010/main" val="39125126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BE" b="1" u="sng" dirty="0" smtClean="0"/>
              <a:t>symcfg</a:t>
            </a:r>
            <a:r>
              <a:rPr lang="nl-BE" dirty="0" smtClean="0"/>
              <a:t/>
            </a:r>
            <a:br>
              <a:rPr lang="nl-BE" dirty="0" smtClean="0"/>
            </a:br>
            <a:r>
              <a:rPr lang="nl-BE" dirty="0" smtClean="0"/>
              <a:t>list port specifications</a:t>
            </a:r>
            <a:br>
              <a:rPr lang="nl-BE" dirty="0" smtClean="0"/>
            </a:br>
            <a:r>
              <a:rPr lang="nl-BE" sz="2200" dirty="0" smtClean="0"/>
              <a:t>symcfg -sid 983 -dir 7E -p 1 list -v</a:t>
            </a:r>
            <a:endParaRPr lang="en-US" sz="22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5283592" cy="506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844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409</TotalTime>
  <Words>2004</Words>
  <Application>Microsoft Office PowerPoint</Application>
  <PresentationFormat>On-screen Show (4:3)</PresentationFormat>
  <Paragraphs>310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SymCLI and Unisphere for VMAX demo</vt:lpstr>
      <vt:lpstr>SymCLI basics</vt:lpstr>
      <vt:lpstr>Daemons Installed and configurable when installing Solutions Enabler</vt:lpstr>
      <vt:lpstr>symcli</vt:lpstr>
      <vt:lpstr>symcfg Rescan to update the symapi_DB.bin</vt:lpstr>
      <vt:lpstr>symcfg list VMAX specifications</vt:lpstr>
      <vt:lpstr>symcfg list locked configuration sessions</vt:lpstr>
      <vt:lpstr>symcfg list all ports</vt:lpstr>
      <vt:lpstr>symcfg list port specifications symcfg -sid 983 -dir 7E -p 1 list -v</vt:lpstr>
      <vt:lpstr>symcfg list RA specifications</vt:lpstr>
      <vt:lpstr>symcfg list thin pool specifications</vt:lpstr>
      <vt:lpstr>symdev list all devices</vt:lpstr>
      <vt:lpstr>symdev manipulate individual devices</vt:lpstr>
      <vt:lpstr>symconfigure create/change devs|pool|port ...</vt:lpstr>
      <vt:lpstr>symconfigure - commands create devs</vt:lpstr>
      <vt:lpstr>symconfigure - commands miscelaneous </vt:lpstr>
      <vt:lpstr>symconfigure - commands miscelaneous (continued)</vt:lpstr>
      <vt:lpstr>symconfigure - commands miscelaneous (continued)</vt:lpstr>
      <vt:lpstr>Clones and snapshots  TimeFinder/Clone snap or snap VP control operations on a device group, composite group, devices within the device group, or devices in a device file.</vt:lpstr>
      <vt:lpstr>symclone -vse All classical commands can be VP Snap commands by adding –vse Support of this feature is limited to Open Systems devices (FBA and AS400 D910 iSeries) and thin to thin device clone pairs </vt:lpstr>
      <vt:lpstr>symmir Performs Symmetrix BCV operations on a device group, composite group, devices within the group, or on devices within a file.</vt:lpstr>
      <vt:lpstr>Symmir (examples)</vt:lpstr>
      <vt:lpstr>symrdf Create (dynamic) RDF Groups</vt:lpstr>
      <vt:lpstr>symaccess Performs Auto-provisioning Group operations on storage, initiator, and port groups. Allows you to create and manage masking views.</vt:lpstr>
      <vt:lpstr>Symfast Performs Fully Automate Storage tiering tasks</vt:lpstr>
      <vt:lpstr>Symtier Allows you to create and manage storage tiers that can be used for FAST policies.</vt:lpstr>
      <vt:lpstr>Symfast Performs Fully Automate Storage tiering tasks (continued)</vt:lpstr>
      <vt:lpstr>symdg - symcg Performs operations on a Symmetrix device group.</vt:lpstr>
      <vt:lpstr>symacl Sets up or updates Symmetrix access control lists.</vt:lpstr>
      <vt:lpstr>symacl Command file syntax examples</vt:lpstr>
      <vt:lpstr>symacl Command file syntax examples (continued)</vt:lpstr>
      <vt:lpstr>symauth Sets up or updates Symmetrix user authorization information.</vt:lpstr>
      <vt:lpstr>Miscelaneous Other useful SymCLI commands</vt:lpstr>
      <vt:lpstr>PowerPoint Presentation</vt:lpstr>
      <vt:lpstr>Unisphere for VMAX classic basics</vt:lpstr>
      <vt:lpstr>PowerPoint Presentation</vt:lpstr>
      <vt:lpstr>Unisphere for VMAX next gen basics</vt:lpstr>
      <vt:lpstr>PowerPoint Presentation</vt:lpstr>
    </vt:vector>
  </TitlesOfParts>
  <Company>EMC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SymCLI and Unisphere for VMAX demo</dc:title>
  <dc:creator>EMC</dc:creator>
  <cp:lastModifiedBy>EMC</cp:lastModifiedBy>
  <cp:revision>34</cp:revision>
  <dcterms:created xsi:type="dcterms:W3CDTF">2015-04-15T09:12:55Z</dcterms:created>
  <dcterms:modified xsi:type="dcterms:W3CDTF">2015-04-15T16:07:13Z</dcterms:modified>
</cp:coreProperties>
</file>