
<file path=[Content_Types].xml><?xml version="1.0" encoding="utf-8"?>
<Types xmlns="http://schemas.openxmlformats.org/package/2006/content-types">
  <Default Extension="png" ContentType="image/png"/>
  <Default Extension="wmf" ContentType="image/x-wmf"/>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774" r:id="rId4"/>
  </p:sldMasterIdLst>
  <p:notesMasterIdLst>
    <p:notesMasterId r:id="rId39"/>
  </p:notesMasterIdLst>
  <p:handoutMasterIdLst>
    <p:handoutMasterId r:id="rId40"/>
  </p:handoutMasterIdLst>
  <p:sldIdLst>
    <p:sldId id="988" r:id="rId5"/>
    <p:sldId id="994" r:id="rId6"/>
    <p:sldId id="995" r:id="rId7"/>
    <p:sldId id="1002" r:id="rId8"/>
    <p:sldId id="996" r:id="rId9"/>
    <p:sldId id="1001" r:id="rId10"/>
    <p:sldId id="1003" r:id="rId11"/>
    <p:sldId id="1021" r:id="rId12"/>
    <p:sldId id="1022" r:id="rId13"/>
    <p:sldId id="998" r:id="rId14"/>
    <p:sldId id="999" r:id="rId15"/>
    <p:sldId id="1000" r:id="rId16"/>
    <p:sldId id="1005" r:id="rId17"/>
    <p:sldId id="1004" r:id="rId18"/>
    <p:sldId id="1008" r:id="rId19"/>
    <p:sldId id="1006" r:id="rId20"/>
    <p:sldId id="1023" r:id="rId21"/>
    <p:sldId id="1024" r:id="rId22"/>
    <p:sldId id="1007" r:id="rId23"/>
    <p:sldId id="1025" r:id="rId24"/>
    <p:sldId id="1026" r:id="rId25"/>
    <p:sldId id="1019" r:id="rId26"/>
    <p:sldId id="1027" r:id="rId27"/>
    <p:sldId id="1009" r:id="rId28"/>
    <p:sldId id="1010" r:id="rId29"/>
    <p:sldId id="1015" r:id="rId30"/>
    <p:sldId id="1013" r:id="rId31"/>
    <p:sldId id="1014" r:id="rId32"/>
    <p:sldId id="1011" r:id="rId33"/>
    <p:sldId id="1012" r:id="rId34"/>
    <p:sldId id="1018" r:id="rId35"/>
    <p:sldId id="1016" r:id="rId36"/>
    <p:sldId id="1017" r:id="rId37"/>
    <p:sldId id="997" r:id="rId38"/>
  </p:sldIdLst>
  <p:sldSz cx="9906000" cy="6858000" type="A4"/>
  <p:notesSz cx="7010400" cy="9296400"/>
  <p:custDataLst>
    <p:tags r:id="rId41"/>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44" userDrawn="1">
          <p15:clr>
            <a:srgbClr val="A4A3A4"/>
          </p15:clr>
        </p15:guide>
        <p15:guide id="2" orient="horz" pos="3888" userDrawn="1">
          <p15:clr>
            <a:srgbClr val="A4A3A4"/>
          </p15:clr>
        </p15:guide>
        <p15:guide id="3" orient="horz" pos="3744" userDrawn="1">
          <p15:clr>
            <a:srgbClr val="A4A3A4"/>
          </p15:clr>
        </p15:guide>
        <p15:guide id="4" orient="horz" pos="3884" userDrawn="1">
          <p15:clr>
            <a:srgbClr val="A4A3A4"/>
          </p15:clr>
        </p15:guide>
        <p15:guide id="5" pos="332" userDrawn="1">
          <p15:clr>
            <a:srgbClr val="A4A3A4"/>
          </p15:clr>
        </p15:guide>
        <p15:guide id="6" pos="1408" userDrawn="1">
          <p15:clr>
            <a:srgbClr val="A4A3A4"/>
          </p15:clr>
        </p15:guide>
        <p15:guide id="7" pos="7529" userDrawn="1">
          <p15:clr>
            <a:srgbClr val="A4A3A4"/>
          </p15:clr>
        </p15:guide>
        <p15:guide id="8" pos="575" userDrawn="1">
          <p15:clr>
            <a:srgbClr val="A4A3A4"/>
          </p15:clr>
        </p15:guide>
        <p15:guide id="9" pos="512" userDrawn="1">
          <p15:clr>
            <a:srgbClr val="A4A3A4"/>
          </p15:clr>
        </p15:guide>
        <p15:guide id="10" pos="3840" userDrawn="1">
          <p15:clr>
            <a:srgbClr val="A4A3A4"/>
          </p15:clr>
        </p15:guide>
        <p15:guide id="11" pos="1179" userDrawn="1">
          <p15:clr>
            <a:srgbClr val="A4A3A4"/>
          </p15:clr>
        </p15:guide>
        <p15:guide id="12" pos="270">
          <p15:clr>
            <a:srgbClr val="A4A3A4"/>
          </p15:clr>
        </p15:guide>
        <p15:guide id="13" pos="1144">
          <p15:clr>
            <a:srgbClr val="A4A3A4"/>
          </p15:clr>
        </p15:guide>
        <p15:guide id="14" pos="6117">
          <p15:clr>
            <a:srgbClr val="A4A3A4"/>
          </p15:clr>
        </p15:guide>
        <p15:guide id="15" pos="467">
          <p15:clr>
            <a:srgbClr val="A4A3A4"/>
          </p15:clr>
        </p15:guide>
        <p15:guide id="16" pos="416">
          <p15:clr>
            <a:srgbClr val="A4A3A4"/>
          </p15:clr>
        </p15:guide>
        <p15:guide id="17" pos="3120">
          <p15:clr>
            <a:srgbClr val="A4A3A4"/>
          </p15:clr>
        </p15:guide>
        <p15:guide id="18" pos="958">
          <p15:clr>
            <a:srgbClr val="A4A3A4"/>
          </p15:clr>
        </p15:guide>
      </p15:sldGuideLst>
    </p:ext>
    <p:ext uri="{2D200454-40CA-4A62-9FC3-DE9A4176ACB9}">
      <p15:notesGuideLst xmlns:p15="http://schemas.microsoft.com/office/powerpoint/2012/main">
        <p15:guide id="1" orient="horz" pos="2925">
          <p15:clr>
            <a:srgbClr val="A4A3A4"/>
          </p15:clr>
        </p15:guide>
        <p15:guide id="2" pos="2228">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FF3399"/>
    <a:srgbClr val="7DDAFF"/>
    <a:srgbClr val="008000"/>
    <a:srgbClr val="50ACAE"/>
    <a:srgbClr val="3CEA4D"/>
    <a:srgbClr val="FFFFFF"/>
    <a:srgbClr val="F9F9F9"/>
    <a:srgbClr val="EAEAEA"/>
    <a:srgbClr val="DDDDD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5" autoAdjust="0"/>
    <p:restoredTop sz="88227" autoAdjust="0"/>
  </p:normalViewPr>
  <p:slideViewPr>
    <p:cSldViewPr snapToObjects="1">
      <p:cViewPr varScale="1">
        <p:scale>
          <a:sx n="73" d="100"/>
          <a:sy n="73" d="100"/>
        </p:scale>
        <p:origin x="834" y="72"/>
      </p:cViewPr>
      <p:guideLst>
        <p:guide orient="horz" pos="144"/>
        <p:guide orient="horz" pos="3888"/>
        <p:guide orient="horz" pos="3744"/>
        <p:guide orient="horz" pos="3884"/>
        <p:guide pos="332"/>
        <p:guide pos="1408"/>
        <p:guide pos="7529"/>
        <p:guide pos="575"/>
        <p:guide pos="512"/>
        <p:guide pos="3840"/>
        <p:guide pos="1179"/>
        <p:guide pos="270"/>
        <p:guide pos="1144"/>
        <p:guide pos="6117"/>
        <p:guide pos="467"/>
        <p:guide pos="416"/>
        <p:guide pos="3120"/>
        <p:guide pos="958"/>
      </p:guideLst>
    </p:cSldViewPr>
  </p:slideViewPr>
  <p:outlineViewPr>
    <p:cViewPr>
      <p:scale>
        <a:sx n="100" d="100"/>
        <a:sy n="100" d="100"/>
      </p:scale>
      <p:origin x="0" y="0"/>
    </p:cViewPr>
  </p:outlineViewPr>
  <p:notesTextViewPr>
    <p:cViewPr>
      <p:scale>
        <a:sx n="100" d="100"/>
        <a:sy n="100" d="100"/>
      </p:scale>
      <p:origin x="0" y="0"/>
    </p:cViewPr>
  </p:notesTextViewPr>
  <p:sorterViewPr>
    <p:cViewPr>
      <p:scale>
        <a:sx n="100" d="100"/>
        <a:sy n="100" d="100"/>
      </p:scale>
      <p:origin x="0" y="144"/>
    </p:cViewPr>
  </p:sorterViewPr>
  <p:notesViewPr>
    <p:cSldViewPr snapToObjects="1">
      <p:cViewPr varScale="1">
        <p:scale>
          <a:sx n="66" d="100"/>
          <a:sy n="66" d="100"/>
        </p:scale>
        <p:origin x="-3258" y="-96"/>
      </p:cViewPr>
      <p:guideLst>
        <p:guide orient="horz" pos="2925"/>
        <p:guide pos="2228"/>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gs" Target="tags/tag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handoutMaster" Target="handoutMasters/handoutMaster1.xml"/><Relationship Id="rId45"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5" y="6"/>
            <a:ext cx="3038341" cy="462027"/>
          </a:xfrm>
          <a:prstGeom prst="rect">
            <a:avLst/>
          </a:prstGeom>
          <a:noFill/>
          <a:ln w="9525">
            <a:noFill/>
            <a:miter lim="800000"/>
            <a:headEnd/>
            <a:tailEnd/>
          </a:ln>
          <a:effectLst/>
        </p:spPr>
        <p:txBody>
          <a:bodyPr vert="horz" wrap="square" lIns="91497" tIns="45747" rIns="91497" bIns="45747" numCol="1" anchor="t" anchorCtr="0" compatLnSpc="1">
            <a:prstTxWarp prst="textNoShape">
              <a:avLst/>
            </a:prstTxWarp>
          </a:bodyPr>
          <a:lstStyle>
            <a:lvl1pPr algn="l" defTabSz="912587" eaLnBrk="0" hangingPunct="0">
              <a:defRPr sz="1200" dirty="0">
                <a:latin typeface="Arial" charset="0"/>
                <a:cs typeface="+mn-cs"/>
              </a:defRPr>
            </a:lvl1pPr>
          </a:lstStyle>
          <a:p>
            <a:pPr>
              <a:defRPr/>
            </a:pPr>
            <a:endParaRPr lang="en-GB" dirty="0"/>
          </a:p>
        </p:txBody>
      </p:sp>
      <p:sp>
        <p:nvSpPr>
          <p:cNvPr id="4099" name="Rectangle 3"/>
          <p:cNvSpPr>
            <a:spLocks noGrp="1" noChangeArrowheads="1"/>
          </p:cNvSpPr>
          <p:nvPr>
            <p:ph type="dt" sz="quarter" idx="1"/>
          </p:nvPr>
        </p:nvSpPr>
        <p:spPr bwMode="auto">
          <a:xfrm>
            <a:off x="3972064" y="6"/>
            <a:ext cx="3038341" cy="462027"/>
          </a:xfrm>
          <a:prstGeom prst="rect">
            <a:avLst/>
          </a:prstGeom>
          <a:noFill/>
          <a:ln w="9525">
            <a:noFill/>
            <a:miter lim="800000"/>
            <a:headEnd/>
            <a:tailEnd/>
          </a:ln>
          <a:effectLst/>
        </p:spPr>
        <p:txBody>
          <a:bodyPr vert="horz" wrap="square" lIns="91497" tIns="45747" rIns="91497" bIns="45747" numCol="1" anchor="t" anchorCtr="0" compatLnSpc="1">
            <a:prstTxWarp prst="textNoShape">
              <a:avLst/>
            </a:prstTxWarp>
          </a:bodyPr>
          <a:lstStyle>
            <a:lvl1pPr algn="r" defTabSz="912587" eaLnBrk="0" hangingPunct="0">
              <a:defRPr sz="1200" dirty="0">
                <a:latin typeface="Arial" charset="0"/>
                <a:cs typeface="+mn-cs"/>
              </a:defRPr>
            </a:lvl1pPr>
          </a:lstStyle>
          <a:p>
            <a:pPr>
              <a:defRPr/>
            </a:pPr>
            <a:endParaRPr lang="en-GB" dirty="0"/>
          </a:p>
        </p:txBody>
      </p:sp>
      <p:sp>
        <p:nvSpPr>
          <p:cNvPr id="4100" name="Rectangle 4"/>
          <p:cNvSpPr>
            <a:spLocks noGrp="1" noChangeArrowheads="1"/>
          </p:cNvSpPr>
          <p:nvPr>
            <p:ph type="ftr" sz="quarter" idx="2"/>
          </p:nvPr>
        </p:nvSpPr>
        <p:spPr bwMode="auto">
          <a:xfrm>
            <a:off x="5" y="8834379"/>
            <a:ext cx="3038341" cy="462027"/>
          </a:xfrm>
          <a:prstGeom prst="rect">
            <a:avLst/>
          </a:prstGeom>
          <a:noFill/>
          <a:ln w="9525">
            <a:noFill/>
            <a:miter lim="800000"/>
            <a:headEnd/>
            <a:tailEnd/>
          </a:ln>
          <a:effectLst/>
        </p:spPr>
        <p:txBody>
          <a:bodyPr vert="horz" wrap="square" lIns="91497" tIns="45747" rIns="91497" bIns="45747" numCol="1" anchor="b" anchorCtr="0" compatLnSpc="1">
            <a:prstTxWarp prst="textNoShape">
              <a:avLst/>
            </a:prstTxWarp>
          </a:bodyPr>
          <a:lstStyle>
            <a:lvl1pPr algn="l" defTabSz="912587" eaLnBrk="0" hangingPunct="0">
              <a:defRPr sz="1200" dirty="0">
                <a:latin typeface="Arial" charset="0"/>
                <a:cs typeface="+mn-cs"/>
              </a:defRPr>
            </a:lvl1pPr>
          </a:lstStyle>
          <a:p>
            <a:pPr>
              <a:defRPr/>
            </a:pPr>
            <a:endParaRPr lang="en-GB" dirty="0"/>
          </a:p>
        </p:txBody>
      </p:sp>
      <p:sp>
        <p:nvSpPr>
          <p:cNvPr id="4101" name="Rectangle 5"/>
          <p:cNvSpPr>
            <a:spLocks noGrp="1" noChangeArrowheads="1"/>
          </p:cNvSpPr>
          <p:nvPr>
            <p:ph type="sldNum" sz="quarter" idx="3"/>
          </p:nvPr>
        </p:nvSpPr>
        <p:spPr bwMode="auto">
          <a:xfrm>
            <a:off x="3972064" y="8834379"/>
            <a:ext cx="3038341" cy="462027"/>
          </a:xfrm>
          <a:prstGeom prst="rect">
            <a:avLst/>
          </a:prstGeom>
          <a:noFill/>
          <a:ln w="9525">
            <a:noFill/>
            <a:miter lim="800000"/>
            <a:headEnd/>
            <a:tailEnd/>
          </a:ln>
          <a:effectLst/>
        </p:spPr>
        <p:txBody>
          <a:bodyPr vert="horz" wrap="square" lIns="91497" tIns="45747" rIns="91497" bIns="45747" numCol="1" anchor="b" anchorCtr="0" compatLnSpc="1">
            <a:prstTxWarp prst="textNoShape">
              <a:avLst/>
            </a:prstTxWarp>
          </a:bodyPr>
          <a:lstStyle>
            <a:lvl1pPr algn="r" defTabSz="912587" eaLnBrk="0" hangingPunct="0">
              <a:defRPr sz="1200">
                <a:latin typeface="Arial" charset="0"/>
                <a:cs typeface="+mn-cs"/>
              </a:defRPr>
            </a:lvl1pPr>
          </a:lstStyle>
          <a:p>
            <a:pPr>
              <a:defRPr/>
            </a:pPr>
            <a:fld id="{C06892E9-61BF-4098-9CBF-3D54E9B31775}" type="slidenum">
              <a:rPr lang="en-GB"/>
              <a:pPr>
                <a:defRPr/>
              </a:pPr>
              <a:t>‹#›</a:t>
            </a:fld>
            <a:endParaRPr lang="en-GB" dirty="0"/>
          </a:p>
        </p:txBody>
      </p:sp>
    </p:spTree>
    <p:extLst>
      <p:ext uri="{BB962C8B-B14F-4D97-AF65-F5344CB8AC3E}">
        <p14:creationId xmlns:p14="http://schemas.microsoft.com/office/powerpoint/2010/main" val="13988237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8" name="Rectangle 2"/>
          <p:cNvSpPr>
            <a:spLocks noGrp="1" noChangeArrowheads="1"/>
          </p:cNvSpPr>
          <p:nvPr>
            <p:ph type="hdr" sz="quarter"/>
          </p:nvPr>
        </p:nvSpPr>
        <p:spPr bwMode="auto">
          <a:xfrm>
            <a:off x="5" y="6"/>
            <a:ext cx="3038341" cy="462027"/>
          </a:xfrm>
          <a:prstGeom prst="rect">
            <a:avLst/>
          </a:prstGeom>
          <a:noFill/>
          <a:ln w="9525">
            <a:noFill/>
            <a:miter lim="800000"/>
            <a:headEnd/>
            <a:tailEnd/>
          </a:ln>
          <a:effectLst/>
        </p:spPr>
        <p:txBody>
          <a:bodyPr vert="horz" wrap="square" lIns="91497" tIns="45747" rIns="91497" bIns="45747" numCol="1" anchor="t" anchorCtr="0" compatLnSpc="1">
            <a:prstTxWarp prst="textNoShape">
              <a:avLst/>
            </a:prstTxWarp>
          </a:bodyPr>
          <a:lstStyle>
            <a:lvl1pPr algn="l" defTabSz="912587" eaLnBrk="0" hangingPunct="0">
              <a:defRPr sz="900" dirty="0">
                <a:latin typeface="Arial" charset="0"/>
                <a:cs typeface="+mn-cs"/>
              </a:defRPr>
            </a:lvl1pPr>
          </a:lstStyle>
          <a:p>
            <a:pPr>
              <a:defRPr/>
            </a:pPr>
            <a:endParaRPr lang="en-GB" dirty="0"/>
          </a:p>
        </p:txBody>
      </p:sp>
      <p:sp>
        <p:nvSpPr>
          <p:cNvPr id="9219" name="Rectangle 3"/>
          <p:cNvSpPr>
            <a:spLocks noGrp="1" noChangeArrowheads="1"/>
          </p:cNvSpPr>
          <p:nvPr>
            <p:ph type="dt" idx="1"/>
          </p:nvPr>
        </p:nvSpPr>
        <p:spPr bwMode="auto">
          <a:xfrm>
            <a:off x="3972064" y="6"/>
            <a:ext cx="3038341" cy="462027"/>
          </a:xfrm>
          <a:prstGeom prst="rect">
            <a:avLst/>
          </a:prstGeom>
          <a:noFill/>
          <a:ln w="9525">
            <a:noFill/>
            <a:miter lim="800000"/>
            <a:headEnd/>
            <a:tailEnd/>
          </a:ln>
          <a:effectLst/>
        </p:spPr>
        <p:txBody>
          <a:bodyPr vert="horz" wrap="square" lIns="91497" tIns="45747" rIns="91497" bIns="45747" numCol="1" anchor="t" anchorCtr="0" compatLnSpc="1">
            <a:prstTxWarp prst="textNoShape">
              <a:avLst/>
            </a:prstTxWarp>
          </a:bodyPr>
          <a:lstStyle>
            <a:lvl1pPr algn="r" defTabSz="912587" eaLnBrk="0" hangingPunct="0">
              <a:defRPr sz="900" dirty="0">
                <a:latin typeface="Arial" charset="0"/>
                <a:cs typeface="+mn-cs"/>
              </a:defRPr>
            </a:lvl1pPr>
          </a:lstStyle>
          <a:p>
            <a:pPr>
              <a:defRPr/>
            </a:pPr>
            <a:endParaRPr lang="en-GB" dirty="0"/>
          </a:p>
        </p:txBody>
      </p:sp>
      <p:sp>
        <p:nvSpPr>
          <p:cNvPr id="21508" name="Rectangle 4"/>
          <p:cNvSpPr>
            <a:spLocks noGrp="1" noRot="1" noChangeAspect="1" noChangeArrowheads="1" noTextEdit="1"/>
          </p:cNvSpPr>
          <p:nvPr>
            <p:ph type="sldImg" idx="2"/>
          </p:nvPr>
        </p:nvSpPr>
        <p:spPr bwMode="auto">
          <a:xfrm>
            <a:off x="992188" y="695325"/>
            <a:ext cx="5040312" cy="3489325"/>
          </a:xfrm>
          <a:prstGeom prst="rect">
            <a:avLst/>
          </a:prstGeom>
          <a:noFill/>
          <a:ln w="9525">
            <a:solidFill>
              <a:srgbClr val="000000"/>
            </a:solidFill>
            <a:miter lim="800000"/>
            <a:headEnd/>
            <a:tailEnd/>
          </a:ln>
        </p:spPr>
      </p:sp>
      <p:sp>
        <p:nvSpPr>
          <p:cNvPr id="9221" name="Rectangle 5"/>
          <p:cNvSpPr>
            <a:spLocks noGrp="1" noChangeArrowheads="1"/>
          </p:cNvSpPr>
          <p:nvPr>
            <p:ph type="body" sz="quarter" idx="3"/>
          </p:nvPr>
        </p:nvSpPr>
        <p:spPr bwMode="auto">
          <a:xfrm>
            <a:off x="937061" y="4416433"/>
            <a:ext cx="5136282" cy="4185418"/>
          </a:xfrm>
          <a:prstGeom prst="rect">
            <a:avLst/>
          </a:prstGeom>
          <a:noFill/>
          <a:ln w="9525">
            <a:noFill/>
            <a:miter lim="800000"/>
            <a:headEnd/>
            <a:tailEnd/>
          </a:ln>
          <a:effectLst/>
        </p:spPr>
        <p:txBody>
          <a:bodyPr vert="horz" wrap="square" lIns="91497" tIns="45747" rIns="91497" bIns="45747"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9222" name="Rectangle 6"/>
          <p:cNvSpPr>
            <a:spLocks noGrp="1" noChangeArrowheads="1"/>
          </p:cNvSpPr>
          <p:nvPr>
            <p:ph type="ftr" sz="quarter" idx="4"/>
          </p:nvPr>
        </p:nvSpPr>
        <p:spPr bwMode="auto">
          <a:xfrm>
            <a:off x="5" y="8834379"/>
            <a:ext cx="3038341" cy="462027"/>
          </a:xfrm>
          <a:prstGeom prst="rect">
            <a:avLst/>
          </a:prstGeom>
          <a:noFill/>
          <a:ln w="9525">
            <a:noFill/>
            <a:miter lim="800000"/>
            <a:headEnd/>
            <a:tailEnd/>
          </a:ln>
          <a:effectLst/>
        </p:spPr>
        <p:txBody>
          <a:bodyPr vert="horz" wrap="square" lIns="91497" tIns="45747" rIns="91497" bIns="45747" numCol="1" anchor="b" anchorCtr="0" compatLnSpc="1">
            <a:prstTxWarp prst="textNoShape">
              <a:avLst/>
            </a:prstTxWarp>
          </a:bodyPr>
          <a:lstStyle>
            <a:lvl1pPr algn="l" defTabSz="912587" eaLnBrk="0" hangingPunct="0">
              <a:defRPr sz="900" dirty="0">
                <a:latin typeface="Arial" charset="0"/>
                <a:cs typeface="+mn-cs"/>
              </a:defRPr>
            </a:lvl1pPr>
          </a:lstStyle>
          <a:p>
            <a:pPr>
              <a:defRPr/>
            </a:pPr>
            <a:endParaRPr lang="en-GB" dirty="0"/>
          </a:p>
        </p:txBody>
      </p:sp>
      <p:sp>
        <p:nvSpPr>
          <p:cNvPr id="9223" name="Rectangle 7"/>
          <p:cNvSpPr>
            <a:spLocks noGrp="1" noChangeArrowheads="1"/>
          </p:cNvSpPr>
          <p:nvPr>
            <p:ph type="sldNum" sz="quarter" idx="5"/>
          </p:nvPr>
        </p:nvSpPr>
        <p:spPr bwMode="auto">
          <a:xfrm>
            <a:off x="3972064" y="8834379"/>
            <a:ext cx="3038341" cy="462027"/>
          </a:xfrm>
          <a:prstGeom prst="rect">
            <a:avLst/>
          </a:prstGeom>
          <a:noFill/>
          <a:ln w="9525">
            <a:noFill/>
            <a:miter lim="800000"/>
            <a:headEnd/>
            <a:tailEnd/>
          </a:ln>
          <a:effectLst/>
        </p:spPr>
        <p:txBody>
          <a:bodyPr vert="horz" wrap="square" lIns="91497" tIns="45747" rIns="91497" bIns="45747" numCol="1" anchor="b" anchorCtr="0" compatLnSpc="1">
            <a:prstTxWarp prst="textNoShape">
              <a:avLst/>
            </a:prstTxWarp>
          </a:bodyPr>
          <a:lstStyle>
            <a:lvl1pPr algn="r" defTabSz="912587" eaLnBrk="0" hangingPunct="0">
              <a:defRPr sz="900">
                <a:latin typeface="Arial" charset="0"/>
                <a:cs typeface="+mn-cs"/>
              </a:defRPr>
            </a:lvl1pPr>
          </a:lstStyle>
          <a:p>
            <a:pPr>
              <a:defRPr/>
            </a:pPr>
            <a:fld id="{052C5925-6E3A-4BE8-80AD-D145195C396A}" type="slidenum">
              <a:rPr lang="en-GB"/>
              <a:pPr>
                <a:defRPr/>
              </a:pPr>
              <a:t>‹#›</a:t>
            </a:fld>
            <a:endParaRPr lang="en-GB" dirty="0"/>
          </a:p>
        </p:txBody>
      </p:sp>
    </p:spTree>
    <p:extLst>
      <p:ext uri="{BB962C8B-B14F-4D97-AF65-F5344CB8AC3E}">
        <p14:creationId xmlns:p14="http://schemas.microsoft.com/office/powerpoint/2010/main" val="835283357"/>
      </p:ext>
    </p:extLst>
  </p:cSld>
  <p:clrMap bg1="lt1" tx1="dk1" bg2="lt2" tx2="dk2" accent1="accent1" accent2="accent2" accent3="accent3" accent4="accent4" accent5="accent5" accent6="accent6" hlink="hlink" folHlink="folHlink"/>
  <p:notesStyle>
    <a:lvl1pPr marL="190500" indent="-190500" algn="l" rtl="0" eaLnBrk="0" fontAlgn="base" hangingPunct="0">
      <a:spcBef>
        <a:spcPct val="30000"/>
      </a:spcBef>
      <a:spcAft>
        <a:spcPct val="0"/>
      </a:spcAft>
      <a:buFont typeface="Wingdings" pitchFamily="2" charset="2"/>
      <a:buChar char="§"/>
      <a:defRPr sz="1200" kern="1200">
        <a:solidFill>
          <a:schemeClr val="tx1"/>
        </a:solidFill>
        <a:latin typeface="Arial" charset="0"/>
        <a:ea typeface="+mn-ea"/>
        <a:cs typeface="+mn-cs"/>
      </a:defRPr>
    </a:lvl1pPr>
    <a:lvl2pPr marL="571500" indent="-190500" algn="l" rtl="0" eaLnBrk="0" fontAlgn="base" hangingPunct="0">
      <a:spcBef>
        <a:spcPct val="30000"/>
      </a:spcBef>
      <a:spcAft>
        <a:spcPct val="0"/>
      </a:spcAft>
      <a:buChar char="–"/>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Rot="1" noChangeAspect="1" noChangeArrowheads="1" noTextEdit="1"/>
          </p:cNvSpPr>
          <p:nvPr>
            <p:ph type="sldImg"/>
          </p:nvPr>
        </p:nvSpPr>
        <p:spPr>
          <a:xfrm>
            <a:off x="985838" y="698500"/>
            <a:ext cx="5038725" cy="3487738"/>
          </a:xfrm>
          <a:ln/>
        </p:spPr>
      </p:sp>
      <p:sp>
        <p:nvSpPr>
          <p:cNvPr id="18435"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a:p>
        </p:txBody>
      </p:sp>
      <p:sp>
        <p:nvSpPr>
          <p:cNvPr id="2" name="Footer Placeholder 1"/>
          <p:cNvSpPr>
            <a:spLocks noGrp="1"/>
          </p:cNvSpPr>
          <p:nvPr>
            <p:ph type="ftr" sz="quarter" idx="4"/>
          </p:nvPr>
        </p:nvSpPr>
        <p:spPr/>
        <p:txBody>
          <a:bodyPr/>
          <a:lstStyle/>
          <a:p>
            <a:pPr>
              <a:defRPr/>
            </a:pPr>
            <a:endParaRPr lang="en-GB"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FB1896-FB7F-4800-BF50-C8BD8F641BBA}"/>
              </a:ext>
            </a:extLst>
          </p:cNvPr>
          <p:cNvSpPr>
            <a:spLocks noGrp="1"/>
          </p:cNvSpPr>
          <p:nvPr>
            <p:ph type="ctrTitle"/>
          </p:nvPr>
        </p:nvSpPr>
        <p:spPr>
          <a:xfrm>
            <a:off x="1238250" y="1122363"/>
            <a:ext cx="7429500" cy="2387600"/>
          </a:xfrm>
        </p:spPr>
        <p:txBody>
          <a:bodyPr anchor="b"/>
          <a:lstStyle>
            <a:lvl1pPr algn="ctr">
              <a:defRPr sz="4875"/>
            </a:lvl1pPr>
          </a:lstStyle>
          <a:p>
            <a:r>
              <a:rPr lang="en-US"/>
              <a:t>Click to edit Master title style</a:t>
            </a:r>
            <a:endParaRPr lang="en-GB"/>
          </a:p>
        </p:txBody>
      </p:sp>
      <p:sp>
        <p:nvSpPr>
          <p:cNvPr id="3" name="Subtitle 2">
            <a:extLst>
              <a:ext uri="{FF2B5EF4-FFF2-40B4-BE49-F238E27FC236}">
                <a16:creationId xmlns:a16="http://schemas.microsoft.com/office/drawing/2014/main" id="{517753FE-DF8B-496E-8507-677A50C7E5F8}"/>
              </a:ext>
            </a:extLst>
          </p:cNvPr>
          <p:cNvSpPr>
            <a:spLocks noGrp="1"/>
          </p:cNvSpPr>
          <p:nvPr>
            <p:ph type="subTitle" idx="1"/>
          </p:nvPr>
        </p:nvSpPr>
        <p:spPr>
          <a:xfrm>
            <a:off x="1238250" y="3602038"/>
            <a:ext cx="7429500" cy="1655762"/>
          </a:xfrm>
        </p:spPr>
        <p:txBody>
          <a:bodyPr/>
          <a:lstStyle>
            <a:lvl1pPr marL="0" indent="0" algn="ctr">
              <a:buNone/>
              <a:defRPr sz="1950"/>
            </a:lvl1pPr>
            <a:lvl2pPr marL="371475" indent="0" algn="ctr">
              <a:buNone/>
              <a:defRPr sz="1625"/>
            </a:lvl2pPr>
            <a:lvl3pPr marL="742950" indent="0" algn="ctr">
              <a:buNone/>
              <a:defRPr sz="1463"/>
            </a:lvl3pPr>
            <a:lvl4pPr marL="1114425" indent="0" algn="ctr">
              <a:buNone/>
              <a:defRPr sz="1300"/>
            </a:lvl4pPr>
            <a:lvl5pPr marL="1485900" indent="0" algn="ctr">
              <a:buNone/>
              <a:defRPr sz="1300"/>
            </a:lvl5pPr>
            <a:lvl6pPr marL="1857375" indent="0" algn="ctr">
              <a:buNone/>
              <a:defRPr sz="1300"/>
            </a:lvl6pPr>
            <a:lvl7pPr marL="2228850" indent="0" algn="ctr">
              <a:buNone/>
              <a:defRPr sz="1300"/>
            </a:lvl7pPr>
            <a:lvl8pPr marL="2600325" indent="0" algn="ctr">
              <a:buNone/>
              <a:defRPr sz="1300"/>
            </a:lvl8pPr>
            <a:lvl9pPr marL="2971800" indent="0" algn="ctr">
              <a:buNone/>
              <a:defRPr sz="13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78107BA-AF7D-498B-8716-03228C9CB30A}"/>
              </a:ext>
            </a:extLst>
          </p:cNvPr>
          <p:cNvSpPr>
            <a:spLocks noGrp="1"/>
          </p:cNvSpPr>
          <p:nvPr>
            <p:ph type="dt" sz="half" idx="10"/>
          </p:nvPr>
        </p:nvSpPr>
        <p:spPr/>
        <p:txBody>
          <a:bodyPr/>
          <a:lstStyle/>
          <a:p>
            <a:fld id="{85E1EA5C-9D74-46FD-A679-6C1D2F9FCC4B}" type="datetimeFigureOut">
              <a:rPr lang="en-GB" smtClean="0"/>
              <a:t>24/08/2019</a:t>
            </a:fld>
            <a:endParaRPr lang="en-GB"/>
          </a:p>
        </p:txBody>
      </p:sp>
      <p:sp>
        <p:nvSpPr>
          <p:cNvPr id="5" name="Footer Placeholder 4">
            <a:extLst>
              <a:ext uri="{FF2B5EF4-FFF2-40B4-BE49-F238E27FC236}">
                <a16:creationId xmlns:a16="http://schemas.microsoft.com/office/drawing/2014/main" id="{8B1E3F41-332C-475A-9EFF-78FE2FADCE45}"/>
              </a:ext>
            </a:extLst>
          </p:cNvPr>
          <p:cNvSpPr>
            <a:spLocks noGrp="1"/>
          </p:cNvSpPr>
          <p:nvPr>
            <p:ph type="ftr" sz="quarter" idx="11"/>
          </p:nvPr>
        </p:nvSpPr>
        <p:spPr/>
        <p:txBody>
          <a:bodyPr/>
          <a:lstStyle/>
          <a:p>
            <a:pPr>
              <a:defRPr/>
            </a:pPr>
            <a:r>
              <a:rPr lang="en-GB"/>
              <a:t>Note: …….. </a:t>
            </a:r>
            <a:endParaRPr lang="en-GB" sz="800" b="1" dirty="0"/>
          </a:p>
        </p:txBody>
      </p:sp>
      <p:sp>
        <p:nvSpPr>
          <p:cNvPr id="6" name="Slide Number Placeholder 5">
            <a:extLst>
              <a:ext uri="{FF2B5EF4-FFF2-40B4-BE49-F238E27FC236}">
                <a16:creationId xmlns:a16="http://schemas.microsoft.com/office/drawing/2014/main" id="{F52EF9FC-8A06-4D9C-A101-DA7EAA13F2FE}"/>
              </a:ext>
            </a:extLst>
          </p:cNvPr>
          <p:cNvSpPr>
            <a:spLocks noGrp="1"/>
          </p:cNvSpPr>
          <p:nvPr>
            <p:ph type="sldNum" sz="quarter" idx="12"/>
          </p:nvPr>
        </p:nvSpPr>
        <p:spPr/>
        <p:txBody>
          <a:bodyPr/>
          <a:lstStyle/>
          <a:p>
            <a:pPr>
              <a:defRPr/>
            </a:pPr>
            <a:fld id="{1A219AAC-F86E-415A-9AF5-646D400959C5}" type="slidenum">
              <a:rPr lang="en-GB" smtClean="0"/>
              <a:pPr>
                <a:defRPr/>
              </a:pPr>
              <a:t>‹#›</a:t>
            </a:fld>
            <a:endParaRPr lang="en-GB" dirty="0"/>
          </a:p>
        </p:txBody>
      </p:sp>
    </p:spTree>
    <p:extLst>
      <p:ext uri="{BB962C8B-B14F-4D97-AF65-F5344CB8AC3E}">
        <p14:creationId xmlns:p14="http://schemas.microsoft.com/office/powerpoint/2010/main" val="38927066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1986C-7231-45D6-868F-CC699EB9E280}"/>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4D4F749A-96FB-4D05-B5D6-B79267DBF6D2}"/>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31EB4319-214A-4308-BA9D-85DD279B9344}"/>
              </a:ext>
            </a:extLst>
          </p:cNvPr>
          <p:cNvSpPr>
            <a:spLocks noGrp="1"/>
          </p:cNvSpPr>
          <p:nvPr>
            <p:ph type="dt" sz="half" idx="10"/>
          </p:nvPr>
        </p:nvSpPr>
        <p:spPr/>
        <p:txBody>
          <a:bodyPr/>
          <a:lstStyle/>
          <a:p>
            <a:fld id="{85E1EA5C-9D74-46FD-A679-6C1D2F9FCC4B}" type="datetimeFigureOut">
              <a:rPr lang="en-GB" smtClean="0"/>
              <a:t>24/08/2019</a:t>
            </a:fld>
            <a:endParaRPr lang="en-GB"/>
          </a:p>
        </p:txBody>
      </p:sp>
      <p:sp>
        <p:nvSpPr>
          <p:cNvPr id="5" name="Footer Placeholder 4">
            <a:extLst>
              <a:ext uri="{FF2B5EF4-FFF2-40B4-BE49-F238E27FC236}">
                <a16:creationId xmlns:a16="http://schemas.microsoft.com/office/drawing/2014/main" id="{57569245-D17C-4869-9925-E270B66D8FB0}"/>
              </a:ext>
            </a:extLst>
          </p:cNvPr>
          <p:cNvSpPr>
            <a:spLocks noGrp="1"/>
          </p:cNvSpPr>
          <p:nvPr>
            <p:ph type="ftr" sz="quarter" idx="11"/>
          </p:nvPr>
        </p:nvSpPr>
        <p:spPr/>
        <p:txBody>
          <a:bodyPr/>
          <a:lstStyle/>
          <a:p>
            <a:pPr>
              <a:defRPr/>
            </a:pPr>
            <a:r>
              <a:rPr lang="en-GB"/>
              <a:t>Note: …….. </a:t>
            </a:r>
            <a:endParaRPr lang="en-GB" sz="800" b="1" dirty="0"/>
          </a:p>
        </p:txBody>
      </p:sp>
      <p:sp>
        <p:nvSpPr>
          <p:cNvPr id="6" name="Slide Number Placeholder 5">
            <a:extLst>
              <a:ext uri="{FF2B5EF4-FFF2-40B4-BE49-F238E27FC236}">
                <a16:creationId xmlns:a16="http://schemas.microsoft.com/office/drawing/2014/main" id="{F5122208-161D-4C22-A88C-2B270E4436D6}"/>
              </a:ext>
            </a:extLst>
          </p:cNvPr>
          <p:cNvSpPr>
            <a:spLocks noGrp="1"/>
          </p:cNvSpPr>
          <p:nvPr>
            <p:ph type="sldNum" sz="quarter" idx="12"/>
          </p:nvPr>
        </p:nvSpPr>
        <p:spPr/>
        <p:txBody>
          <a:bodyPr/>
          <a:lstStyle/>
          <a:p>
            <a:pPr>
              <a:defRPr/>
            </a:pPr>
            <a:fld id="{1A219AAC-F86E-415A-9AF5-646D400959C5}" type="slidenum">
              <a:rPr lang="en-GB" smtClean="0"/>
              <a:pPr>
                <a:defRPr/>
              </a:pPr>
              <a:t>‹#›</a:t>
            </a:fld>
            <a:endParaRPr lang="en-GB" dirty="0"/>
          </a:p>
        </p:txBody>
      </p:sp>
    </p:spTree>
    <p:extLst>
      <p:ext uri="{BB962C8B-B14F-4D97-AF65-F5344CB8AC3E}">
        <p14:creationId xmlns:p14="http://schemas.microsoft.com/office/powerpoint/2010/main" val="1747056953"/>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F0A0182-68AD-4598-88D3-4342585C888C}"/>
              </a:ext>
            </a:extLst>
          </p:cNvPr>
          <p:cNvSpPr>
            <a:spLocks noGrp="1"/>
          </p:cNvSpPr>
          <p:nvPr>
            <p:ph type="title" orient="vert"/>
          </p:nvPr>
        </p:nvSpPr>
        <p:spPr>
          <a:xfrm>
            <a:off x="7088981" y="365125"/>
            <a:ext cx="2135981"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DF22E901-59D4-4E89-A1B6-138B7BB0158B}"/>
              </a:ext>
            </a:extLst>
          </p:cNvPr>
          <p:cNvSpPr>
            <a:spLocks noGrp="1"/>
          </p:cNvSpPr>
          <p:nvPr>
            <p:ph type="body" orient="vert" idx="1"/>
          </p:nvPr>
        </p:nvSpPr>
        <p:spPr>
          <a:xfrm>
            <a:off x="681037" y="365125"/>
            <a:ext cx="6284119"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2E309E4A-899C-4F58-9CDB-957DD47A58DD}"/>
              </a:ext>
            </a:extLst>
          </p:cNvPr>
          <p:cNvSpPr>
            <a:spLocks noGrp="1"/>
          </p:cNvSpPr>
          <p:nvPr>
            <p:ph type="dt" sz="half" idx="10"/>
          </p:nvPr>
        </p:nvSpPr>
        <p:spPr/>
        <p:txBody>
          <a:bodyPr/>
          <a:lstStyle/>
          <a:p>
            <a:fld id="{85E1EA5C-9D74-46FD-A679-6C1D2F9FCC4B}" type="datetimeFigureOut">
              <a:rPr lang="en-GB" smtClean="0"/>
              <a:t>24/08/2019</a:t>
            </a:fld>
            <a:endParaRPr lang="en-GB"/>
          </a:p>
        </p:txBody>
      </p:sp>
      <p:sp>
        <p:nvSpPr>
          <p:cNvPr id="5" name="Footer Placeholder 4">
            <a:extLst>
              <a:ext uri="{FF2B5EF4-FFF2-40B4-BE49-F238E27FC236}">
                <a16:creationId xmlns:a16="http://schemas.microsoft.com/office/drawing/2014/main" id="{B7574777-8393-4C2A-B725-22A794C8A545}"/>
              </a:ext>
            </a:extLst>
          </p:cNvPr>
          <p:cNvSpPr>
            <a:spLocks noGrp="1"/>
          </p:cNvSpPr>
          <p:nvPr>
            <p:ph type="ftr" sz="quarter" idx="11"/>
          </p:nvPr>
        </p:nvSpPr>
        <p:spPr/>
        <p:txBody>
          <a:bodyPr/>
          <a:lstStyle/>
          <a:p>
            <a:pPr>
              <a:defRPr/>
            </a:pPr>
            <a:r>
              <a:rPr lang="en-GB"/>
              <a:t>Note: …….. </a:t>
            </a:r>
            <a:endParaRPr lang="en-GB" sz="800" b="1" dirty="0"/>
          </a:p>
        </p:txBody>
      </p:sp>
      <p:sp>
        <p:nvSpPr>
          <p:cNvPr id="6" name="Slide Number Placeholder 5">
            <a:extLst>
              <a:ext uri="{FF2B5EF4-FFF2-40B4-BE49-F238E27FC236}">
                <a16:creationId xmlns:a16="http://schemas.microsoft.com/office/drawing/2014/main" id="{9D1184A4-7F8F-4B7A-9A32-C76463760813}"/>
              </a:ext>
            </a:extLst>
          </p:cNvPr>
          <p:cNvSpPr>
            <a:spLocks noGrp="1"/>
          </p:cNvSpPr>
          <p:nvPr>
            <p:ph type="sldNum" sz="quarter" idx="12"/>
          </p:nvPr>
        </p:nvSpPr>
        <p:spPr/>
        <p:txBody>
          <a:bodyPr/>
          <a:lstStyle/>
          <a:p>
            <a:pPr>
              <a:defRPr/>
            </a:pPr>
            <a:fld id="{1A219AAC-F86E-415A-9AF5-646D400959C5}" type="slidenum">
              <a:rPr lang="en-GB" smtClean="0"/>
              <a:pPr>
                <a:defRPr/>
              </a:pPr>
              <a:t>‹#›</a:t>
            </a:fld>
            <a:endParaRPr lang="en-GB" dirty="0"/>
          </a:p>
        </p:txBody>
      </p:sp>
    </p:spTree>
    <p:extLst>
      <p:ext uri="{BB962C8B-B14F-4D97-AF65-F5344CB8AC3E}">
        <p14:creationId xmlns:p14="http://schemas.microsoft.com/office/powerpoint/2010/main" val="285187512"/>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8F3FC4-56A7-4524-AAD4-1FF4C6C43138}"/>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834C6DC2-6F69-4217-AA9F-FBC41C2AD079}"/>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B58A8CD-BE1C-4E05-A4B6-1D49E68AB5C7}"/>
              </a:ext>
            </a:extLst>
          </p:cNvPr>
          <p:cNvSpPr>
            <a:spLocks noGrp="1"/>
          </p:cNvSpPr>
          <p:nvPr>
            <p:ph type="dt" sz="half" idx="10"/>
          </p:nvPr>
        </p:nvSpPr>
        <p:spPr/>
        <p:txBody>
          <a:bodyPr/>
          <a:lstStyle/>
          <a:p>
            <a:fld id="{85E1EA5C-9D74-46FD-A679-6C1D2F9FCC4B}" type="datetimeFigureOut">
              <a:rPr lang="en-GB" smtClean="0"/>
              <a:t>24/08/2019</a:t>
            </a:fld>
            <a:endParaRPr lang="en-GB"/>
          </a:p>
        </p:txBody>
      </p:sp>
      <p:sp>
        <p:nvSpPr>
          <p:cNvPr id="5" name="Footer Placeholder 4">
            <a:extLst>
              <a:ext uri="{FF2B5EF4-FFF2-40B4-BE49-F238E27FC236}">
                <a16:creationId xmlns:a16="http://schemas.microsoft.com/office/drawing/2014/main" id="{D820AA8F-53BF-42EA-959A-999B47D6976B}"/>
              </a:ext>
            </a:extLst>
          </p:cNvPr>
          <p:cNvSpPr>
            <a:spLocks noGrp="1"/>
          </p:cNvSpPr>
          <p:nvPr>
            <p:ph type="ftr" sz="quarter" idx="11"/>
          </p:nvPr>
        </p:nvSpPr>
        <p:spPr/>
        <p:txBody>
          <a:bodyPr/>
          <a:lstStyle/>
          <a:p>
            <a:pPr>
              <a:defRPr/>
            </a:pPr>
            <a:r>
              <a:rPr lang="en-GB"/>
              <a:t>All results presented at Constant Exchange Rates</a:t>
            </a:r>
            <a:endParaRPr lang="en-GB" sz="1050" b="1" dirty="0"/>
          </a:p>
        </p:txBody>
      </p:sp>
      <p:sp>
        <p:nvSpPr>
          <p:cNvPr id="6" name="Slide Number Placeholder 5">
            <a:extLst>
              <a:ext uri="{FF2B5EF4-FFF2-40B4-BE49-F238E27FC236}">
                <a16:creationId xmlns:a16="http://schemas.microsoft.com/office/drawing/2014/main" id="{CCAD7B74-EC3D-4F6A-AB0E-94FF136F98CB}"/>
              </a:ext>
            </a:extLst>
          </p:cNvPr>
          <p:cNvSpPr>
            <a:spLocks noGrp="1"/>
          </p:cNvSpPr>
          <p:nvPr>
            <p:ph type="sldNum" sz="quarter" idx="12"/>
          </p:nvPr>
        </p:nvSpPr>
        <p:spPr/>
        <p:txBody>
          <a:bodyPr/>
          <a:lstStyle/>
          <a:p>
            <a:pPr>
              <a:defRPr/>
            </a:pPr>
            <a:fld id="{35630681-BF6A-4AB6-9232-917C9BC58612}" type="slidenum">
              <a:rPr lang="en-GB" smtClean="0"/>
              <a:pPr>
                <a:defRPr/>
              </a:pPr>
              <a:t>‹#›</a:t>
            </a:fld>
            <a:endParaRPr lang="en-GB" dirty="0"/>
          </a:p>
        </p:txBody>
      </p:sp>
    </p:spTree>
    <p:extLst>
      <p:ext uri="{BB962C8B-B14F-4D97-AF65-F5344CB8AC3E}">
        <p14:creationId xmlns:p14="http://schemas.microsoft.com/office/powerpoint/2010/main" val="6297376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03712E-B136-471E-AB44-97AC752E8469}"/>
              </a:ext>
            </a:extLst>
          </p:cNvPr>
          <p:cNvSpPr>
            <a:spLocks noGrp="1"/>
          </p:cNvSpPr>
          <p:nvPr>
            <p:ph type="title"/>
          </p:nvPr>
        </p:nvSpPr>
        <p:spPr>
          <a:xfrm>
            <a:off x="675878" y="1709739"/>
            <a:ext cx="8543925" cy="2852737"/>
          </a:xfrm>
        </p:spPr>
        <p:txBody>
          <a:bodyPr anchor="b"/>
          <a:lstStyle>
            <a:lvl1pPr>
              <a:defRPr sz="4875"/>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4001900E-004F-4442-ABDB-1E097A820FF6}"/>
              </a:ext>
            </a:extLst>
          </p:cNvPr>
          <p:cNvSpPr>
            <a:spLocks noGrp="1"/>
          </p:cNvSpPr>
          <p:nvPr>
            <p:ph type="body" idx="1"/>
          </p:nvPr>
        </p:nvSpPr>
        <p:spPr>
          <a:xfrm>
            <a:off x="675878" y="4589464"/>
            <a:ext cx="8543925" cy="1500187"/>
          </a:xfrm>
        </p:spPr>
        <p:txBody>
          <a:bodyPr/>
          <a:lstStyle>
            <a:lvl1pPr marL="0" indent="0">
              <a:buNone/>
              <a:defRPr sz="1950">
                <a:solidFill>
                  <a:schemeClr val="tx1">
                    <a:tint val="75000"/>
                  </a:schemeClr>
                </a:solidFill>
              </a:defRPr>
            </a:lvl1pPr>
            <a:lvl2pPr marL="371475" indent="0">
              <a:buNone/>
              <a:defRPr sz="1625">
                <a:solidFill>
                  <a:schemeClr val="tx1">
                    <a:tint val="75000"/>
                  </a:schemeClr>
                </a:solidFill>
              </a:defRPr>
            </a:lvl2pPr>
            <a:lvl3pPr marL="742950" indent="0">
              <a:buNone/>
              <a:defRPr sz="1463">
                <a:solidFill>
                  <a:schemeClr val="tx1">
                    <a:tint val="75000"/>
                  </a:schemeClr>
                </a:solidFill>
              </a:defRPr>
            </a:lvl3pPr>
            <a:lvl4pPr marL="1114425" indent="0">
              <a:buNone/>
              <a:defRPr sz="1300">
                <a:solidFill>
                  <a:schemeClr val="tx1">
                    <a:tint val="75000"/>
                  </a:schemeClr>
                </a:solidFill>
              </a:defRPr>
            </a:lvl4pPr>
            <a:lvl5pPr marL="1485900" indent="0">
              <a:buNone/>
              <a:defRPr sz="1300">
                <a:solidFill>
                  <a:schemeClr val="tx1">
                    <a:tint val="75000"/>
                  </a:schemeClr>
                </a:solidFill>
              </a:defRPr>
            </a:lvl5pPr>
            <a:lvl6pPr marL="1857375" indent="0">
              <a:buNone/>
              <a:defRPr sz="1300">
                <a:solidFill>
                  <a:schemeClr val="tx1">
                    <a:tint val="75000"/>
                  </a:schemeClr>
                </a:solidFill>
              </a:defRPr>
            </a:lvl6pPr>
            <a:lvl7pPr marL="2228850" indent="0">
              <a:buNone/>
              <a:defRPr sz="1300">
                <a:solidFill>
                  <a:schemeClr val="tx1">
                    <a:tint val="75000"/>
                  </a:schemeClr>
                </a:solidFill>
              </a:defRPr>
            </a:lvl7pPr>
            <a:lvl8pPr marL="2600325" indent="0">
              <a:buNone/>
              <a:defRPr sz="1300">
                <a:solidFill>
                  <a:schemeClr val="tx1">
                    <a:tint val="75000"/>
                  </a:schemeClr>
                </a:solidFill>
              </a:defRPr>
            </a:lvl8pPr>
            <a:lvl9pPr marL="2971800" indent="0">
              <a:buNone/>
              <a:defRPr sz="13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D0043F2E-169D-4A5C-84FF-1A50C7E80145}"/>
              </a:ext>
            </a:extLst>
          </p:cNvPr>
          <p:cNvSpPr>
            <a:spLocks noGrp="1"/>
          </p:cNvSpPr>
          <p:nvPr>
            <p:ph type="dt" sz="half" idx="10"/>
          </p:nvPr>
        </p:nvSpPr>
        <p:spPr/>
        <p:txBody>
          <a:bodyPr/>
          <a:lstStyle/>
          <a:p>
            <a:fld id="{85E1EA5C-9D74-46FD-A679-6C1D2F9FCC4B}" type="datetimeFigureOut">
              <a:rPr lang="en-GB" smtClean="0"/>
              <a:t>24/08/2019</a:t>
            </a:fld>
            <a:endParaRPr lang="en-GB"/>
          </a:p>
        </p:txBody>
      </p:sp>
      <p:sp>
        <p:nvSpPr>
          <p:cNvPr id="5" name="Footer Placeholder 4">
            <a:extLst>
              <a:ext uri="{FF2B5EF4-FFF2-40B4-BE49-F238E27FC236}">
                <a16:creationId xmlns:a16="http://schemas.microsoft.com/office/drawing/2014/main" id="{228AD3DA-B4E0-4E7E-B553-7EDDF60021B0}"/>
              </a:ext>
            </a:extLst>
          </p:cNvPr>
          <p:cNvSpPr>
            <a:spLocks noGrp="1"/>
          </p:cNvSpPr>
          <p:nvPr>
            <p:ph type="ftr" sz="quarter" idx="11"/>
          </p:nvPr>
        </p:nvSpPr>
        <p:spPr/>
        <p:txBody>
          <a:bodyPr/>
          <a:lstStyle/>
          <a:p>
            <a:pPr>
              <a:defRPr/>
            </a:pPr>
            <a:r>
              <a:rPr lang="en-GB"/>
              <a:t>Note: …….. </a:t>
            </a:r>
            <a:endParaRPr lang="en-GB" sz="800" b="1" dirty="0"/>
          </a:p>
        </p:txBody>
      </p:sp>
      <p:sp>
        <p:nvSpPr>
          <p:cNvPr id="6" name="Slide Number Placeholder 5">
            <a:extLst>
              <a:ext uri="{FF2B5EF4-FFF2-40B4-BE49-F238E27FC236}">
                <a16:creationId xmlns:a16="http://schemas.microsoft.com/office/drawing/2014/main" id="{493432AB-57F4-4E87-9958-F68EBE06D32D}"/>
              </a:ext>
            </a:extLst>
          </p:cNvPr>
          <p:cNvSpPr>
            <a:spLocks noGrp="1"/>
          </p:cNvSpPr>
          <p:nvPr>
            <p:ph type="sldNum" sz="quarter" idx="12"/>
          </p:nvPr>
        </p:nvSpPr>
        <p:spPr/>
        <p:txBody>
          <a:bodyPr/>
          <a:lstStyle/>
          <a:p>
            <a:pPr>
              <a:defRPr/>
            </a:pPr>
            <a:fld id="{1A219AAC-F86E-415A-9AF5-646D400959C5}" type="slidenum">
              <a:rPr lang="en-GB" smtClean="0"/>
              <a:pPr>
                <a:defRPr/>
              </a:pPr>
              <a:t>‹#›</a:t>
            </a:fld>
            <a:endParaRPr lang="en-GB" dirty="0"/>
          </a:p>
        </p:txBody>
      </p:sp>
    </p:spTree>
    <p:extLst>
      <p:ext uri="{BB962C8B-B14F-4D97-AF65-F5344CB8AC3E}">
        <p14:creationId xmlns:p14="http://schemas.microsoft.com/office/powerpoint/2010/main" val="100976308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2EDFB-B8C5-4091-8E76-3D7A434EF584}"/>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38BD41C-4765-481A-B856-31ADF12798FE}"/>
              </a:ext>
            </a:extLst>
          </p:cNvPr>
          <p:cNvSpPr>
            <a:spLocks noGrp="1"/>
          </p:cNvSpPr>
          <p:nvPr>
            <p:ph sz="half" idx="1"/>
          </p:nvPr>
        </p:nvSpPr>
        <p:spPr>
          <a:xfrm>
            <a:off x="681038" y="1825625"/>
            <a:ext cx="42100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3BC7826D-35E7-4532-9CC4-6B6C932B9988}"/>
              </a:ext>
            </a:extLst>
          </p:cNvPr>
          <p:cNvSpPr>
            <a:spLocks noGrp="1"/>
          </p:cNvSpPr>
          <p:nvPr>
            <p:ph sz="half" idx="2"/>
          </p:nvPr>
        </p:nvSpPr>
        <p:spPr>
          <a:xfrm>
            <a:off x="5014913" y="1825625"/>
            <a:ext cx="421005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3059ADC2-E2D8-4BB1-9E47-052125A4A8F6}"/>
              </a:ext>
            </a:extLst>
          </p:cNvPr>
          <p:cNvSpPr>
            <a:spLocks noGrp="1"/>
          </p:cNvSpPr>
          <p:nvPr>
            <p:ph type="dt" sz="half" idx="10"/>
          </p:nvPr>
        </p:nvSpPr>
        <p:spPr/>
        <p:txBody>
          <a:bodyPr/>
          <a:lstStyle/>
          <a:p>
            <a:fld id="{85E1EA5C-9D74-46FD-A679-6C1D2F9FCC4B}" type="datetimeFigureOut">
              <a:rPr lang="en-GB" smtClean="0"/>
              <a:t>24/08/2019</a:t>
            </a:fld>
            <a:endParaRPr lang="en-GB"/>
          </a:p>
        </p:txBody>
      </p:sp>
      <p:sp>
        <p:nvSpPr>
          <p:cNvPr id="6" name="Footer Placeholder 5">
            <a:extLst>
              <a:ext uri="{FF2B5EF4-FFF2-40B4-BE49-F238E27FC236}">
                <a16:creationId xmlns:a16="http://schemas.microsoft.com/office/drawing/2014/main" id="{AC460C28-028F-41F9-A72F-62F21E6E123B}"/>
              </a:ext>
            </a:extLst>
          </p:cNvPr>
          <p:cNvSpPr>
            <a:spLocks noGrp="1"/>
          </p:cNvSpPr>
          <p:nvPr>
            <p:ph type="ftr" sz="quarter" idx="11"/>
          </p:nvPr>
        </p:nvSpPr>
        <p:spPr/>
        <p:txBody>
          <a:bodyPr/>
          <a:lstStyle/>
          <a:p>
            <a:pPr>
              <a:defRPr/>
            </a:pPr>
            <a:r>
              <a:rPr lang="en-GB"/>
              <a:t>All results presented at Constant Exchange Rates</a:t>
            </a:r>
            <a:endParaRPr lang="en-GB" sz="1050" b="1" dirty="0"/>
          </a:p>
        </p:txBody>
      </p:sp>
      <p:sp>
        <p:nvSpPr>
          <p:cNvPr id="7" name="Slide Number Placeholder 6">
            <a:extLst>
              <a:ext uri="{FF2B5EF4-FFF2-40B4-BE49-F238E27FC236}">
                <a16:creationId xmlns:a16="http://schemas.microsoft.com/office/drawing/2014/main" id="{7B61B780-65BE-4016-B646-E52ACA65DB8A}"/>
              </a:ext>
            </a:extLst>
          </p:cNvPr>
          <p:cNvSpPr>
            <a:spLocks noGrp="1"/>
          </p:cNvSpPr>
          <p:nvPr>
            <p:ph type="sldNum" sz="quarter" idx="12"/>
          </p:nvPr>
        </p:nvSpPr>
        <p:spPr/>
        <p:txBody>
          <a:bodyPr/>
          <a:lstStyle/>
          <a:p>
            <a:pPr>
              <a:defRPr/>
            </a:pPr>
            <a:fld id="{499E0C41-77A9-424C-AB9A-3F3C32A293F6}" type="slidenum">
              <a:rPr lang="en-GB" smtClean="0"/>
              <a:pPr>
                <a:defRPr/>
              </a:pPr>
              <a:t>‹#›</a:t>
            </a:fld>
            <a:endParaRPr lang="en-GB" dirty="0"/>
          </a:p>
        </p:txBody>
      </p:sp>
    </p:spTree>
    <p:extLst>
      <p:ext uri="{BB962C8B-B14F-4D97-AF65-F5344CB8AC3E}">
        <p14:creationId xmlns:p14="http://schemas.microsoft.com/office/powerpoint/2010/main" val="12437419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24FBCC-618E-441A-A23A-3D2C2883BE90}"/>
              </a:ext>
            </a:extLst>
          </p:cNvPr>
          <p:cNvSpPr>
            <a:spLocks noGrp="1"/>
          </p:cNvSpPr>
          <p:nvPr>
            <p:ph type="title"/>
          </p:nvPr>
        </p:nvSpPr>
        <p:spPr>
          <a:xfrm>
            <a:off x="682328" y="365126"/>
            <a:ext cx="8543925"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8AD0832A-5306-4F58-9C9B-7ADB2683E65A}"/>
              </a:ext>
            </a:extLst>
          </p:cNvPr>
          <p:cNvSpPr>
            <a:spLocks noGrp="1"/>
          </p:cNvSpPr>
          <p:nvPr>
            <p:ph type="body" idx="1"/>
          </p:nvPr>
        </p:nvSpPr>
        <p:spPr>
          <a:xfrm>
            <a:off x="682328" y="1681163"/>
            <a:ext cx="4190702"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Edit Master text styles</a:t>
            </a:r>
          </a:p>
        </p:txBody>
      </p:sp>
      <p:sp>
        <p:nvSpPr>
          <p:cNvPr id="4" name="Content Placeholder 3">
            <a:extLst>
              <a:ext uri="{FF2B5EF4-FFF2-40B4-BE49-F238E27FC236}">
                <a16:creationId xmlns:a16="http://schemas.microsoft.com/office/drawing/2014/main" id="{28743256-92B8-4254-8154-D177FC320BD5}"/>
              </a:ext>
            </a:extLst>
          </p:cNvPr>
          <p:cNvSpPr>
            <a:spLocks noGrp="1"/>
          </p:cNvSpPr>
          <p:nvPr>
            <p:ph sz="half" idx="2"/>
          </p:nvPr>
        </p:nvSpPr>
        <p:spPr>
          <a:xfrm>
            <a:off x="682328" y="2505075"/>
            <a:ext cx="4190702"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6F87A60D-FB7F-4397-9E65-C47A974D2763}"/>
              </a:ext>
            </a:extLst>
          </p:cNvPr>
          <p:cNvSpPr>
            <a:spLocks noGrp="1"/>
          </p:cNvSpPr>
          <p:nvPr>
            <p:ph type="body" sz="quarter" idx="3"/>
          </p:nvPr>
        </p:nvSpPr>
        <p:spPr>
          <a:xfrm>
            <a:off x="5014913" y="1681163"/>
            <a:ext cx="4211340" cy="823912"/>
          </a:xfrm>
        </p:spPr>
        <p:txBody>
          <a:bodyPr anchor="b"/>
          <a:lstStyle>
            <a:lvl1pPr marL="0" indent="0">
              <a:buNone/>
              <a:defRPr sz="1950" b="1"/>
            </a:lvl1pPr>
            <a:lvl2pPr marL="371475" indent="0">
              <a:buNone/>
              <a:defRPr sz="1625" b="1"/>
            </a:lvl2pPr>
            <a:lvl3pPr marL="742950" indent="0">
              <a:buNone/>
              <a:defRPr sz="1463" b="1"/>
            </a:lvl3pPr>
            <a:lvl4pPr marL="1114425" indent="0">
              <a:buNone/>
              <a:defRPr sz="1300" b="1"/>
            </a:lvl4pPr>
            <a:lvl5pPr marL="1485900" indent="0">
              <a:buNone/>
              <a:defRPr sz="1300" b="1"/>
            </a:lvl5pPr>
            <a:lvl6pPr marL="1857375" indent="0">
              <a:buNone/>
              <a:defRPr sz="1300" b="1"/>
            </a:lvl6pPr>
            <a:lvl7pPr marL="2228850" indent="0">
              <a:buNone/>
              <a:defRPr sz="1300" b="1"/>
            </a:lvl7pPr>
            <a:lvl8pPr marL="2600325" indent="0">
              <a:buNone/>
              <a:defRPr sz="1300" b="1"/>
            </a:lvl8pPr>
            <a:lvl9pPr marL="2971800" indent="0">
              <a:buNone/>
              <a:defRPr sz="1300" b="1"/>
            </a:lvl9pPr>
          </a:lstStyle>
          <a:p>
            <a:pPr lvl="0"/>
            <a:r>
              <a:rPr lang="en-US"/>
              <a:t>Edit Master text styles</a:t>
            </a:r>
          </a:p>
        </p:txBody>
      </p:sp>
      <p:sp>
        <p:nvSpPr>
          <p:cNvPr id="6" name="Content Placeholder 5">
            <a:extLst>
              <a:ext uri="{FF2B5EF4-FFF2-40B4-BE49-F238E27FC236}">
                <a16:creationId xmlns:a16="http://schemas.microsoft.com/office/drawing/2014/main" id="{2A6F80F6-B11C-47A7-8043-6EBE046965D0}"/>
              </a:ext>
            </a:extLst>
          </p:cNvPr>
          <p:cNvSpPr>
            <a:spLocks noGrp="1"/>
          </p:cNvSpPr>
          <p:nvPr>
            <p:ph sz="quarter" idx="4"/>
          </p:nvPr>
        </p:nvSpPr>
        <p:spPr>
          <a:xfrm>
            <a:off x="5014913" y="2505075"/>
            <a:ext cx="4211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DE38F45D-1663-4854-8C44-DA99D0C86392}"/>
              </a:ext>
            </a:extLst>
          </p:cNvPr>
          <p:cNvSpPr>
            <a:spLocks noGrp="1"/>
          </p:cNvSpPr>
          <p:nvPr>
            <p:ph type="dt" sz="half" idx="10"/>
          </p:nvPr>
        </p:nvSpPr>
        <p:spPr/>
        <p:txBody>
          <a:bodyPr/>
          <a:lstStyle/>
          <a:p>
            <a:fld id="{85E1EA5C-9D74-46FD-A679-6C1D2F9FCC4B}" type="datetimeFigureOut">
              <a:rPr lang="en-GB" smtClean="0"/>
              <a:t>24/08/2019</a:t>
            </a:fld>
            <a:endParaRPr lang="en-GB"/>
          </a:p>
        </p:txBody>
      </p:sp>
      <p:sp>
        <p:nvSpPr>
          <p:cNvPr id="8" name="Footer Placeholder 7">
            <a:extLst>
              <a:ext uri="{FF2B5EF4-FFF2-40B4-BE49-F238E27FC236}">
                <a16:creationId xmlns:a16="http://schemas.microsoft.com/office/drawing/2014/main" id="{275822A3-9B2B-4DDF-8269-474B7CCC5DE1}"/>
              </a:ext>
            </a:extLst>
          </p:cNvPr>
          <p:cNvSpPr>
            <a:spLocks noGrp="1"/>
          </p:cNvSpPr>
          <p:nvPr>
            <p:ph type="ftr" sz="quarter" idx="11"/>
          </p:nvPr>
        </p:nvSpPr>
        <p:spPr/>
        <p:txBody>
          <a:bodyPr/>
          <a:lstStyle/>
          <a:p>
            <a:pPr>
              <a:defRPr/>
            </a:pPr>
            <a:r>
              <a:rPr lang="en-GB"/>
              <a:t>All results presented at Constant Exchange Rates</a:t>
            </a:r>
            <a:endParaRPr lang="en-GB" sz="1050" b="1" dirty="0"/>
          </a:p>
        </p:txBody>
      </p:sp>
      <p:sp>
        <p:nvSpPr>
          <p:cNvPr id="9" name="Slide Number Placeholder 8">
            <a:extLst>
              <a:ext uri="{FF2B5EF4-FFF2-40B4-BE49-F238E27FC236}">
                <a16:creationId xmlns:a16="http://schemas.microsoft.com/office/drawing/2014/main" id="{DB5C01B0-2E8A-421B-AB2A-AA8DDF4C27EF}"/>
              </a:ext>
            </a:extLst>
          </p:cNvPr>
          <p:cNvSpPr>
            <a:spLocks noGrp="1"/>
          </p:cNvSpPr>
          <p:nvPr>
            <p:ph type="sldNum" sz="quarter" idx="12"/>
          </p:nvPr>
        </p:nvSpPr>
        <p:spPr/>
        <p:txBody>
          <a:bodyPr/>
          <a:lstStyle/>
          <a:p>
            <a:pPr>
              <a:defRPr/>
            </a:pPr>
            <a:fld id="{29918B96-77F1-4DCC-9739-8056788FEB9D}" type="slidenum">
              <a:rPr lang="en-GB" smtClean="0"/>
              <a:pPr>
                <a:defRPr/>
              </a:pPr>
              <a:t>‹#›</a:t>
            </a:fld>
            <a:endParaRPr lang="en-GB" dirty="0"/>
          </a:p>
        </p:txBody>
      </p:sp>
    </p:spTree>
    <p:extLst>
      <p:ext uri="{BB962C8B-B14F-4D97-AF65-F5344CB8AC3E}">
        <p14:creationId xmlns:p14="http://schemas.microsoft.com/office/powerpoint/2010/main" val="24756621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0DB81B-FE32-4581-BD57-97A96F254DB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88041F56-C939-4FB4-BEF9-419E16919CB6}"/>
              </a:ext>
            </a:extLst>
          </p:cNvPr>
          <p:cNvSpPr>
            <a:spLocks noGrp="1"/>
          </p:cNvSpPr>
          <p:nvPr>
            <p:ph type="dt" sz="half" idx="10"/>
          </p:nvPr>
        </p:nvSpPr>
        <p:spPr/>
        <p:txBody>
          <a:bodyPr/>
          <a:lstStyle/>
          <a:p>
            <a:fld id="{85E1EA5C-9D74-46FD-A679-6C1D2F9FCC4B}" type="datetimeFigureOut">
              <a:rPr lang="en-GB" smtClean="0"/>
              <a:t>24/08/2019</a:t>
            </a:fld>
            <a:endParaRPr lang="en-GB"/>
          </a:p>
        </p:txBody>
      </p:sp>
      <p:sp>
        <p:nvSpPr>
          <p:cNvPr id="4" name="Footer Placeholder 3">
            <a:extLst>
              <a:ext uri="{FF2B5EF4-FFF2-40B4-BE49-F238E27FC236}">
                <a16:creationId xmlns:a16="http://schemas.microsoft.com/office/drawing/2014/main" id="{84166BEB-6672-491C-95CD-30878E0BAB3F}"/>
              </a:ext>
            </a:extLst>
          </p:cNvPr>
          <p:cNvSpPr>
            <a:spLocks noGrp="1"/>
          </p:cNvSpPr>
          <p:nvPr>
            <p:ph type="ftr" sz="quarter" idx="11"/>
          </p:nvPr>
        </p:nvSpPr>
        <p:spPr/>
        <p:txBody>
          <a:bodyPr/>
          <a:lstStyle/>
          <a:p>
            <a:pPr>
              <a:defRPr/>
            </a:pPr>
            <a:r>
              <a:rPr lang="en-GB"/>
              <a:t>All results presented at Constant Exchange Rates</a:t>
            </a:r>
            <a:endParaRPr lang="en-GB" sz="800" b="1" dirty="0"/>
          </a:p>
        </p:txBody>
      </p:sp>
      <p:sp>
        <p:nvSpPr>
          <p:cNvPr id="5" name="Slide Number Placeholder 4">
            <a:extLst>
              <a:ext uri="{FF2B5EF4-FFF2-40B4-BE49-F238E27FC236}">
                <a16:creationId xmlns:a16="http://schemas.microsoft.com/office/drawing/2014/main" id="{2BE7144B-A044-443A-B763-7D267CBD2F5C}"/>
              </a:ext>
            </a:extLst>
          </p:cNvPr>
          <p:cNvSpPr>
            <a:spLocks noGrp="1"/>
          </p:cNvSpPr>
          <p:nvPr>
            <p:ph type="sldNum" sz="quarter" idx="12"/>
          </p:nvPr>
        </p:nvSpPr>
        <p:spPr/>
        <p:txBody>
          <a:bodyPr/>
          <a:lstStyle/>
          <a:p>
            <a:pPr>
              <a:defRPr/>
            </a:pPr>
            <a:fld id="{8DA21B07-0487-41E4-B73A-294479EEA6EA}" type="slidenum">
              <a:rPr lang="en-GB" smtClean="0"/>
              <a:pPr>
                <a:defRPr/>
              </a:pPr>
              <a:t>‹#›</a:t>
            </a:fld>
            <a:endParaRPr lang="en-GB" dirty="0"/>
          </a:p>
        </p:txBody>
      </p:sp>
    </p:spTree>
    <p:extLst>
      <p:ext uri="{BB962C8B-B14F-4D97-AF65-F5344CB8AC3E}">
        <p14:creationId xmlns:p14="http://schemas.microsoft.com/office/powerpoint/2010/main" val="1590429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0F58F5-56A0-49F5-82FA-03C1AB6062DA}"/>
              </a:ext>
            </a:extLst>
          </p:cNvPr>
          <p:cNvSpPr>
            <a:spLocks noGrp="1"/>
          </p:cNvSpPr>
          <p:nvPr>
            <p:ph type="dt" sz="half" idx="10"/>
          </p:nvPr>
        </p:nvSpPr>
        <p:spPr/>
        <p:txBody>
          <a:bodyPr/>
          <a:lstStyle/>
          <a:p>
            <a:fld id="{85E1EA5C-9D74-46FD-A679-6C1D2F9FCC4B}" type="datetimeFigureOut">
              <a:rPr lang="en-GB" smtClean="0"/>
              <a:t>24/08/2019</a:t>
            </a:fld>
            <a:endParaRPr lang="en-GB"/>
          </a:p>
        </p:txBody>
      </p:sp>
      <p:sp>
        <p:nvSpPr>
          <p:cNvPr id="3" name="Footer Placeholder 2">
            <a:extLst>
              <a:ext uri="{FF2B5EF4-FFF2-40B4-BE49-F238E27FC236}">
                <a16:creationId xmlns:a16="http://schemas.microsoft.com/office/drawing/2014/main" id="{E4E2D664-09F3-4FC6-A419-E1C2AC601431}"/>
              </a:ext>
            </a:extLst>
          </p:cNvPr>
          <p:cNvSpPr>
            <a:spLocks noGrp="1"/>
          </p:cNvSpPr>
          <p:nvPr>
            <p:ph type="ftr" sz="quarter" idx="11"/>
          </p:nvPr>
        </p:nvSpPr>
        <p:spPr/>
        <p:txBody>
          <a:bodyPr/>
          <a:lstStyle/>
          <a:p>
            <a:pPr>
              <a:defRPr/>
            </a:pPr>
            <a:r>
              <a:rPr lang="en-GB"/>
              <a:t>All results presented at Constant Exchange Rates</a:t>
            </a:r>
            <a:endParaRPr lang="en-GB" sz="800" b="1" dirty="0"/>
          </a:p>
        </p:txBody>
      </p:sp>
      <p:sp>
        <p:nvSpPr>
          <p:cNvPr id="4" name="Slide Number Placeholder 3">
            <a:extLst>
              <a:ext uri="{FF2B5EF4-FFF2-40B4-BE49-F238E27FC236}">
                <a16:creationId xmlns:a16="http://schemas.microsoft.com/office/drawing/2014/main" id="{ABF2BB00-E7E4-46B5-B581-637AA911E9DE}"/>
              </a:ext>
            </a:extLst>
          </p:cNvPr>
          <p:cNvSpPr>
            <a:spLocks noGrp="1"/>
          </p:cNvSpPr>
          <p:nvPr>
            <p:ph type="sldNum" sz="quarter" idx="12"/>
          </p:nvPr>
        </p:nvSpPr>
        <p:spPr/>
        <p:txBody>
          <a:bodyPr/>
          <a:lstStyle/>
          <a:p>
            <a:pPr>
              <a:defRPr/>
            </a:pPr>
            <a:fld id="{084DB08D-D08F-46C5-945F-E7FE917C9E54}" type="slidenum">
              <a:rPr lang="en-GB" smtClean="0"/>
              <a:pPr>
                <a:defRPr/>
              </a:pPr>
              <a:t>‹#›</a:t>
            </a:fld>
            <a:endParaRPr lang="en-GB" dirty="0"/>
          </a:p>
        </p:txBody>
      </p:sp>
    </p:spTree>
    <p:extLst>
      <p:ext uri="{BB962C8B-B14F-4D97-AF65-F5344CB8AC3E}">
        <p14:creationId xmlns:p14="http://schemas.microsoft.com/office/powerpoint/2010/main" val="3143140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B3866-C56B-4BF9-9208-55FC11354A09}"/>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F1364287-2096-4A90-9ED0-B8E3FB0E4627}"/>
              </a:ext>
            </a:extLst>
          </p:cNvPr>
          <p:cNvSpPr>
            <a:spLocks noGrp="1"/>
          </p:cNvSpPr>
          <p:nvPr>
            <p:ph idx="1"/>
          </p:nvPr>
        </p:nvSpPr>
        <p:spPr>
          <a:xfrm>
            <a:off x="4211340" y="987426"/>
            <a:ext cx="5014913" cy="4873625"/>
          </a:xfrm>
        </p:spPr>
        <p:txBody>
          <a:bodyPr/>
          <a:lstStyle>
            <a:lvl1pPr>
              <a:defRPr sz="2600"/>
            </a:lvl1pPr>
            <a:lvl2pPr>
              <a:defRPr sz="2275"/>
            </a:lvl2pPr>
            <a:lvl3pPr>
              <a:defRPr sz="1950"/>
            </a:lvl3pPr>
            <a:lvl4pPr>
              <a:defRPr sz="1625"/>
            </a:lvl4pPr>
            <a:lvl5pPr>
              <a:defRPr sz="1625"/>
            </a:lvl5pPr>
            <a:lvl6pPr>
              <a:defRPr sz="1625"/>
            </a:lvl6pPr>
            <a:lvl7pPr>
              <a:defRPr sz="1625"/>
            </a:lvl7pPr>
            <a:lvl8pPr>
              <a:defRPr sz="1625"/>
            </a:lvl8pPr>
            <a:lvl9pPr>
              <a:defRPr sz="1625"/>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2D828A83-108D-4915-BFC2-235E73163CDD}"/>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Edit Master text styles</a:t>
            </a:r>
          </a:p>
        </p:txBody>
      </p:sp>
      <p:sp>
        <p:nvSpPr>
          <p:cNvPr id="5" name="Date Placeholder 4">
            <a:extLst>
              <a:ext uri="{FF2B5EF4-FFF2-40B4-BE49-F238E27FC236}">
                <a16:creationId xmlns:a16="http://schemas.microsoft.com/office/drawing/2014/main" id="{B3C7F56E-766C-4ABF-8418-942FE7D32932}"/>
              </a:ext>
            </a:extLst>
          </p:cNvPr>
          <p:cNvSpPr>
            <a:spLocks noGrp="1"/>
          </p:cNvSpPr>
          <p:nvPr>
            <p:ph type="dt" sz="half" idx="10"/>
          </p:nvPr>
        </p:nvSpPr>
        <p:spPr/>
        <p:txBody>
          <a:bodyPr/>
          <a:lstStyle/>
          <a:p>
            <a:fld id="{85E1EA5C-9D74-46FD-A679-6C1D2F9FCC4B}" type="datetimeFigureOut">
              <a:rPr lang="en-GB" smtClean="0"/>
              <a:t>24/08/2019</a:t>
            </a:fld>
            <a:endParaRPr lang="en-GB"/>
          </a:p>
        </p:txBody>
      </p:sp>
      <p:sp>
        <p:nvSpPr>
          <p:cNvPr id="6" name="Footer Placeholder 5">
            <a:extLst>
              <a:ext uri="{FF2B5EF4-FFF2-40B4-BE49-F238E27FC236}">
                <a16:creationId xmlns:a16="http://schemas.microsoft.com/office/drawing/2014/main" id="{3C08E04B-A053-4CA9-A46E-8814B9CBB578}"/>
              </a:ext>
            </a:extLst>
          </p:cNvPr>
          <p:cNvSpPr>
            <a:spLocks noGrp="1"/>
          </p:cNvSpPr>
          <p:nvPr>
            <p:ph type="ftr" sz="quarter" idx="11"/>
          </p:nvPr>
        </p:nvSpPr>
        <p:spPr/>
        <p:txBody>
          <a:bodyPr/>
          <a:lstStyle/>
          <a:p>
            <a:pPr>
              <a:defRPr/>
            </a:pPr>
            <a:r>
              <a:rPr lang="en-GB"/>
              <a:t>All results presented at Constant Exchange Rates</a:t>
            </a:r>
            <a:endParaRPr lang="en-GB" sz="800" b="1" dirty="0"/>
          </a:p>
        </p:txBody>
      </p:sp>
      <p:sp>
        <p:nvSpPr>
          <p:cNvPr id="7" name="Slide Number Placeholder 6">
            <a:extLst>
              <a:ext uri="{FF2B5EF4-FFF2-40B4-BE49-F238E27FC236}">
                <a16:creationId xmlns:a16="http://schemas.microsoft.com/office/drawing/2014/main" id="{63B30FB9-EBDF-4BCD-9376-D50D9491AEA6}"/>
              </a:ext>
            </a:extLst>
          </p:cNvPr>
          <p:cNvSpPr>
            <a:spLocks noGrp="1"/>
          </p:cNvSpPr>
          <p:nvPr>
            <p:ph type="sldNum" sz="quarter" idx="12"/>
          </p:nvPr>
        </p:nvSpPr>
        <p:spPr/>
        <p:txBody>
          <a:bodyPr/>
          <a:lstStyle/>
          <a:p>
            <a:pPr>
              <a:defRPr/>
            </a:pPr>
            <a:fld id="{979D76AD-532C-4F54-AD8C-8565BBDBAD04}" type="slidenum">
              <a:rPr lang="en-GB" smtClean="0"/>
              <a:pPr>
                <a:defRPr/>
              </a:pPr>
              <a:t>‹#›</a:t>
            </a:fld>
            <a:endParaRPr lang="en-GB" dirty="0"/>
          </a:p>
        </p:txBody>
      </p:sp>
    </p:spTree>
    <p:extLst>
      <p:ext uri="{BB962C8B-B14F-4D97-AF65-F5344CB8AC3E}">
        <p14:creationId xmlns:p14="http://schemas.microsoft.com/office/powerpoint/2010/main" val="4815089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CF61B5-B1AB-4E1D-AB53-77A82ACCF2FF}"/>
              </a:ext>
            </a:extLst>
          </p:cNvPr>
          <p:cNvSpPr>
            <a:spLocks noGrp="1"/>
          </p:cNvSpPr>
          <p:nvPr>
            <p:ph type="title"/>
          </p:nvPr>
        </p:nvSpPr>
        <p:spPr>
          <a:xfrm>
            <a:off x="682328" y="457200"/>
            <a:ext cx="3194943" cy="1600200"/>
          </a:xfrm>
        </p:spPr>
        <p:txBody>
          <a:bodyPr anchor="b"/>
          <a:lstStyle>
            <a:lvl1pPr>
              <a:defRPr sz="26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DA0C3C12-D1D5-4D42-A425-3B93124ADFF4}"/>
              </a:ext>
            </a:extLst>
          </p:cNvPr>
          <p:cNvSpPr>
            <a:spLocks noGrp="1"/>
          </p:cNvSpPr>
          <p:nvPr>
            <p:ph type="pic" idx="1"/>
          </p:nvPr>
        </p:nvSpPr>
        <p:spPr>
          <a:xfrm>
            <a:off x="4211340" y="987426"/>
            <a:ext cx="5014913" cy="4873625"/>
          </a:xfrm>
        </p:spPr>
        <p:txBody>
          <a:bodyPr/>
          <a:lstStyle>
            <a:lvl1pPr marL="0" indent="0">
              <a:buNone/>
              <a:defRPr sz="2600"/>
            </a:lvl1pPr>
            <a:lvl2pPr marL="371475" indent="0">
              <a:buNone/>
              <a:defRPr sz="2275"/>
            </a:lvl2pPr>
            <a:lvl3pPr marL="742950" indent="0">
              <a:buNone/>
              <a:defRPr sz="1950"/>
            </a:lvl3pPr>
            <a:lvl4pPr marL="1114425" indent="0">
              <a:buNone/>
              <a:defRPr sz="1625"/>
            </a:lvl4pPr>
            <a:lvl5pPr marL="1485900" indent="0">
              <a:buNone/>
              <a:defRPr sz="1625"/>
            </a:lvl5pPr>
            <a:lvl6pPr marL="1857375" indent="0">
              <a:buNone/>
              <a:defRPr sz="1625"/>
            </a:lvl6pPr>
            <a:lvl7pPr marL="2228850" indent="0">
              <a:buNone/>
              <a:defRPr sz="1625"/>
            </a:lvl7pPr>
            <a:lvl8pPr marL="2600325" indent="0">
              <a:buNone/>
              <a:defRPr sz="1625"/>
            </a:lvl8pPr>
            <a:lvl9pPr marL="2971800" indent="0">
              <a:buNone/>
              <a:defRPr sz="1625"/>
            </a:lvl9pPr>
          </a:lstStyle>
          <a:p>
            <a:endParaRPr lang="en-GB"/>
          </a:p>
        </p:txBody>
      </p:sp>
      <p:sp>
        <p:nvSpPr>
          <p:cNvPr id="4" name="Text Placeholder 3">
            <a:extLst>
              <a:ext uri="{FF2B5EF4-FFF2-40B4-BE49-F238E27FC236}">
                <a16:creationId xmlns:a16="http://schemas.microsoft.com/office/drawing/2014/main" id="{B0B4D760-D597-4FE1-B4D5-95DEF8FADA5A}"/>
              </a:ext>
            </a:extLst>
          </p:cNvPr>
          <p:cNvSpPr>
            <a:spLocks noGrp="1"/>
          </p:cNvSpPr>
          <p:nvPr>
            <p:ph type="body" sz="half" idx="2"/>
          </p:nvPr>
        </p:nvSpPr>
        <p:spPr>
          <a:xfrm>
            <a:off x="682328" y="2057400"/>
            <a:ext cx="3194943" cy="3811588"/>
          </a:xfrm>
        </p:spPr>
        <p:txBody>
          <a:bodyPr/>
          <a:lstStyle>
            <a:lvl1pPr marL="0" indent="0">
              <a:buNone/>
              <a:defRPr sz="1300"/>
            </a:lvl1pPr>
            <a:lvl2pPr marL="371475" indent="0">
              <a:buNone/>
              <a:defRPr sz="1138"/>
            </a:lvl2pPr>
            <a:lvl3pPr marL="742950" indent="0">
              <a:buNone/>
              <a:defRPr sz="975"/>
            </a:lvl3pPr>
            <a:lvl4pPr marL="1114425" indent="0">
              <a:buNone/>
              <a:defRPr sz="813"/>
            </a:lvl4pPr>
            <a:lvl5pPr marL="1485900" indent="0">
              <a:buNone/>
              <a:defRPr sz="813"/>
            </a:lvl5pPr>
            <a:lvl6pPr marL="1857375" indent="0">
              <a:buNone/>
              <a:defRPr sz="813"/>
            </a:lvl6pPr>
            <a:lvl7pPr marL="2228850" indent="0">
              <a:buNone/>
              <a:defRPr sz="813"/>
            </a:lvl7pPr>
            <a:lvl8pPr marL="2600325" indent="0">
              <a:buNone/>
              <a:defRPr sz="813"/>
            </a:lvl8pPr>
            <a:lvl9pPr marL="2971800" indent="0">
              <a:buNone/>
              <a:defRPr sz="813"/>
            </a:lvl9pPr>
          </a:lstStyle>
          <a:p>
            <a:pPr lvl="0"/>
            <a:r>
              <a:rPr lang="en-US"/>
              <a:t>Edit Master text styles</a:t>
            </a:r>
          </a:p>
        </p:txBody>
      </p:sp>
      <p:sp>
        <p:nvSpPr>
          <p:cNvPr id="5" name="Date Placeholder 4">
            <a:extLst>
              <a:ext uri="{FF2B5EF4-FFF2-40B4-BE49-F238E27FC236}">
                <a16:creationId xmlns:a16="http://schemas.microsoft.com/office/drawing/2014/main" id="{1CEA3AFB-2FD2-41C1-9C3A-E01DC46A780C}"/>
              </a:ext>
            </a:extLst>
          </p:cNvPr>
          <p:cNvSpPr>
            <a:spLocks noGrp="1"/>
          </p:cNvSpPr>
          <p:nvPr>
            <p:ph type="dt" sz="half" idx="10"/>
          </p:nvPr>
        </p:nvSpPr>
        <p:spPr/>
        <p:txBody>
          <a:bodyPr/>
          <a:lstStyle/>
          <a:p>
            <a:fld id="{85E1EA5C-9D74-46FD-A679-6C1D2F9FCC4B}" type="datetimeFigureOut">
              <a:rPr lang="en-GB" smtClean="0"/>
              <a:t>24/08/2019</a:t>
            </a:fld>
            <a:endParaRPr lang="en-GB"/>
          </a:p>
        </p:txBody>
      </p:sp>
      <p:sp>
        <p:nvSpPr>
          <p:cNvPr id="6" name="Footer Placeholder 5">
            <a:extLst>
              <a:ext uri="{FF2B5EF4-FFF2-40B4-BE49-F238E27FC236}">
                <a16:creationId xmlns:a16="http://schemas.microsoft.com/office/drawing/2014/main" id="{67AED054-A96B-485B-B8A1-8BA9E3AB7B83}"/>
              </a:ext>
            </a:extLst>
          </p:cNvPr>
          <p:cNvSpPr>
            <a:spLocks noGrp="1"/>
          </p:cNvSpPr>
          <p:nvPr>
            <p:ph type="ftr" sz="quarter" idx="11"/>
          </p:nvPr>
        </p:nvSpPr>
        <p:spPr/>
        <p:txBody>
          <a:bodyPr/>
          <a:lstStyle/>
          <a:p>
            <a:pPr>
              <a:defRPr/>
            </a:pPr>
            <a:r>
              <a:rPr lang="en-GB"/>
              <a:t>All results presented at Constant Exchange Rates</a:t>
            </a:r>
            <a:endParaRPr lang="en-GB" sz="800" b="1" dirty="0"/>
          </a:p>
        </p:txBody>
      </p:sp>
      <p:sp>
        <p:nvSpPr>
          <p:cNvPr id="7" name="Slide Number Placeholder 6">
            <a:extLst>
              <a:ext uri="{FF2B5EF4-FFF2-40B4-BE49-F238E27FC236}">
                <a16:creationId xmlns:a16="http://schemas.microsoft.com/office/drawing/2014/main" id="{F417BC55-B8DD-44B5-9986-D5C1E7AEDAAE}"/>
              </a:ext>
            </a:extLst>
          </p:cNvPr>
          <p:cNvSpPr>
            <a:spLocks noGrp="1"/>
          </p:cNvSpPr>
          <p:nvPr>
            <p:ph type="sldNum" sz="quarter" idx="12"/>
          </p:nvPr>
        </p:nvSpPr>
        <p:spPr/>
        <p:txBody>
          <a:bodyPr/>
          <a:lstStyle/>
          <a:p>
            <a:pPr>
              <a:defRPr/>
            </a:pPr>
            <a:fld id="{C5AD1CE3-06C9-4CED-BF7B-E49D137EA040}" type="slidenum">
              <a:rPr lang="en-GB" smtClean="0"/>
              <a:pPr>
                <a:defRPr/>
              </a:pPr>
              <a:t>‹#›</a:t>
            </a:fld>
            <a:endParaRPr lang="en-GB" dirty="0"/>
          </a:p>
        </p:txBody>
      </p:sp>
    </p:spTree>
    <p:extLst>
      <p:ext uri="{BB962C8B-B14F-4D97-AF65-F5344CB8AC3E}">
        <p14:creationId xmlns:p14="http://schemas.microsoft.com/office/powerpoint/2010/main" val="22732847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CF1183-6CBE-4DC4-8B3E-FB6C3FCFDDDB}"/>
              </a:ext>
            </a:extLst>
          </p:cNvPr>
          <p:cNvSpPr>
            <a:spLocks noGrp="1"/>
          </p:cNvSpPr>
          <p:nvPr>
            <p:ph type="title"/>
          </p:nvPr>
        </p:nvSpPr>
        <p:spPr>
          <a:xfrm>
            <a:off x="681038" y="365126"/>
            <a:ext cx="8543925"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C97EE0A-A4CE-40FF-8A54-51C549F51E6C}"/>
              </a:ext>
            </a:extLst>
          </p:cNvPr>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37DCF95-EFE9-4767-B453-6F846EC671BE}"/>
              </a:ext>
            </a:extLst>
          </p:cNvPr>
          <p:cNvSpPr>
            <a:spLocks noGrp="1"/>
          </p:cNvSpPr>
          <p:nvPr>
            <p:ph type="dt" sz="half" idx="2"/>
          </p:nvPr>
        </p:nvSpPr>
        <p:spPr>
          <a:xfrm>
            <a:off x="681038" y="6356351"/>
            <a:ext cx="2228850" cy="365125"/>
          </a:xfrm>
          <a:prstGeom prst="rect">
            <a:avLst/>
          </a:prstGeom>
        </p:spPr>
        <p:txBody>
          <a:bodyPr vert="horz" lIns="91440" tIns="45720" rIns="91440" bIns="45720" rtlCol="0" anchor="ctr"/>
          <a:lstStyle>
            <a:lvl1pPr algn="l">
              <a:defRPr sz="975">
                <a:solidFill>
                  <a:schemeClr val="tx1">
                    <a:tint val="75000"/>
                  </a:schemeClr>
                </a:solidFill>
              </a:defRPr>
            </a:lvl1pPr>
          </a:lstStyle>
          <a:p>
            <a:fld id="{85E1EA5C-9D74-46FD-A679-6C1D2F9FCC4B}" type="datetimeFigureOut">
              <a:rPr lang="en-GB" smtClean="0"/>
              <a:t>24/08/2019</a:t>
            </a:fld>
            <a:endParaRPr lang="en-GB"/>
          </a:p>
        </p:txBody>
      </p:sp>
      <p:sp>
        <p:nvSpPr>
          <p:cNvPr id="5" name="Footer Placeholder 4">
            <a:extLst>
              <a:ext uri="{FF2B5EF4-FFF2-40B4-BE49-F238E27FC236}">
                <a16:creationId xmlns:a16="http://schemas.microsoft.com/office/drawing/2014/main" id="{C5A58087-E327-45C7-973A-643D5EAE348B}"/>
              </a:ext>
            </a:extLst>
          </p:cNvPr>
          <p:cNvSpPr>
            <a:spLocks noGrp="1"/>
          </p:cNvSpPr>
          <p:nvPr>
            <p:ph type="ftr" sz="quarter" idx="3"/>
          </p:nvPr>
        </p:nvSpPr>
        <p:spPr>
          <a:xfrm>
            <a:off x="3281363" y="6356351"/>
            <a:ext cx="3343275" cy="365125"/>
          </a:xfrm>
          <a:prstGeom prst="rect">
            <a:avLst/>
          </a:prstGeom>
        </p:spPr>
        <p:txBody>
          <a:bodyPr vert="horz" lIns="91440" tIns="45720" rIns="91440" bIns="45720" rtlCol="0" anchor="ctr"/>
          <a:lstStyle>
            <a:lvl1pPr algn="ctr">
              <a:defRPr sz="975">
                <a:solidFill>
                  <a:schemeClr val="tx1">
                    <a:tint val="75000"/>
                  </a:schemeClr>
                </a:solidFill>
              </a:defRPr>
            </a:lvl1pPr>
          </a:lstStyle>
          <a:p>
            <a:pPr>
              <a:defRPr/>
            </a:pPr>
            <a:r>
              <a:rPr lang="en-GB"/>
              <a:t>Note: …….. </a:t>
            </a:r>
            <a:endParaRPr lang="en-GB" sz="800" b="1" dirty="0"/>
          </a:p>
        </p:txBody>
      </p:sp>
      <p:sp>
        <p:nvSpPr>
          <p:cNvPr id="6" name="Slide Number Placeholder 5">
            <a:extLst>
              <a:ext uri="{FF2B5EF4-FFF2-40B4-BE49-F238E27FC236}">
                <a16:creationId xmlns:a16="http://schemas.microsoft.com/office/drawing/2014/main" id="{2BDEAD2D-8EAF-4726-B855-3F038572FA8E}"/>
              </a:ext>
            </a:extLst>
          </p:cNvPr>
          <p:cNvSpPr>
            <a:spLocks noGrp="1"/>
          </p:cNvSpPr>
          <p:nvPr>
            <p:ph type="sldNum" sz="quarter" idx="4"/>
          </p:nvPr>
        </p:nvSpPr>
        <p:spPr>
          <a:xfrm>
            <a:off x="6996113" y="6356351"/>
            <a:ext cx="2228850" cy="365125"/>
          </a:xfrm>
          <a:prstGeom prst="rect">
            <a:avLst/>
          </a:prstGeom>
        </p:spPr>
        <p:txBody>
          <a:bodyPr vert="horz" lIns="91440" tIns="45720" rIns="91440" bIns="45720" rtlCol="0" anchor="ctr"/>
          <a:lstStyle>
            <a:lvl1pPr algn="r">
              <a:defRPr sz="975">
                <a:solidFill>
                  <a:schemeClr val="tx1">
                    <a:tint val="75000"/>
                  </a:schemeClr>
                </a:solidFill>
              </a:defRPr>
            </a:lvl1pPr>
          </a:lstStyle>
          <a:p>
            <a:pPr>
              <a:defRPr/>
            </a:pPr>
            <a:fld id="{1A219AAC-F86E-415A-9AF5-646D400959C5}" type="slidenum">
              <a:rPr lang="en-GB" smtClean="0"/>
              <a:pPr>
                <a:defRPr/>
              </a:pPr>
              <a:t>‹#›</a:t>
            </a:fld>
            <a:endParaRPr lang="en-GB" dirty="0"/>
          </a:p>
        </p:txBody>
      </p:sp>
    </p:spTree>
    <p:extLst>
      <p:ext uri="{BB962C8B-B14F-4D97-AF65-F5344CB8AC3E}">
        <p14:creationId xmlns:p14="http://schemas.microsoft.com/office/powerpoint/2010/main" val="2922911142"/>
      </p:ext>
    </p:extLst>
  </p:cSld>
  <p:clrMap bg1="lt1" tx1="dk1" bg2="lt2" tx2="dk2" accent1="accent1" accent2="accent2" accent3="accent3" accent4="accent4" accent5="accent5" accent6="accent6" hlink="hlink" folHlink="folHlink"/>
  <p:sldLayoutIdLst>
    <p:sldLayoutId id="2147483775" r:id="rId1"/>
    <p:sldLayoutId id="2147483776" r:id="rId2"/>
    <p:sldLayoutId id="2147483777" r:id="rId3"/>
    <p:sldLayoutId id="2147483778" r:id="rId4"/>
    <p:sldLayoutId id="2147483779" r:id="rId5"/>
    <p:sldLayoutId id="2147483780" r:id="rId6"/>
    <p:sldLayoutId id="2147483781" r:id="rId7"/>
    <p:sldLayoutId id="2147483782" r:id="rId8"/>
    <p:sldLayoutId id="2147483783" r:id="rId9"/>
    <p:sldLayoutId id="2147483784" r:id="rId10"/>
    <p:sldLayoutId id="2147483785" r:id="rId11"/>
  </p:sldLayoutIdLst>
  <p:hf hdr="0" ftr="0" dt="0"/>
  <p:txStyles>
    <p:titleStyle>
      <a:lvl1pPr algn="l" defTabSz="742950" rtl="0" eaLnBrk="1" latinLnBrk="0" hangingPunct="1">
        <a:lnSpc>
          <a:spcPct val="90000"/>
        </a:lnSpc>
        <a:spcBef>
          <a:spcPct val="0"/>
        </a:spcBef>
        <a:buNone/>
        <a:defRPr sz="3575" kern="1200">
          <a:solidFill>
            <a:schemeClr val="tx1"/>
          </a:solidFill>
          <a:latin typeface="+mj-lt"/>
          <a:ea typeface="+mj-ea"/>
          <a:cs typeface="+mj-cs"/>
        </a:defRPr>
      </a:lvl1pPr>
    </p:titleStyle>
    <p:bodyStyle>
      <a:lvl1pPr marL="185738" indent="-185738" algn="l" defTabSz="742950" rtl="0" eaLnBrk="1" latinLnBrk="0" hangingPunct="1">
        <a:lnSpc>
          <a:spcPct val="90000"/>
        </a:lnSpc>
        <a:spcBef>
          <a:spcPts val="813"/>
        </a:spcBef>
        <a:buFont typeface="Arial" panose="020B0604020202020204" pitchFamily="34" charset="0"/>
        <a:buChar char="•"/>
        <a:defRPr sz="2275" kern="1200">
          <a:solidFill>
            <a:schemeClr val="tx1"/>
          </a:solidFill>
          <a:latin typeface="+mn-lt"/>
          <a:ea typeface="+mn-ea"/>
          <a:cs typeface="+mn-cs"/>
        </a:defRPr>
      </a:lvl1pPr>
      <a:lvl2pPr marL="557213" indent="-185738" algn="l" defTabSz="742950" rtl="0" eaLnBrk="1" latinLnBrk="0" hangingPunct="1">
        <a:lnSpc>
          <a:spcPct val="90000"/>
        </a:lnSpc>
        <a:spcBef>
          <a:spcPts val="406"/>
        </a:spcBef>
        <a:buFont typeface="Arial" panose="020B0604020202020204" pitchFamily="34" charset="0"/>
        <a:buChar char="•"/>
        <a:defRPr sz="1950" kern="1200">
          <a:solidFill>
            <a:schemeClr val="tx1"/>
          </a:solidFill>
          <a:latin typeface="+mn-lt"/>
          <a:ea typeface="+mn-ea"/>
          <a:cs typeface="+mn-cs"/>
        </a:defRPr>
      </a:lvl2pPr>
      <a:lvl3pPr marL="928688" indent="-185738" algn="l" defTabSz="742950" rtl="0" eaLnBrk="1" latinLnBrk="0" hangingPunct="1">
        <a:lnSpc>
          <a:spcPct val="90000"/>
        </a:lnSpc>
        <a:spcBef>
          <a:spcPts val="406"/>
        </a:spcBef>
        <a:buFont typeface="Arial" panose="020B0604020202020204" pitchFamily="34" charset="0"/>
        <a:buChar char="•"/>
        <a:defRPr sz="1625" kern="1200">
          <a:solidFill>
            <a:schemeClr val="tx1"/>
          </a:solidFill>
          <a:latin typeface="+mn-lt"/>
          <a:ea typeface="+mn-ea"/>
          <a:cs typeface="+mn-cs"/>
        </a:defRPr>
      </a:lvl3pPr>
      <a:lvl4pPr marL="13001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4pPr>
      <a:lvl5pPr marL="16716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5pPr>
      <a:lvl6pPr marL="204311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6pPr>
      <a:lvl7pPr marL="241458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7pPr>
      <a:lvl8pPr marL="2786063"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8pPr>
      <a:lvl9pPr marL="3157538" indent="-185738" algn="l" defTabSz="742950" rtl="0" eaLnBrk="1" latinLnBrk="0" hangingPunct="1">
        <a:lnSpc>
          <a:spcPct val="90000"/>
        </a:lnSpc>
        <a:spcBef>
          <a:spcPts val="406"/>
        </a:spcBef>
        <a:buFont typeface="Arial" panose="020B0604020202020204" pitchFamily="34" charset="0"/>
        <a:buChar char="•"/>
        <a:defRPr sz="1463" kern="1200">
          <a:solidFill>
            <a:schemeClr val="tx1"/>
          </a:solidFill>
          <a:latin typeface="+mn-lt"/>
          <a:ea typeface="+mn-ea"/>
          <a:cs typeface="+mn-cs"/>
        </a:defRPr>
      </a:lvl9pPr>
    </p:bodyStyle>
    <p:otherStyle>
      <a:defPPr>
        <a:defRPr lang="en-US"/>
      </a:defPPr>
      <a:lvl1pPr marL="0" algn="l" defTabSz="742950" rtl="0" eaLnBrk="1" latinLnBrk="0" hangingPunct="1">
        <a:defRPr sz="1463" kern="1200">
          <a:solidFill>
            <a:schemeClr val="tx1"/>
          </a:solidFill>
          <a:latin typeface="+mn-lt"/>
          <a:ea typeface="+mn-ea"/>
          <a:cs typeface="+mn-cs"/>
        </a:defRPr>
      </a:lvl1pPr>
      <a:lvl2pPr marL="371475" algn="l" defTabSz="742950" rtl="0" eaLnBrk="1" latinLnBrk="0" hangingPunct="1">
        <a:defRPr sz="1463" kern="1200">
          <a:solidFill>
            <a:schemeClr val="tx1"/>
          </a:solidFill>
          <a:latin typeface="+mn-lt"/>
          <a:ea typeface="+mn-ea"/>
          <a:cs typeface="+mn-cs"/>
        </a:defRPr>
      </a:lvl2pPr>
      <a:lvl3pPr marL="742950" algn="l" defTabSz="742950" rtl="0" eaLnBrk="1" latinLnBrk="0" hangingPunct="1">
        <a:defRPr sz="1463" kern="1200">
          <a:solidFill>
            <a:schemeClr val="tx1"/>
          </a:solidFill>
          <a:latin typeface="+mn-lt"/>
          <a:ea typeface="+mn-ea"/>
          <a:cs typeface="+mn-cs"/>
        </a:defRPr>
      </a:lvl3pPr>
      <a:lvl4pPr marL="1114425" algn="l" defTabSz="742950" rtl="0" eaLnBrk="1" latinLnBrk="0" hangingPunct="1">
        <a:defRPr sz="1463" kern="1200">
          <a:solidFill>
            <a:schemeClr val="tx1"/>
          </a:solidFill>
          <a:latin typeface="+mn-lt"/>
          <a:ea typeface="+mn-ea"/>
          <a:cs typeface="+mn-cs"/>
        </a:defRPr>
      </a:lvl4pPr>
      <a:lvl5pPr marL="1485900" algn="l" defTabSz="742950" rtl="0" eaLnBrk="1" latinLnBrk="0" hangingPunct="1">
        <a:defRPr sz="1463" kern="1200">
          <a:solidFill>
            <a:schemeClr val="tx1"/>
          </a:solidFill>
          <a:latin typeface="+mn-lt"/>
          <a:ea typeface="+mn-ea"/>
          <a:cs typeface="+mn-cs"/>
        </a:defRPr>
      </a:lvl5pPr>
      <a:lvl6pPr marL="1857375" algn="l" defTabSz="742950" rtl="0" eaLnBrk="1" latinLnBrk="0" hangingPunct="1">
        <a:defRPr sz="1463" kern="1200">
          <a:solidFill>
            <a:schemeClr val="tx1"/>
          </a:solidFill>
          <a:latin typeface="+mn-lt"/>
          <a:ea typeface="+mn-ea"/>
          <a:cs typeface="+mn-cs"/>
        </a:defRPr>
      </a:lvl6pPr>
      <a:lvl7pPr marL="2228850" algn="l" defTabSz="742950" rtl="0" eaLnBrk="1" latinLnBrk="0" hangingPunct="1">
        <a:defRPr sz="1463" kern="1200">
          <a:solidFill>
            <a:schemeClr val="tx1"/>
          </a:solidFill>
          <a:latin typeface="+mn-lt"/>
          <a:ea typeface="+mn-ea"/>
          <a:cs typeface="+mn-cs"/>
        </a:defRPr>
      </a:lvl7pPr>
      <a:lvl8pPr marL="2600325" algn="l" defTabSz="742950" rtl="0" eaLnBrk="1" latinLnBrk="0" hangingPunct="1">
        <a:defRPr sz="1463" kern="1200">
          <a:solidFill>
            <a:schemeClr val="tx1"/>
          </a:solidFill>
          <a:latin typeface="+mn-lt"/>
          <a:ea typeface="+mn-ea"/>
          <a:cs typeface="+mn-cs"/>
        </a:defRPr>
      </a:lvl8pPr>
      <a:lvl9pPr marL="2971800" algn="l" defTabSz="742950" rtl="0" eaLnBrk="1" latinLnBrk="0" hangingPunct="1">
        <a:defRPr sz="14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hyperlink" Target="https://www.youtube.com/watch?v=3vJvkANKVWA"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1554" name="Rectangle 2"/>
          <p:cNvSpPr>
            <a:spLocks noGrp="1" noChangeArrowheads="1"/>
          </p:cNvSpPr>
          <p:nvPr>
            <p:ph type="ctrTitle"/>
          </p:nvPr>
        </p:nvSpPr>
        <p:spPr>
          <a:xfrm>
            <a:off x="818621" y="2506665"/>
            <a:ext cx="8378825" cy="922337"/>
          </a:xfrm>
        </p:spPr>
        <p:txBody>
          <a:bodyPr>
            <a:normAutofit fontScale="90000"/>
          </a:bodyPr>
          <a:lstStyle/>
          <a:p>
            <a:pPr algn="ctr" eaLnBrk="1" hangingPunct="1">
              <a:defRPr/>
            </a:pPr>
            <a:r>
              <a:rPr lang="en-GB" sz="4800">
                <a:effectLst>
                  <a:outerShdw blurRad="38100" dist="38100" dir="2700000" algn="tl">
                    <a:srgbClr val="C0C0C0"/>
                  </a:outerShdw>
                </a:effectLst>
                <a:latin typeface="Calibri" pitchFamily="34" charset="0"/>
              </a:rPr>
              <a:t>Windows PowerShell</a:t>
            </a:r>
            <a:br>
              <a:rPr lang="en-GB" sz="4800">
                <a:effectLst>
                  <a:outerShdw blurRad="38100" dist="38100" dir="2700000" algn="tl">
                    <a:srgbClr val="C0C0C0"/>
                  </a:outerShdw>
                </a:effectLst>
                <a:latin typeface="Calibri" pitchFamily="34" charset="0"/>
              </a:rPr>
            </a:br>
            <a:r>
              <a:rPr lang="en-GB">
                <a:solidFill>
                  <a:schemeClr val="tx1"/>
                </a:solidFill>
                <a:latin typeface="Calibri" pitchFamily="34" charset="0"/>
              </a:rPr>
              <a:t>An Introduction</a:t>
            </a:r>
            <a:br>
              <a:rPr lang="en-GB" sz="4800">
                <a:effectLst>
                  <a:outerShdw blurRad="38100" dist="38100" dir="2700000" algn="tl">
                    <a:srgbClr val="C0C0C0"/>
                  </a:outerShdw>
                </a:effectLst>
                <a:latin typeface="Calibri" pitchFamily="34" charset="0"/>
              </a:rPr>
            </a:br>
            <a:endParaRPr lang="en-GB" sz="3600" dirty="0">
              <a:effectLst>
                <a:outerShdw blurRad="38100" dist="38100" dir="2700000" algn="tl">
                  <a:srgbClr val="C0C0C0"/>
                </a:outerShdw>
              </a:effectLst>
              <a:latin typeface="Calibri" pitchFamily="34" charset="0"/>
            </a:endParaRPr>
          </a:p>
        </p:txBody>
      </p:sp>
      <p:sp>
        <p:nvSpPr>
          <p:cNvPr id="4" name="Rectangle 3"/>
          <p:cNvSpPr txBox="1">
            <a:spLocks noChangeArrowheads="1"/>
          </p:cNvSpPr>
          <p:nvPr/>
        </p:nvSpPr>
        <p:spPr bwMode="auto">
          <a:xfrm>
            <a:off x="584731" y="5373688"/>
            <a:ext cx="8340989" cy="576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lvl1pPr marL="0" indent="0" algn="l" rtl="0" eaLnBrk="1" fontAlgn="base" hangingPunct="1">
              <a:lnSpc>
                <a:spcPts val="2600"/>
              </a:lnSpc>
              <a:spcBef>
                <a:spcPct val="50000"/>
              </a:spcBef>
              <a:spcAft>
                <a:spcPct val="0"/>
              </a:spcAft>
              <a:buClr>
                <a:schemeClr val="accent1"/>
              </a:buClr>
              <a:buFontTx/>
              <a:buNone/>
              <a:defRPr sz="2400">
                <a:solidFill>
                  <a:schemeClr val="tx1"/>
                </a:solidFill>
                <a:latin typeface="+mn-lt"/>
                <a:ea typeface="+mn-ea"/>
                <a:cs typeface="+mn-cs"/>
              </a:defRPr>
            </a:lvl1pPr>
            <a:lvl2pPr marL="403225" indent="-200025" algn="l" rtl="0" eaLnBrk="1" fontAlgn="base" hangingPunct="1">
              <a:lnSpc>
                <a:spcPct val="90000"/>
              </a:lnSpc>
              <a:spcBef>
                <a:spcPct val="30000"/>
              </a:spcBef>
              <a:spcAft>
                <a:spcPct val="0"/>
              </a:spcAft>
              <a:buFont typeface="Arial" charset="0"/>
              <a:buChar char="–"/>
              <a:defRPr sz="1600">
                <a:solidFill>
                  <a:schemeClr val="tx1"/>
                </a:solidFill>
                <a:latin typeface="+mn-lt"/>
              </a:defRPr>
            </a:lvl2pPr>
            <a:lvl3pPr marL="604838" indent="-200025" algn="l" rtl="0" eaLnBrk="1" fontAlgn="base" hangingPunct="1">
              <a:lnSpc>
                <a:spcPct val="90000"/>
              </a:lnSpc>
              <a:spcBef>
                <a:spcPct val="30000"/>
              </a:spcBef>
              <a:spcAft>
                <a:spcPct val="0"/>
              </a:spcAft>
              <a:buFont typeface="Times" pitchFamily="18" charset="0"/>
              <a:buChar char="–"/>
              <a:defRPr sz="1400">
                <a:solidFill>
                  <a:srgbClr val="000000"/>
                </a:solidFill>
                <a:latin typeface="+mn-lt"/>
              </a:defRPr>
            </a:lvl3pPr>
            <a:lvl4pPr marL="806450" indent="-200025" algn="l" rtl="0" eaLnBrk="1" fontAlgn="base" hangingPunct="1">
              <a:lnSpc>
                <a:spcPct val="90000"/>
              </a:lnSpc>
              <a:spcBef>
                <a:spcPct val="30000"/>
              </a:spcBef>
              <a:spcAft>
                <a:spcPct val="0"/>
              </a:spcAft>
              <a:buFont typeface="Times" pitchFamily="18" charset="0"/>
              <a:buChar char="–"/>
              <a:defRPr sz="1200">
                <a:solidFill>
                  <a:srgbClr val="000000"/>
                </a:solidFill>
                <a:latin typeface="+mn-lt"/>
              </a:defRPr>
            </a:lvl4pPr>
            <a:lvl5pPr marL="927100" indent="-119063" algn="l" rtl="0" eaLnBrk="1" fontAlgn="base" hangingPunct="1">
              <a:lnSpc>
                <a:spcPct val="90000"/>
              </a:lnSpc>
              <a:spcBef>
                <a:spcPct val="30000"/>
              </a:spcBef>
              <a:spcAft>
                <a:spcPct val="0"/>
              </a:spcAft>
              <a:buFont typeface="Times" pitchFamily="18" charset="0"/>
              <a:buChar char="–"/>
              <a:defRPr sz="1100">
                <a:solidFill>
                  <a:srgbClr val="000000"/>
                </a:solidFill>
                <a:latin typeface="+mn-lt"/>
              </a:defRPr>
            </a:lvl5pPr>
            <a:lvl6pPr marL="1384300" indent="-119063" algn="l" rtl="0" eaLnBrk="1" fontAlgn="base" hangingPunct="1">
              <a:lnSpc>
                <a:spcPct val="90000"/>
              </a:lnSpc>
              <a:spcBef>
                <a:spcPct val="30000"/>
              </a:spcBef>
              <a:spcAft>
                <a:spcPct val="0"/>
              </a:spcAft>
              <a:buFont typeface="Times" pitchFamily="18" charset="0"/>
              <a:buChar char="–"/>
              <a:defRPr sz="1200">
                <a:solidFill>
                  <a:srgbClr val="000000"/>
                </a:solidFill>
                <a:latin typeface="+mn-lt"/>
              </a:defRPr>
            </a:lvl6pPr>
            <a:lvl7pPr marL="1841500" indent="-119063" algn="l" rtl="0" eaLnBrk="1" fontAlgn="base" hangingPunct="1">
              <a:lnSpc>
                <a:spcPct val="90000"/>
              </a:lnSpc>
              <a:spcBef>
                <a:spcPct val="30000"/>
              </a:spcBef>
              <a:spcAft>
                <a:spcPct val="0"/>
              </a:spcAft>
              <a:buFont typeface="Times" pitchFamily="18" charset="0"/>
              <a:buChar char="–"/>
              <a:defRPr sz="1200">
                <a:solidFill>
                  <a:srgbClr val="000000"/>
                </a:solidFill>
                <a:latin typeface="+mn-lt"/>
              </a:defRPr>
            </a:lvl7pPr>
            <a:lvl8pPr marL="2298700" indent="-119063" algn="l" rtl="0" eaLnBrk="1" fontAlgn="base" hangingPunct="1">
              <a:lnSpc>
                <a:spcPct val="90000"/>
              </a:lnSpc>
              <a:spcBef>
                <a:spcPct val="30000"/>
              </a:spcBef>
              <a:spcAft>
                <a:spcPct val="0"/>
              </a:spcAft>
              <a:buFont typeface="Times" pitchFamily="18" charset="0"/>
              <a:buChar char="–"/>
              <a:defRPr sz="1200">
                <a:solidFill>
                  <a:srgbClr val="000000"/>
                </a:solidFill>
                <a:latin typeface="+mn-lt"/>
              </a:defRPr>
            </a:lvl8pPr>
            <a:lvl9pPr marL="2755900" indent="-119063" algn="l" rtl="0" eaLnBrk="1" fontAlgn="base" hangingPunct="1">
              <a:lnSpc>
                <a:spcPct val="90000"/>
              </a:lnSpc>
              <a:spcBef>
                <a:spcPct val="30000"/>
              </a:spcBef>
              <a:spcAft>
                <a:spcPct val="0"/>
              </a:spcAft>
              <a:buFont typeface="Times" pitchFamily="18" charset="0"/>
              <a:buChar char="–"/>
              <a:defRPr sz="1200">
                <a:solidFill>
                  <a:srgbClr val="000000"/>
                </a:solidFill>
                <a:latin typeface="+mn-lt"/>
              </a:defRPr>
            </a:lvl9pPr>
          </a:lstStyle>
          <a:p>
            <a:pPr>
              <a:defRPr/>
            </a:pPr>
            <a:br>
              <a:rPr lang="en-GB" sz="2000" kern="0" dirty="0">
                <a:solidFill>
                  <a:schemeClr val="tx2"/>
                </a:solidFill>
                <a:effectLst>
                  <a:outerShdw blurRad="38100" dist="38100" dir="2700000" algn="tl">
                    <a:srgbClr val="C0C0C0"/>
                  </a:outerShdw>
                </a:effectLst>
                <a:latin typeface="Calibri" pitchFamily="34" charset="0"/>
              </a:rPr>
            </a:br>
            <a:r>
              <a:rPr lang="en-GB" sz="2000" kern="0" dirty="0">
                <a:solidFill>
                  <a:schemeClr val="tx2"/>
                </a:solidFill>
                <a:effectLst>
                  <a:outerShdw blurRad="38100" dist="38100" dir="2700000" algn="tl">
                    <a:srgbClr val="C0C0C0"/>
                  </a:outerShdw>
                </a:effectLst>
                <a:latin typeface="Calibri" pitchFamily="34" charset="0"/>
              </a:rPr>
              <a:t>Graham Gold</a:t>
            </a:r>
            <a:br>
              <a:rPr lang="en-GB" sz="2000" kern="0" dirty="0">
                <a:solidFill>
                  <a:schemeClr val="tx2"/>
                </a:solidFill>
                <a:effectLst>
                  <a:outerShdw blurRad="38100" dist="38100" dir="2700000" algn="tl">
                    <a:srgbClr val="C0C0C0"/>
                  </a:outerShdw>
                </a:effectLst>
                <a:latin typeface="Calibri" pitchFamily="34" charset="0"/>
              </a:rPr>
            </a:br>
            <a:endParaRPr lang="en-GB" sz="2000" kern="0" dirty="0">
              <a:solidFill>
                <a:schemeClr val="tx2"/>
              </a:solidFill>
              <a:effectLst>
                <a:outerShdw blurRad="38100" dist="38100" dir="2700000" algn="tl">
                  <a:srgbClr val="C0C0C0"/>
                </a:outerShdw>
              </a:effectLst>
              <a:latin typeface="Calibri" pitchFamily="34" charset="0"/>
            </a:endParaRPr>
          </a:p>
        </p:txBody>
      </p:sp>
    </p:spTree>
    <p:extLst>
      <p:ext uri="{BB962C8B-B14F-4D97-AF65-F5344CB8AC3E}">
        <p14:creationId xmlns:p14="http://schemas.microsoft.com/office/powerpoint/2010/main" val="30071011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It’s all about the objects…</a:t>
            </a:r>
          </a:p>
        </p:txBody>
      </p:sp>
      <p:sp>
        <p:nvSpPr>
          <p:cNvPr id="3" name="Content Placeholder 2"/>
          <p:cNvSpPr>
            <a:spLocks noGrp="1"/>
          </p:cNvSpPr>
          <p:nvPr>
            <p:ph idx="1"/>
          </p:nvPr>
        </p:nvSpPr>
        <p:spPr/>
        <p:txBody>
          <a:bodyPr/>
          <a:lstStyle/>
          <a:p>
            <a:r>
              <a:rPr lang="en-GB" dirty="0"/>
              <a:t>PowerShell is an object-oriented language, much like Visual Basic, .NET, and even OPAL on the MCP</a:t>
            </a:r>
          </a:p>
          <a:p>
            <a:r>
              <a:rPr lang="en-GB" dirty="0"/>
              <a:t>An object, as defined by Microsoft, is “a collection of parts and how to use them”</a:t>
            </a:r>
          </a:p>
          <a:p>
            <a:r>
              <a:rPr lang="en-GB" dirty="0"/>
              <a:t>Using a bicycle as an analogy for an object:</a:t>
            </a:r>
          </a:p>
          <a:p>
            <a:endParaRPr lang="en-GB" dirty="0"/>
          </a:p>
          <a:p>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10</a:t>
            </a:fld>
            <a:endParaRPr lang="en-GB" dirty="0"/>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84848" y="2938636"/>
            <a:ext cx="2667000" cy="1714500"/>
          </a:xfrm>
          <a:prstGeom prst="rect">
            <a:avLst/>
          </a:prstGeom>
        </p:spPr>
      </p:pic>
      <p:sp>
        <p:nvSpPr>
          <p:cNvPr id="6" name="Rounded Rectangle 5"/>
          <p:cNvSpPr/>
          <p:nvPr/>
        </p:nvSpPr>
        <p:spPr bwMode="auto">
          <a:xfrm>
            <a:off x="416496" y="2492896"/>
            <a:ext cx="3024336" cy="360040"/>
          </a:xfrm>
          <a:prstGeom prst="roundRect">
            <a:avLst/>
          </a:prstGeom>
          <a:solidFill>
            <a:schemeClr val="accent1"/>
          </a:solidFill>
          <a:ln w="6350" cap="flat" cmpd="sng" algn="ctr">
            <a:solidFill>
              <a:srgbClr val="6B92B5"/>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Arial" charset="0"/>
              </a:rPr>
              <a:t>Parts</a:t>
            </a:r>
            <a:endParaRPr kumimoji="0" lang="en-GB" sz="600" b="0" i="0" u="none" strike="noStrike" cap="none" normalizeH="0" baseline="0" dirty="0">
              <a:ln>
                <a:noFill/>
              </a:ln>
              <a:solidFill>
                <a:schemeClr val="bg1"/>
              </a:solidFill>
              <a:effectLst/>
              <a:latin typeface="Arial" charset="0"/>
            </a:endParaRPr>
          </a:p>
        </p:txBody>
      </p:sp>
      <p:sp>
        <p:nvSpPr>
          <p:cNvPr id="8" name="Rounded Rectangle 7"/>
          <p:cNvSpPr/>
          <p:nvPr/>
        </p:nvSpPr>
        <p:spPr bwMode="auto">
          <a:xfrm>
            <a:off x="416496" y="2924944"/>
            <a:ext cx="3024336" cy="360040"/>
          </a:xfrm>
          <a:prstGeom prst="roundRect">
            <a:avLst/>
          </a:prstGeom>
          <a:solidFill>
            <a:schemeClr val="accent1">
              <a:lumMod val="60000"/>
              <a:lumOff val="40000"/>
            </a:schemeClr>
          </a:solidFill>
          <a:ln w="6350" cap="flat" cmpd="sng" algn="ctr">
            <a:solidFill>
              <a:srgbClr val="6B92B5"/>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Arial" charset="0"/>
              </a:rPr>
              <a:t>Front Wheel</a:t>
            </a:r>
            <a:endParaRPr kumimoji="0" lang="en-GB" sz="600" b="0" i="0" u="none" strike="noStrike" cap="none" normalizeH="0" baseline="0" dirty="0">
              <a:ln>
                <a:noFill/>
              </a:ln>
              <a:solidFill>
                <a:schemeClr val="bg1"/>
              </a:solidFill>
              <a:effectLst/>
              <a:latin typeface="Arial" charset="0"/>
            </a:endParaRPr>
          </a:p>
        </p:txBody>
      </p:sp>
      <p:sp>
        <p:nvSpPr>
          <p:cNvPr id="9" name="Rounded Rectangle 8"/>
          <p:cNvSpPr/>
          <p:nvPr/>
        </p:nvSpPr>
        <p:spPr bwMode="auto">
          <a:xfrm>
            <a:off x="416496" y="3356992"/>
            <a:ext cx="3024336" cy="360040"/>
          </a:xfrm>
          <a:prstGeom prst="roundRect">
            <a:avLst/>
          </a:prstGeom>
          <a:solidFill>
            <a:schemeClr val="accent1">
              <a:lumMod val="60000"/>
              <a:lumOff val="40000"/>
            </a:schemeClr>
          </a:solidFill>
          <a:ln w="6350" cap="flat" cmpd="sng" algn="ctr">
            <a:solidFill>
              <a:srgbClr val="6B92B5"/>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Arial" charset="0"/>
              </a:rPr>
              <a:t>Back Wheel</a:t>
            </a:r>
            <a:endParaRPr kumimoji="0" lang="en-GB" sz="600" b="0" i="0" u="none" strike="noStrike" cap="none" normalizeH="0" baseline="0" dirty="0">
              <a:ln>
                <a:noFill/>
              </a:ln>
              <a:solidFill>
                <a:schemeClr val="bg1"/>
              </a:solidFill>
              <a:effectLst/>
              <a:latin typeface="Arial" charset="0"/>
            </a:endParaRPr>
          </a:p>
        </p:txBody>
      </p:sp>
      <p:sp>
        <p:nvSpPr>
          <p:cNvPr id="10" name="Rounded Rectangle 9"/>
          <p:cNvSpPr/>
          <p:nvPr/>
        </p:nvSpPr>
        <p:spPr bwMode="auto">
          <a:xfrm>
            <a:off x="416496" y="3789040"/>
            <a:ext cx="3024336" cy="360040"/>
          </a:xfrm>
          <a:prstGeom prst="roundRect">
            <a:avLst/>
          </a:prstGeom>
          <a:solidFill>
            <a:schemeClr val="accent1">
              <a:lumMod val="60000"/>
              <a:lumOff val="40000"/>
            </a:schemeClr>
          </a:solidFill>
          <a:ln w="6350" cap="flat" cmpd="sng" algn="ctr">
            <a:solidFill>
              <a:srgbClr val="6B92B5"/>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Arial" charset="0"/>
              </a:rPr>
              <a:t>Pedals</a:t>
            </a:r>
            <a:endParaRPr kumimoji="0" lang="en-GB" sz="600" b="0" i="0" u="none" strike="noStrike" cap="none" normalizeH="0" baseline="0" dirty="0">
              <a:ln>
                <a:noFill/>
              </a:ln>
              <a:solidFill>
                <a:schemeClr val="bg1"/>
              </a:solidFill>
              <a:effectLst/>
              <a:latin typeface="Arial" charset="0"/>
            </a:endParaRPr>
          </a:p>
        </p:txBody>
      </p:sp>
      <p:sp>
        <p:nvSpPr>
          <p:cNvPr id="11" name="Rounded Rectangle 10"/>
          <p:cNvSpPr/>
          <p:nvPr/>
        </p:nvSpPr>
        <p:spPr bwMode="auto">
          <a:xfrm>
            <a:off x="416496" y="4221088"/>
            <a:ext cx="3024336" cy="360040"/>
          </a:xfrm>
          <a:prstGeom prst="roundRect">
            <a:avLst/>
          </a:prstGeom>
          <a:solidFill>
            <a:schemeClr val="accent1">
              <a:lumMod val="60000"/>
              <a:lumOff val="40000"/>
            </a:schemeClr>
          </a:solidFill>
          <a:ln w="6350" cap="flat" cmpd="sng" algn="ctr">
            <a:solidFill>
              <a:srgbClr val="6B92B5"/>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Arial" charset="0"/>
              </a:rPr>
              <a:t>Saddle</a:t>
            </a:r>
            <a:endParaRPr kumimoji="0" lang="en-GB" sz="600" b="0" i="0" u="none" strike="noStrike" cap="none" normalizeH="0" baseline="0" dirty="0">
              <a:ln>
                <a:noFill/>
              </a:ln>
              <a:solidFill>
                <a:schemeClr val="bg1"/>
              </a:solidFill>
              <a:effectLst/>
              <a:latin typeface="Arial" charset="0"/>
            </a:endParaRPr>
          </a:p>
        </p:txBody>
      </p:sp>
      <p:sp>
        <p:nvSpPr>
          <p:cNvPr id="12" name="Rounded Rectangle 11"/>
          <p:cNvSpPr/>
          <p:nvPr/>
        </p:nvSpPr>
        <p:spPr bwMode="auto">
          <a:xfrm>
            <a:off x="416496" y="4653136"/>
            <a:ext cx="3024336" cy="360040"/>
          </a:xfrm>
          <a:prstGeom prst="roundRect">
            <a:avLst/>
          </a:prstGeom>
          <a:solidFill>
            <a:schemeClr val="accent1">
              <a:lumMod val="60000"/>
              <a:lumOff val="40000"/>
            </a:schemeClr>
          </a:solidFill>
          <a:ln w="6350" cap="flat" cmpd="sng" algn="ctr">
            <a:solidFill>
              <a:srgbClr val="6B92B5"/>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Arial" charset="0"/>
              </a:rPr>
              <a:t>Frame</a:t>
            </a:r>
            <a:endParaRPr kumimoji="0" lang="en-GB" sz="600" b="0" i="0" u="none" strike="noStrike" cap="none" normalizeH="0" baseline="0" dirty="0">
              <a:ln>
                <a:noFill/>
              </a:ln>
              <a:solidFill>
                <a:schemeClr val="bg1"/>
              </a:solidFill>
              <a:effectLst/>
              <a:latin typeface="Arial" charset="0"/>
            </a:endParaRPr>
          </a:p>
        </p:txBody>
      </p:sp>
      <p:sp>
        <p:nvSpPr>
          <p:cNvPr id="13" name="Rounded Rectangle 12"/>
          <p:cNvSpPr/>
          <p:nvPr/>
        </p:nvSpPr>
        <p:spPr bwMode="auto">
          <a:xfrm>
            <a:off x="6393160" y="2492896"/>
            <a:ext cx="3024336" cy="360040"/>
          </a:xfrm>
          <a:prstGeom prst="roundRect">
            <a:avLst/>
          </a:prstGeom>
          <a:solidFill>
            <a:schemeClr val="accent1"/>
          </a:solidFill>
          <a:ln w="6350" cap="flat" cmpd="sng" algn="ctr">
            <a:solidFill>
              <a:srgbClr val="6B92B5"/>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Arial" charset="0"/>
              </a:rPr>
              <a:t>Ho</a:t>
            </a:r>
            <a:r>
              <a:rPr lang="en-GB" sz="1400" dirty="0">
                <a:solidFill>
                  <a:schemeClr val="bg1"/>
                </a:solidFill>
                <a:latin typeface="Arial" charset="0"/>
              </a:rPr>
              <a:t>w to use</a:t>
            </a:r>
            <a:endParaRPr kumimoji="0" lang="en-GB" sz="600" b="0" i="0" u="none" strike="noStrike" cap="none" normalizeH="0" baseline="0" dirty="0">
              <a:ln>
                <a:noFill/>
              </a:ln>
              <a:solidFill>
                <a:schemeClr val="bg1"/>
              </a:solidFill>
              <a:effectLst/>
              <a:latin typeface="Arial" charset="0"/>
            </a:endParaRPr>
          </a:p>
        </p:txBody>
      </p:sp>
      <p:sp>
        <p:nvSpPr>
          <p:cNvPr id="14" name="Rounded Rectangle 13"/>
          <p:cNvSpPr/>
          <p:nvPr/>
        </p:nvSpPr>
        <p:spPr bwMode="auto">
          <a:xfrm>
            <a:off x="6393160" y="2924944"/>
            <a:ext cx="3024336" cy="360040"/>
          </a:xfrm>
          <a:prstGeom prst="roundRect">
            <a:avLst/>
          </a:prstGeom>
          <a:solidFill>
            <a:schemeClr val="accent1">
              <a:lumMod val="60000"/>
              <a:lumOff val="40000"/>
            </a:schemeClr>
          </a:solidFill>
          <a:ln w="6350" cap="flat" cmpd="sng" algn="ctr">
            <a:solidFill>
              <a:srgbClr val="6B92B5"/>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Arial" charset="0"/>
              </a:rPr>
              <a:t>Pedal</a:t>
            </a:r>
            <a:endParaRPr kumimoji="0" lang="en-GB" sz="600" b="0" i="0" u="none" strike="noStrike" cap="none" normalizeH="0" baseline="0" dirty="0">
              <a:ln>
                <a:noFill/>
              </a:ln>
              <a:solidFill>
                <a:schemeClr val="bg1"/>
              </a:solidFill>
              <a:effectLst/>
              <a:latin typeface="Arial" charset="0"/>
            </a:endParaRPr>
          </a:p>
        </p:txBody>
      </p:sp>
      <p:sp>
        <p:nvSpPr>
          <p:cNvPr id="15" name="Rounded Rectangle 14"/>
          <p:cNvSpPr/>
          <p:nvPr/>
        </p:nvSpPr>
        <p:spPr bwMode="auto">
          <a:xfrm>
            <a:off x="6393160" y="3356992"/>
            <a:ext cx="3024336" cy="360040"/>
          </a:xfrm>
          <a:prstGeom prst="roundRect">
            <a:avLst/>
          </a:prstGeom>
          <a:solidFill>
            <a:schemeClr val="accent1">
              <a:lumMod val="60000"/>
              <a:lumOff val="40000"/>
            </a:schemeClr>
          </a:solidFill>
          <a:ln w="6350" cap="flat" cmpd="sng" algn="ctr">
            <a:solidFill>
              <a:srgbClr val="6B92B5"/>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Arial" charset="0"/>
              </a:rPr>
              <a:t>Steer Left</a:t>
            </a:r>
            <a:endParaRPr kumimoji="0" lang="en-GB" sz="600" b="0" i="0" u="none" strike="noStrike" cap="none" normalizeH="0" baseline="0" dirty="0">
              <a:ln>
                <a:noFill/>
              </a:ln>
              <a:solidFill>
                <a:schemeClr val="bg1"/>
              </a:solidFill>
              <a:effectLst/>
              <a:latin typeface="Arial" charset="0"/>
            </a:endParaRPr>
          </a:p>
        </p:txBody>
      </p:sp>
      <p:sp>
        <p:nvSpPr>
          <p:cNvPr id="16" name="Rounded Rectangle 15"/>
          <p:cNvSpPr/>
          <p:nvPr/>
        </p:nvSpPr>
        <p:spPr bwMode="auto">
          <a:xfrm>
            <a:off x="6393160" y="3789040"/>
            <a:ext cx="3024336" cy="360040"/>
          </a:xfrm>
          <a:prstGeom prst="roundRect">
            <a:avLst/>
          </a:prstGeom>
          <a:solidFill>
            <a:schemeClr val="accent1">
              <a:lumMod val="60000"/>
              <a:lumOff val="40000"/>
            </a:schemeClr>
          </a:solidFill>
          <a:ln w="6350" cap="flat" cmpd="sng" algn="ctr">
            <a:solidFill>
              <a:srgbClr val="6B92B5"/>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Arial" charset="0"/>
              </a:rPr>
              <a:t>Steer Right</a:t>
            </a:r>
            <a:endParaRPr kumimoji="0" lang="en-GB" sz="600" b="0" i="0" u="none" strike="noStrike" cap="none" normalizeH="0" baseline="0" dirty="0">
              <a:ln>
                <a:noFill/>
              </a:ln>
              <a:solidFill>
                <a:schemeClr val="bg1"/>
              </a:solidFill>
              <a:effectLst/>
              <a:latin typeface="Arial" charset="0"/>
            </a:endParaRPr>
          </a:p>
        </p:txBody>
      </p:sp>
      <p:sp>
        <p:nvSpPr>
          <p:cNvPr id="17" name="Rounded Rectangle 16"/>
          <p:cNvSpPr/>
          <p:nvPr/>
        </p:nvSpPr>
        <p:spPr bwMode="auto">
          <a:xfrm>
            <a:off x="6393160" y="4221088"/>
            <a:ext cx="3024336" cy="360040"/>
          </a:xfrm>
          <a:prstGeom prst="roundRect">
            <a:avLst/>
          </a:prstGeom>
          <a:solidFill>
            <a:schemeClr val="accent1">
              <a:lumMod val="60000"/>
              <a:lumOff val="40000"/>
            </a:schemeClr>
          </a:solidFill>
          <a:ln w="6350" cap="flat" cmpd="sng" algn="ctr">
            <a:solidFill>
              <a:srgbClr val="6B92B5"/>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Arial" charset="0"/>
              </a:rPr>
              <a:t>Apply Front</a:t>
            </a:r>
            <a:r>
              <a:rPr kumimoji="0" lang="en-GB" sz="1400" b="0" i="0" u="none" strike="noStrike" cap="none" normalizeH="0" dirty="0">
                <a:ln>
                  <a:noFill/>
                </a:ln>
                <a:solidFill>
                  <a:schemeClr val="bg1"/>
                </a:solidFill>
                <a:effectLst/>
                <a:latin typeface="Arial" charset="0"/>
              </a:rPr>
              <a:t> Brake</a:t>
            </a:r>
            <a:endParaRPr kumimoji="0" lang="en-GB" sz="600" b="0" i="0" u="none" strike="noStrike" cap="none" normalizeH="0" baseline="0" dirty="0">
              <a:ln>
                <a:noFill/>
              </a:ln>
              <a:solidFill>
                <a:schemeClr val="bg1"/>
              </a:solidFill>
              <a:effectLst/>
              <a:latin typeface="Arial" charset="0"/>
            </a:endParaRPr>
          </a:p>
        </p:txBody>
      </p:sp>
      <p:sp>
        <p:nvSpPr>
          <p:cNvPr id="18" name="Rounded Rectangle 17"/>
          <p:cNvSpPr/>
          <p:nvPr/>
        </p:nvSpPr>
        <p:spPr bwMode="auto">
          <a:xfrm>
            <a:off x="6393160" y="4653136"/>
            <a:ext cx="3024336" cy="360040"/>
          </a:xfrm>
          <a:prstGeom prst="roundRect">
            <a:avLst/>
          </a:prstGeom>
          <a:solidFill>
            <a:schemeClr val="accent1">
              <a:lumMod val="60000"/>
              <a:lumOff val="40000"/>
            </a:schemeClr>
          </a:solidFill>
          <a:ln w="6350" cap="flat" cmpd="sng" algn="ctr">
            <a:solidFill>
              <a:srgbClr val="6B92B5"/>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Arial" charset="0"/>
              </a:rPr>
              <a:t>Apply Rear Brake</a:t>
            </a:r>
            <a:endParaRPr kumimoji="0" lang="en-GB" sz="600" b="0" i="0" u="none" strike="noStrike" cap="none" normalizeH="0" baseline="0" dirty="0">
              <a:ln>
                <a:noFill/>
              </a:ln>
              <a:solidFill>
                <a:schemeClr val="bg1"/>
              </a:solidFill>
              <a:effectLst/>
              <a:latin typeface="Arial" charset="0"/>
            </a:endParaRPr>
          </a:p>
        </p:txBody>
      </p:sp>
    </p:spTree>
    <p:extLst>
      <p:ext uri="{BB962C8B-B14F-4D97-AF65-F5344CB8AC3E}">
        <p14:creationId xmlns:p14="http://schemas.microsoft.com/office/powerpoint/2010/main" val="1141057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anim calcmode="lin" valueType="num">
                                      <p:cBhvr additive="base">
                                        <p:cTn id="25" dur="500" fill="hold"/>
                                        <p:tgtEl>
                                          <p:spTgt spid="11"/>
                                        </p:tgtEl>
                                        <p:attrNameLst>
                                          <p:attrName>ppt_x</p:attrName>
                                        </p:attrNameLst>
                                      </p:cBhvr>
                                      <p:tavLst>
                                        <p:tav tm="0">
                                          <p:val>
                                            <p:strVal val="#ppt_x"/>
                                          </p:val>
                                        </p:tav>
                                        <p:tav tm="100000">
                                          <p:val>
                                            <p:strVal val="#ppt_x"/>
                                          </p:val>
                                        </p:tav>
                                      </p:tavLst>
                                    </p:anim>
                                    <p:anim calcmode="lin" valueType="num">
                                      <p:cBhvr additive="base">
                                        <p:cTn id="26" dur="500" fill="hold"/>
                                        <p:tgtEl>
                                          <p:spTgt spid="11"/>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12"/>
                                        </p:tgtEl>
                                        <p:attrNameLst>
                                          <p:attrName>style.visibility</p:attrName>
                                        </p:attrNameLst>
                                      </p:cBhvr>
                                      <p:to>
                                        <p:strVal val="visible"/>
                                      </p:to>
                                    </p:set>
                                    <p:anim calcmode="lin" valueType="num">
                                      <p:cBhvr additive="base">
                                        <p:cTn id="29" dur="500" fill="hold"/>
                                        <p:tgtEl>
                                          <p:spTgt spid="12"/>
                                        </p:tgtEl>
                                        <p:attrNameLst>
                                          <p:attrName>ppt_x</p:attrName>
                                        </p:attrNameLst>
                                      </p:cBhvr>
                                      <p:tavLst>
                                        <p:tav tm="0">
                                          <p:val>
                                            <p:strVal val="#ppt_x"/>
                                          </p:val>
                                        </p:tav>
                                        <p:tav tm="100000">
                                          <p:val>
                                            <p:strVal val="#ppt_x"/>
                                          </p:val>
                                        </p:tav>
                                      </p:tavLst>
                                    </p:anim>
                                    <p:anim calcmode="lin" valueType="num">
                                      <p:cBhvr additive="base">
                                        <p:cTn id="3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 calcmode="lin" valueType="num">
                                      <p:cBhvr additive="base">
                                        <p:cTn id="35" dur="500" fill="hold"/>
                                        <p:tgtEl>
                                          <p:spTgt spid="14"/>
                                        </p:tgtEl>
                                        <p:attrNameLst>
                                          <p:attrName>ppt_x</p:attrName>
                                        </p:attrNameLst>
                                      </p:cBhvr>
                                      <p:tavLst>
                                        <p:tav tm="0">
                                          <p:val>
                                            <p:strVal val="#ppt_x"/>
                                          </p:val>
                                        </p:tav>
                                        <p:tav tm="100000">
                                          <p:val>
                                            <p:strVal val="#ppt_x"/>
                                          </p:val>
                                        </p:tav>
                                      </p:tavLst>
                                    </p:anim>
                                    <p:anim calcmode="lin" valueType="num">
                                      <p:cBhvr additive="base">
                                        <p:cTn id="36" dur="500" fill="hold"/>
                                        <p:tgtEl>
                                          <p:spTgt spid="14"/>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anim calcmode="lin" valueType="num">
                                      <p:cBhvr additive="base">
                                        <p:cTn id="39" dur="500" fill="hold"/>
                                        <p:tgtEl>
                                          <p:spTgt spid="15"/>
                                        </p:tgtEl>
                                        <p:attrNameLst>
                                          <p:attrName>ppt_x</p:attrName>
                                        </p:attrNameLst>
                                      </p:cBhvr>
                                      <p:tavLst>
                                        <p:tav tm="0">
                                          <p:val>
                                            <p:strVal val="#ppt_x"/>
                                          </p:val>
                                        </p:tav>
                                        <p:tav tm="100000">
                                          <p:val>
                                            <p:strVal val="#ppt_x"/>
                                          </p:val>
                                        </p:tav>
                                      </p:tavLst>
                                    </p:anim>
                                    <p:anim calcmode="lin" valueType="num">
                                      <p:cBhvr additive="base">
                                        <p:cTn id="40" dur="500" fill="hold"/>
                                        <p:tgtEl>
                                          <p:spTgt spid="15"/>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16"/>
                                        </p:tgtEl>
                                        <p:attrNameLst>
                                          <p:attrName>style.visibility</p:attrName>
                                        </p:attrNameLst>
                                      </p:cBhvr>
                                      <p:to>
                                        <p:strVal val="visible"/>
                                      </p:to>
                                    </p:set>
                                    <p:anim calcmode="lin" valueType="num">
                                      <p:cBhvr additive="base">
                                        <p:cTn id="43" dur="500" fill="hold"/>
                                        <p:tgtEl>
                                          <p:spTgt spid="16"/>
                                        </p:tgtEl>
                                        <p:attrNameLst>
                                          <p:attrName>ppt_x</p:attrName>
                                        </p:attrNameLst>
                                      </p:cBhvr>
                                      <p:tavLst>
                                        <p:tav tm="0">
                                          <p:val>
                                            <p:strVal val="#ppt_x"/>
                                          </p:val>
                                        </p:tav>
                                        <p:tav tm="100000">
                                          <p:val>
                                            <p:strVal val="#ppt_x"/>
                                          </p:val>
                                        </p:tav>
                                      </p:tavLst>
                                    </p:anim>
                                    <p:anim calcmode="lin" valueType="num">
                                      <p:cBhvr additive="base">
                                        <p:cTn id="44" dur="500" fill="hold"/>
                                        <p:tgtEl>
                                          <p:spTgt spid="16"/>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0"/>
                                  </p:stCondLst>
                                  <p:childTnLst>
                                    <p:set>
                                      <p:cBhvr>
                                        <p:cTn id="46" dur="1" fill="hold">
                                          <p:stCondLst>
                                            <p:cond delay="0"/>
                                          </p:stCondLst>
                                        </p:cTn>
                                        <p:tgtEl>
                                          <p:spTgt spid="17"/>
                                        </p:tgtEl>
                                        <p:attrNameLst>
                                          <p:attrName>style.visibility</p:attrName>
                                        </p:attrNameLst>
                                      </p:cBhvr>
                                      <p:to>
                                        <p:strVal val="visible"/>
                                      </p:to>
                                    </p:set>
                                    <p:anim calcmode="lin" valueType="num">
                                      <p:cBhvr additive="base">
                                        <p:cTn id="47" dur="500" fill="hold"/>
                                        <p:tgtEl>
                                          <p:spTgt spid="17"/>
                                        </p:tgtEl>
                                        <p:attrNameLst>
                                          <p:attrName>ppt_x</p:attrName>
                                        </p:attrNameLst>
                                      </p:cBhvr>
                                      <p:tavLst>
                                        <p:tav tm="0">
                                          <p:val>
                                            <p:strVal val="#ppt_x"/>
                                          </p:val>
                                        </p:tav>
                                        <p:tav tm="100000">
                                          <p:val>
                                            <p:strVal val="#ppt_x"/>
                                          </p:val>
                                        </p:tav>
                                      </p:tavLst>
                                    </p:anim>
                                    <p:anim calcmode="lin" valueType="num">
                                      <p:cBhvr additive="base">
                                        <p:cTn id="48" dur="500" fill="hold"/>
                                        <p:tgtEl>
                                          <p:spTgt spid="17"/>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0"/>
                                  </p:stCondLst>
                                  <p:childTnLst>
                                    <p:set>
                                      <p:cBhvr>
                                        <p:cTn id="50" dur="1" fill="hold">
                                          <p:stCondLst>
                                            <p:cond delay="0"/>
                                          </p:stCondLst>
                                        </p:cTn>
                                        <p:tgtEl>
                                          <p:spTgt spid="18"/>
                                        </p:tgtEl>
                                        <p:attrNameLst>
                                          <p:attrName>style.visibility</p:attrName>
                                        </p:attrNameLst>
                                      </p:cBhvr>
                                      <p:to>
                                        <p:strVal val="visible"/>
                                      </p:to>
                                    </p:set>
                                    <p:anim calcmode="lin" valueType="num">
                                      <p:cBhvr additive="base">
                                        <p:cTn id="51" dur="500" fill="hold"/>
                                        <p:tgtEl>
                                          <p:spTgt spid="18"/>
                                        </p:tgtEl>
                                        <p:attrNameLst>
                                          <p:attrName>ppt_x</p:attrName>
                                        </p:attrNameLst>
                                      </p:cBhvr>
                                      <p:tavLst>
                                        <p:tav tm="0">
                                          <p:val>
                                            <p:strVal val="#ppt_x"/>
                                          </p:val>
                                        </p:tav>
                                        <p:tav tm="100000">
                                          <p:val>
                                            <p:strVal val="#ppt_x"/>
                                          </p:val>
                                        </p:tav>
                                      </p:tavLst>
                                    </p:anim>
                                    <p:anim calcmode="lin" valueType="num">
                                      <p:cBhvr additive="base">
                                        <p:cTn id="52" dur="500" fill="hold"/>
                                        <p:tgtEl>
                                          <p:spTgt spid="1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It’s all about the objects… part II</a:t>
            </a:r>
          </a:p>
        </p:txBody>
      </p:sp>
      <p:sp>
        <p:nvSpPr>
          <p:cNvPr id="3" name="Content Placeholder 2"/>
          <p:cNvSpPr>
            <a:spLocks noGrp="1"/>
          </p:cNvSpPr>
          <p:nvPr>
            <p:ph idx="1"/>
          </p:nvPr>
        </p:nvSpPr>
        <p:spPr/>
        <p:txBody>
          <a:bodyPr>
            <a:normAutofit fontScale="85000" lnSpcReduction="20000"/>
          </a:bodyPr>
          <a:lstStyle/>
          <a:p>
            <a:r>
              <a:rPr lang="en-GB" dirty="0"/>
              <a:t>To use a more IT related analogy, consider a service on a windows server and how you might interact with it – instead of Parts and How to use them, instead think of Properties and Methods</a:t>
            </a:r>
          </a:p>
          <a:p>
            <a:endParaRPr lang="en-GB" dirty="0"/>
          </a:p>
          <a:p>
            <a:endParaRPr lang="en-GB" dirty="0"/>
          </a:p>
          <a:p>
            <a:endParaRPr lang="en-GB" dirty="0"/>
          </a:p>
          <a:p>
            <a:endParaRPr lang="en-GB" dirty="0"/>
          </a:p>
          <a:p>
            <a:endParaRPr lang="en-GB" dirty="0"/>
          </a:p>
          <a:p>
            <a:endParaRPr lang="en-GB" dirty="0"/>
          </a:p>
          <a:p>
            <a:endParaRPr lang="en-GB" dirty="0"/>
          </a:p>
          <a:p>
            <a:endParaRPr lang="en-GB" dirty="0"/>
          </a:p>
          <a:p>
            <a:r>
              <a:rPr lang="en-GB" dirty="0"/>
              <a:t>In PowerShell, everything is an Object, which means everything has properties you can inspect, and methods you can use in relation to those properties.</a:t>
            </a:r>
          </a:p>
          <a:p>
            <a:r>
              <a:rPr lang="en-GB" dirty="0"/>
              <a:t>Even an array, in PowerShell, is just a collection of objects, so both the array, and the objects it contains, have their own properties and their own methods.</a:t>
            </a:r>
          </a:p>
          <a:p>
            <a:endParaRPr lang="en-GB" dirty="0"/>
          </a:p>
          <a:p>
            <a:endParaRPr lang="en-GB" dirty="0"/>
          </a:p>
          <a:p>
            <a:endParaRPr lang="en-GB" dirty="0"/>
          </a:p>
          <a:p>
            <a:endParaRPr lang="en-GB" dirty="0"/>
          </a:p>
          <a:p>
            <a:endParaRPr lang="en-GB" dirty="0"/>
          </a:p>
          <a:p>
            <a:endParaRPr lang="en-GB" dirty="0"/>
          </a:p>
          <a:p>
            <a:endParaRPr lang="en-GB" dirty="0"/>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11</a:t>
            </a:fld>
            <a:endParaRPr lang="en-GB" dirty="0"/>
          </a:p>
        </p:txBody>
      </p:sp>
      <p:sp>
        <p:nvSpPr>
          <p:cNvPr id="6" name="Rounded Rectangle 5"/>
          <p:cNvSpPr/>
          <p:nvPr/>
        </p:nvSpPr>
        <p:spPr bwMode="auto">
          <a:xfrm>
            <a:off x="416496" y="2276872"/>
            <a:ext cx="3024336" cy="576064"/>
          </a:xfrm>
          <a:prstGeom prst="roundRect">
            <a:avLst/>
          </a:prstGeom>
          <a:solidFill>
            <a:schemeClr val="accent1"/>
          </a:solidFill>
          <a:ln w="6350" cap="flat" cmpd="sng" algn="ctr">
            <a:solidFill>
              <a:srgbClr val="6B92B5"/>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sngStrike" cap="none" normalizeH="0" dirty="0">
                <a:ln>
                  <a:noFill/>
                </a:ln>
                <a:solidFill>
                  <a:schemeClr val="bg1"/>
                </a:solidFill>
                <a:effectLst/>
                <a:latin typeface="Arial" charset="0"/>
              </a:rPr>
              <a:t>Parts</a:t>
            </a:r>
          </a:p>
          <a:p>
            <a:pPr marL="0" marR="0" indent="0" algn="ctr" defTabSz="914400" rtl="0" eaLnBrk="0" fontAlgn="base" latinLnBrk="0" hangingPunct="0">
              <a:lnSpc>
                <a:spcPct val="100000"/>
              </a:lnSpc>
              <a:spcBef>
                <a:spcPct val="0"/>
              </a:spcBef>
              <a:spcAft>
                <a:spcPct val="0"/>
              </a:spcAft>
              <a:buClrTx/>
              <a:buSzTx/>
              <a:buFontTx/>
              <a:buNone/>
              <a:tabLst/>
            </a:pPr>
            <a:r>
              <a:rPr lang="en-GB" sz="1400" dirty="0">
                <a:solidFill>
                  <a:schemeClr val="bg1"/>
                </a:solidFill>
                <a:latin typeface="Arial" charset="0"/>
              </a:rPr>
              <a:t>Properties</a:t>
            </a:r>
            <a:endParaRPr kumimoji="0" lang="en-GB" sz="600" b="0" i="0" u="none" strike="noStrike" cap="none" normalizeH="0" baseline="0" dirty="0">
              <a:ln>
                <a:noFill/>
              </a:ln>
              <a:solidFill>
                <a:schemeClr val="bg1"/>
              </a:solidFill>
              <a:effectLst/>
              <a:latin typeface="Arial" charset="0"/>
            </a:endParaRPr>
          </a:p>
        </p:txBody>
      </p:sp>
      <p:sp>
        <p:nvSpPr>
          <p:cNvPr id="8" name="Rounded Rectangle 7"/>
          <p:cNvSpPr/>
          <p:nvPr/>
        </p:nvSpPr>
        <p:spPr bwMode="auto">
          <a:xfrm>
            <a:off x="416496" y="2924944"/>
            <a:ext cx="3024336" cy="360040"/>
          </a:xfrm>
          <a:prstGeom prst="roundRect">
            <a:avLst/>
          </a:prstGeom>
          <a:solidFill>
            <a:schemeClr val="accent1">
              <a:lumMod val="60000"/>
              <a:lumOff val="40000"/>
            </a:schemeClr>
          </a:solidFill>
          <a:ln w="6350" cap="flat" cmpd="sng" algn="ctr">
            <a:solidFill>
              <a:srgbClr val="6B92B5"/>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err="1">
                <a:ln>
                  <a:noFill/>
                </a:ln>
                <a:solidFill>
                  <a:schemeClr val="bg1"/>
                </a:solidFill>
                <a:effectLst/>
                <a:latin typeface="Arial" charset="0"/>
              </a:rPr>
              <a:t>DisplayName</a:t>
            </a:r>
            <a:endParaRPr kumimoji="0" lang="en-GB" sz="600" b="0" i="0" u="none" strike="noStrike" cap="none" normalizeH="0" baseline="0" dirty="0">
              <a:ln>
                <a:noFill/>
              </a:ln>
              <a:solidFill>
                <a:schemeClr val="bg1"/>
              </a:solidFill>
              <a:effectLst/>
              <a:latin typeface="Arial" charset="0"/>
            </a:endParaRPr>
          </a:p>
        </p:txBody>
      </p:sp>
      <p:sp>
        <p:nvSpPr>
          <p:cNvPr id="9" name="Rounded Rectangle 8"/>
          <p:cNvSpPr/>
          <p:nvPr/>
        </p:nvSpPr>
        <p:spPr bwMode="auto">
          <a:xfrm>
            <a:off x="416496" y="3356992"/>
            <a:ext cx="3024336" cy="360040"/>
          </a:xfrm>
          <a:prstGeom prst="roundRect">
            <a:avLst/>
          </a:prstGeom>
          <a:solidFill>
            <a:schemeClr val="accent1">
              <a:lumMod val="60000"/>
              <a:lumOff val="40000"/>
            </a:schemeClr>
          </a:solidFill>
          <a:ln w="6350" cap="flat" cmpd="sng" algn="ctr">
            <a:solidFill>
              <a:srgbClr val="6B92B5"/>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Arial" charset="0"/>
              </a:rPr>
              <a:t>Status</a:t>
            </a:r>
            <a:endParaRPr kumimoji="0" lang="en-GB" sz="600" b="0" i="0" u="none" strike="noStrike" cap="none" normalizeH="0" baseline="0" dirty="0">
              <a:ln>
                <a:noFill/>
              </a:ln>
              <a:solidFill>
                <a:schemeClr val="bg1"/>
              </a:solidFill>
              <a:effectLst/>
              <a:latin typeface="Arial" charset="0"/>
            </a:endParaRPr>
          </a:p>
        </p:txBody>
      </p:sp>
      <p:sp>
        <p:nvSpPr>
          <p:cNvPr id="10" name="Rounded Rectangle 9"/>
          <p:cNvSpPr/>
          <p:nvPr/>
        </p:nvSpPr>
        <p:spPr bwMode="auto">
          <a:xfrm>
            <a:off x="416496" y="3789040"/>
            <a:ext cx="3024336" cy="360040"/>
          </a:xfrm>
          <a:prstGeom prst="roundRect">
            <a:avLst/>
          </a:prstGeom>
          <a:solidFill>
            <a:schemeClr val="accent1">
              <a:lumMod val="60000"/>
              <a:lumOff val="40000"/>
            </a:schemeClr>
          </a:solidFill>
          <a:ln w="6350" cap="flat" cmpd="sng" algn="ctr">
            <a:solidFill>
              <a:srgbClr val="6B92B5"/>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err="1">
                <a:ln>
                  <a:noFill/>
                </a:ln>
                <a:solidFill>
                  <a:schemeClr val="bg1"/>
                </a:solidFill>
                <a:effectLst/>
                <a:latin typeface="Arial" charset="0"/>
              </a:rPr>
              <a:t>RequiredServices</a:t>
            </a:r>
            <a:endParaRPr kumimoji="0" lang="en-GB" sz="600" b="0" i="0" u="none" strike="noStrike" cap="none" normalizeH="0" baseline="0" dirty="0">
              <a:ln>
                <a:noFill/>
              </a:ln>
              <a:solidFill>
                <a:schemeClr val="bg1"/>
              </a:solidFill>
              <a:effectLst/>
              <a:latin typeface="Arial" charset="0"/>
            </a:endParaRPr>
          </a:p>
        </p:txBody>
      </p:sp>
      <p:sp>
        <p:nvSpPr>
          <p:cNvPr id="13" name="Rounded Rectangle 12"/>
          <p:cNvSpPr/>
          <p:nvPr/>
        </p:nvSpPr>
        <p:spPr bwMode="auto">
          <a:xfrm>
            <a:off x="6393160" y="2276872"/>
            <a:ext cx="3024336" cy="576064"/>
          </a:xfrm>
          <a:prstGeom prst="roundRect">
            <a:avLst/>
          </a:prstGeom>
          <a:solidFill>
            <a:schemeClr val="accent1"/>
          </a:solidFill>
          <a:ln w="6350" cap="flat" cmpd="sng" algn="ctr">
            <a:solidFill>
              <a:srgbClr val="6B92B5"/>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sngStrike" cap="none" normalizeH="0" baseline="0" dirty="0">
                <a:ln>
                  <a:noFill/>
                </a:ln>
                <a:solidFill>
                  <a:schemeClr val="bg1"/>
                </a:solidFill>
                <a:effectLst/>
                <a:latin typeface="Arial" charset="0"/>
              </a:rPr>
              <a:t>Ho</a:t>
            </a:r>
            <a:r>
              <a:rPr lang="en-GB" sz="1400" strike="sngStrike" dirty="0">
                <a:solidFill>
                  <a:schemeClr val="bg1"/>
                </a:solidFill>
                <a:latin typeface="Arial" charset="0"/>
              </a:rPr>
              <a:t>w to use</a:t>
            </a:r>
          </a:p>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Arial" charset="0"/>
              </a:rPr>
              <a:t>Methods</a:t>
            </a:r>
            <a:endParaRPr kumimoji="0" lang="en-GB" sz="600" b="0" i="0" u="none" strike="noStrike" cap="none" normalizeH="0" baseline="0" dirty="0">
              <a:ln>
                <a:noFill/>
              </a:ln>
              <a:solidFill>
                <a:schemeClr val="bg1"/>
              </a:solidFill>
              <a:effectLst/>
              <a:latin typeface="Arial" charset="0"/>
            </a:endParaRPr>
          </a:p>
        </p:txBody>
      </p:sp>
      <p:sp>
        <p:nvSpPr>
          <p:cNvPr id="14" name="Rounded Rectangle 13"/>
          <p:cNvSpPr/>
          <p:nvPr/>
        </p:nvSpPr>
        <p:spPr bwMode="auto">
          <a:xfrm>
            <a:off x="6393160" y="2924944"/>
            <a:ext cx="3024336" cy="360040"/>
          </a:xfrm>
          <a:prstGeom prst="roundRect">
            <a:avLst/>
          </a:prstGeom>
          <a:solidFill>
            <a:schemeClr val="accent1">
              <a:lumMod val="60000"/>
              <a:lumOff val="40000"/>
            </a:schemeClr>
          </a:solidFill>
          <a:ln w="6350" cap="flat" cmpd="sng" algn="ctr">
            <a:solidFill>
              <a:srgbClr val="6B92B5"/>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Arial" charset="0"/>
              </a:rPr>
              <a:t>Stop()</a:t>
            </a:r>
            <a:endParaRPr kumimoji="0" lang="en-GB" sz="600" b="0" i="0" u="none" strike="noStrike" cap="none" normalizeH="0" baseline="0" dirty="0">
              <a:ln>
                <a:noFill/>
              </a:ln>
              <a:solidFill>
                <a:schemeClr val="bg1"/>
              </a:solidFill>
              <a:effectLst/>
              <a:latin typeface="Arial" charset="0"/>
            </a:endParaRPr>
          </a:p>
        </p:txBody>
      </p:sp>
      <p:sp>
        <p:nvSpPr>
          <p:cNvPr id="15" name="Rounded Rectangle 14"/>
          <p:cNvSpPr/>
          <p:nvPr/>
        </p:nvSpPr>
        <p:spPr bwMode="auto">
          <a:xfrm>
            <a:off x="6393160" y="3356992"/>
            <a:ext cx="3024336" cy="360040"/>
          </a:xfrm>
          <a:prstGeom prst="roundRect">
            <a:avLst/>
          </a:prstGeom>
          <a:solidFill>
            <a:schemeClr val="accent1">
              <a:lumMod val="60000"/>
              <a:lumOff val="40000"/>
            </a:schemeClr>
          </a:solidFill>
          <a:ln w="6350" cap="flat" cmpd="sng" algn="ctr">
            <a:solidFill>
              <a:srgbClr val="6B92B5"/>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Arial" charset="0"/>
              </a:rPr>
              <a:t>Start()</a:t>
            </a:r>
            <a:endParaRPr kumimoji="0" lang="en-GB" sz="600" b="0" i="0" u="none" strike="noStrike" cap="none" normalizeH="0" baseline="0" dirty="0">
              <a:ln>
                <a:noFill/>
              </a:ln>
              <a:solidFill>
                <a:schemeClr val="bg1"/>
              </a:solidFill>
              <a:effectLst/>
              <a:latin typeface="Arial" charset="0"/>
            </a:endParaRPr>
          </a:p>
        </p:txBody>
      </p:sp>
      <p:sp>
        <p:nvSpPr>
          <p:cNvPr id="16" name="Rounded Rectangle 15"/>
          <p:cNvSpPr/>
          <p:nvPr/>
        </p:nvSpPr>
        <p:spPr bwMode="auto">
          <a:xfrm>
            <a:off x="6393160" y="3789040"/>
            <a:ext cx="3024336" cy="360040"/>
          </a:xfrm>
          <a:prstGeom prst="roundRect">
            <a:avLst/>
          </a:prstGeom>
          <a:solidFill>
            <a:schemeClr val="accent1">
              <a:lumMod val="60000"/>
              <a:lumOff val="40000"/>
            </a:schemeClr>
          </a:solidFill>
          <a:ln w="6350" cap="flat" cmpd="sng" algn="ctr">
            <a:solidFill>
              <a:srgbClr val="6B92B5"/>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kumimoji="0" lang="en-GB" sz="1400" b="0" i="0" u="none" strike="noStrike" cap="none" normalizeH="0" baseline="0" dirty="0">
                <a:ln>
                  <a:noFill/>
                </a:ln>
                <a:solidFill>
                  <a:schemeClr val="bg1"/>
                </a:solidFill>
                <a:effectLst/>
                <a:latin typeface="Arial" charset="0"/>
              </a:rPr>
              <a:t>Pause()</a:t>
            </a:r>
            <a:endParaRPr kumimoji="0" lang="en-GB" sz="600" b="0" i="0" u="none" strike="noStrike" cap="none" normalizeH="0" baseline="0" dirty="0">
              <a:ln>
                <a:noFill/>
              </a:ln>
              <a:solidFill>
                <a:schemeClr val="bg1"/>
              </a:solidFill>
              <a:effectLst/>
              <a:latin typeface="Arial" charset="0"/>
            </a:endParaRPr>
          </a:p>
        </p:txBody>
      </p:sp>
      <p:pic>
        <p:nvPicPr>
          <p:cNvPr id="1026" name="Picture 2" descr="C:\Program Files (x86)\Microsoft Office\MEDIA\CAGCAT10\j0285750.wmf"/>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93059" y="2812281"/>
            <a:ext cx="1824037" cy="11207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179400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anim calcmode="lin" valueType="num">
                                      <p:cBhvr additive="base">
                                        <p:cTn id="13" dur="500" fill="hold"/>
                                        <p:tgtEl>
                                          <p:spTgt spid="8"/>
                                        </p:tgtEl>
                                        <p:attrNameLst>
                                          <p:attrName>ppt_x</p:attrName>
                                        </p:attrNameLst>
                                      </p:cBhvr>
                                      <p:tavLst>
                                        <p:tav tm="0">
                                          <p:val>
                                            <p:strVal val="#ppt_x"/>
                                          </p:val>
                                        </p:tav>
                                        <p:tav tm="100000">
                                          <p:val>
                                            <p:strVal val="#ppt_x"/>
                                          </p:val>
                                        </p:tav>
                                      </p:tavLst>
                                    </p:anim>
                                    <p:anim calcmode="lin" valueType="num">
                                      <p:cBhvr additive="base">
                                        <p:cTn id="14" dur="500" fill="hold"/>
                                        <p:tgtEl>
                                          <p:spTgt spid="8"/>
                                        </p:tgtEl>
                                        <p:attrNameLst>
                                          <p:attrName>ppt_y</p:attrName>
                                        </p:attrNameLst>
                                      </p:cBhvr>
                                      <p:tavLst>
                                        <p:tav tm="0">
                                          <p:val>
                                            <p:strVal val="1+#ppt_h/2"/>
                                          </p:val>
                                        </p:tav>
                                        <p:tav tm="100000">
                                          <p:val>
                                            <p:strVal val="#ppt_y"/>
                                          </p:val>
                                        </p:tav>
                                      </p:tavLst>
                                    </p:anim>
                                  </p:childTnLst>
                                </p:cTn>
                              </p:par>
                              <p:par>
                                <p:cTn id="15" presetID="2" presetClass="entr" presetSubtype="4"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anim calcmode="lin" valueType="num">
                                      <p:cBhvr additive="base">
                                        <p:cTn id="17" dur="500" fill="hold"/>
                                        <p:tgtEl>
                                          <p:spTgt spid="9"/>
                                        </p:tgtEl>
                                        <p:attrNameLst>
                                          <p:attrName>ppt_x</p:attrName>
                                        </p:attrNameLst>
                                      </p:cBhvr>
                                      <p:tavLst>
                                        <p:tav tm="0">
                                          <p:val>
                                            <p:strVal val="#ppt_x"/>
                                          </p:val>
                                        </p:tav>
                                        <p:tav tm="100000">
                                          <p:val>
                                            <p:strVal val="#ppt_x"/>
                                          </p:val>
                                        </p:tav>
                                      </p:tavLst>
                                    </p:anim>
                                    <p:anim calcmode="lin" valueType="num">
                                      <p:cBhvr additive="base">
                                        <p:cTn id="18" dur="500" fill="hold"/>
                                        <p:tgtEl>
                                          <p:spTgt spid="9"/>
                                        </p:tgtEl>
                                        <p:attrNameLst>
                                          <p:attrName>ppt_y</p:attrName>
                                        </p:attrNameLst>
                                      </p:cBhvr>
                                      <p:tavLst>
                                        <p:tav tm="0">
                                          <p:val>
                                            <p:strVal val="1+#ppt_h/2"/>
                                          </p:val>
                                        </p:tav>
                                        <p:tav tm="100000">
                                          <p:val>
                                            <p:strVal val="#ppt_y"/>
                                          </p:val>
                                        </p:tav>
                                      </p:tavLst>
                                    </p:anim>
                                  </p:childTnLst>
                                </p:cTn>
                              </p:par>
                              <p:par>
                                <p:cTn id="19" presetID="2" presetClass="entr" presetSubtype="4"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 calcmode="lin" valueType="num">
                                      <p:cBhvr additive="base">
                                        <p:cTn id="21" dur="500" fill="hold"/>
                                        <p:tgtEl>
                                          <p:spTgt spid="10"/>
                                        </p:tgtEl>
                                        <p:attrNameLst>
                                          <p:attrName>ppt_x</p:attrName>
                                        </p:attrNameLst>
                                      </p:cBhvr>
                                      <p:tavLst>
                                        <p:tav tm="0">
                                          <p:val>
                                            <p:strVal val="#ppt_x"/>
                                          </p:val>
                                        </p:tav>
                                        <p:tav tm="100000">
                                          <p:val>
                                            <p:strVal val="#ppt_x"/>
                                          </p:val>
                                        </p:tav>
                                      </p:tavLst>
                                    </p:anim>
                                    <p:anim calcmode="lin" valueType="num">
                                      <p:cBhvr additive="base">
                                        <p:cTn id="22"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4"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 calcmode="lin" valueType="num">
                                      <p:cBhvr additive="base">
                                        <p:cTn id="27" dur="500" fill="hold"/>
                                        <p:tgtEl>
                                          <p:spTgt spid="14"/>
                                        </p:tgtEl>
                                        <p:attrNameLst>
                                          <p:attrName>ppt_x</p:attrName>
                                        </p:attrNameLst>
                                      </p:cBhvr>
                                      <p:tavLst>
                                        <p:tav tm="0">
                                          <p:val>
                                            <p:strVal val="#ppt_x"/>
                                          </p:val>
                                        </p:tav>
                                        <p:tav tm="100000">
                                          <p:val>
                                            <p:strVal val="#ppt_x"/>
                                          </p:val>
                                        </p:tav>
                                      </p:tavLst>
                                    </p:anim>
                                    <p:anim calcmode="lin" valueType="num">
                                      <p:cBhvr additive="base">
                                        <p:cTn id="28" dur="500" fill="hold"/>
                                        <p:tgtEl>
                                          <p:spTgt spid="14"/>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0"/>
                                  </p:stCondLst>
                                  <p:childTnLst>
                                    <p:set>
                                      <p:cBhvr>
                                        <p:cTn id="30" dur="1" fill="hold">
                                          <p:stCondLst>
                                            <p:cond delay="0"/>
                                          </p:stCondLst>
                                        </p:cTn>
                                        <p:tgtEl>
                                          <p:spTgt spid="15"/>
                                        </p:tgtEl>
                                        <p:attrNameLst>
                                          <p:attrName>style.visibility</p:attrName>
                                        </p:attrNameLst>
                                      </p:cBhvr>
                                      <p:to>
                                        <p:strVal val="visible"/>
                                      </p:to>
                                    </p:set>
                                    <p:anim calcmode="lin" valueType="num">
                                      <p:cBhvr additive="base">
                                        <p:cTn id="31" dur="500" fill="hold"/>
                                        <p:tgtEl>
                                          <p:spTgt spid="15"/>
                                        </p:tgtEl>
                                        <p:attrNameLst>
                                          <p:attrName>ppt_x</p:attrName>
                                        </p:attrNameLst>
                                      </p:cBhvr>
                                      <p:tavLst>
                                        <p:tav tm="0">
                                          <p:val>
                                            <p:strVal val="#ppt_x"/>
                                          </p:val>
                                        </p:tav>
                                        <p:tav tm="100000">
                                          <p:val>
                                            <p:strVal val="#ppt_x"/>
                                          </p:val>
                                        </p:tav>
                                      </p:tavLst>
                                    </p:anim>
                                    <p:anim calcmode="lin" valueType="num">
                                      <p:cBhvr additive="base">
                                        <p:cTn id="32" dur="500" fill="hold"/>
                                        <p:tgtEl>
                                          <p:spTgt spid="15"/>
                                        </p:tgtEl>
                                        <p:attrNameLst>
                                          <p:attrName>ppt_y</p:attrName>
                                        </p:attrNameLst>
                                      </p:cBhvr>
                                      <p:tavLst>
                                        <p:tav tm="0">
                                          <p:val>
                                            <p:strVal val="1+#ppt_h/2"/>
                                          </p:val>
                                        </p:tav>
                                        <p:tav tm="100000">
                                          <p:val>
                                            <p:strVal val="#ppt_y"/>
                                          </p:val>
                                        </p:tav>
                                      </p:tavLst>
                                    </p:anim>
                                  </p:childTnLst>
                                </p:cTn>
                              </p:par>
                              <p:par>
                                <p:cTn id="33" presetID="2" presetClass="entr" presetSubtype="4" fill="hold" grpId="0" nodeType="withEffect">
                                  <p:stCondLst>
                                    <p:cond delay="0"/>
                                  </p:stCondLst>
                                  <p:childTnLst>
                                    <p:set>
                                      <p:cBhvr>
                                        <p:cTn id="34" dur="1" fill="hold">
                                          <p:stCondLst>
                                            <p:cond delay="0"/>
                                          </p:stCondLst>
                                        </p:cTn>
                                        <p:tgtEl>
                                          <p:spTgt spid="16"/>
                                        </p:tgtEl>
                                        <p:attrNameLst>
                                          <p:attrName>style.visibility</p:attrName>
                                        </p:attrNameLst>
                                      </p:cBhvr>
                                      <p:to>
                                        <p:strVal val="visible"/>
                                      </p:to>
                                    </p:set>
                                    <p:anim calcmode="lin" valueType="num">
                                      <p:cBhvr additive="base">
                                        <p:cTn id="35" dur="500" fill="hold"/>
                                        <p:tgtEl>
                                          <p:spTgt spid="16"/>
                                        </p:tgtEl>
                                        <p:attrNameLst>
                                          <p:attrName>ppt_x</p:attrName>
                                        </p:attrNameLst>
                                      </p:cBhvr>
                                      <p:tavLst>
                                        <p:tav tm="0">
                                          <p:val>
                                            <p:strVal val="#ppt_x"/>
                                          </p:val>
                                        </p:tav>
                                        <p:tav tm="100000">
                                          <p:val>
                                            <p:strVal val="#ppt_x"/>
                                          </p:val>
                                        </p:tav>
                                      </p:tavLst>
                                    </p:anim>
                                    <p:anim calcmode="lin" valueType="num">
                                      <p:cBhvr additive="base">
                                        <p:cTn id="36"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animBg="1"/>
      <p:bldP spid="10" grpId="0" animBg="1"/>
      <p:bldP spid="13" grpId="0" animBg="1"/>
      <p:bldP spid="14" grpId="0" animBg="1"/>
      <p:bldP spid="15" grpId="0" animBg="1"/>
      <p:bldP spid="16"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So what can I do with objects? </a:t>
            </a:r>
          </a:p>
        </p:txBody>
      </p:sp>
      <p:sp>
        <p:nvSpPr>
          <p:cNvPr id="3" name="Content Placeholder 2"/>
          <p:cNvSpPr>
            <a:spLocks noGrp="1"/>
          </p:cNvSpPr>
          <p:nvPr>
            <p:ph idx="1"/>
          </p:nvPr>
        </p:nvSpPr>
        <p:spPr/>
        <p:txBody>
          <a:bodyPr>
            <a:normAutofit lnSpcReduction="10000"/>
          </a:bodyPr>
          <a:lstStyle/>
          <a:p>
            <a:r>
              <a:rPr lang="en-GB" dirty="0"/>
              <a:t>In short…anything you want (within reason) -  you can </a:t>
            </a:r>
          </a:p>
          <a:p>
            <a:pPr lvl="1"/>
            <a:r>
              <a:rPr lang="en-GB" dirty="0"/>
              <a:t>get information out of an object</a:t>
            </a:r>
          </a:p>
          <a:p>
            <a:pPr lvl="1"/>
            <a:r>
              <a:rPr lang="en-GB" dirty="0"/>
              <a:t>change properties of an object</a:t>
            </a:r>
          </a:p>
          <a:p>
            <a:pPr lvl="1"/>
            <a:r>
              <a:rPr lang="en-GB" dirty="0"/>
              <a:t>add properties</a:t>
            </a:r>
          </a:p>
          <a:p>
            <a:pPr lvl="1"/>
            <a:r>
              <a:rPr lang="en-GB" dirty="0"/>
              <a:t>create your own object</a:t>
            </a:r>
          </a:p>
          <a:p>
            <a:pPr lvl="1"/>
            <a:r>
              <a:rPr lang="en-GB" dirty="0"/>
              <a:t>pass it to another object/cmdlet (using a pipeline – more on that later)</a:t>
            </a:r>
          </a:p>
          <a:p>
            <a:r>
              <a:rPr lang="en-GB" dirty="0"/>
              <a:t>In other languages, you may be familiar with declaring and using variables to store information – in PowerShell, a variable is…an object.</a:t>
            </a:r>
          </a:p>
          <a:p>
            <a:r>
              <a:rPr lang="en-GB" dirty="0"/>
              <a:t>In PowerShell, a variable is denoted by having to be prefixed with the dollar (</a:t>
            </a:r>
            <a:r>
              <a:rPr lang="en-GB" b="1" i="1" dirty="0"/>
              <a:t>$</a:t>
            </a:r>
            <a:r>
              <a:rPr lang="en-GB" dirty="0"/>
              <a:t>) symbol</a:t>
            </a:r>
          </a:p>
          <a:p>
            <a:r>
              <a:rPr lang="en-GB" dirty="0"/>
              <a:t>In most circumstances, a variable in PowerShell does not have to be declared prior to its use, in fact doing so is redundant and inefficient</a:t>
            </a:r>
          </a:p>
          <a:p>
            <a:endParaRPr lang="en-GB" dirty="0"/>
          </a:p>
          <a:p>
            <a:endParaRPr lang="en-GB" dirty="0"/>
          </a:p>
          <a:p>
            <a:endParaRPr lang="en-GB" dirty="0"/>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12</a:t>
            </a:fld>
            <a:endParaRPr lang="en-GB" dirty="0"/>
          </a:p>
        </p:txBody>
      </p:sp>
    </p:spTree>
    <p:extLst>
      <p:ext uri="{BB962C8B-B14F-4D97-AF65-F5344CB8AC3E}">
        <p14:creationId xmlns:p14="http://schemas.microsoft.com/office/powerpoint/2010/main" val="43169190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Automatic Variables</a:t>
            </a:r>
          </a:p>
        </p:txBody>
      </p:sp>
      <p:sp>
        <p:nvSpPr>
          <p:cNvPr id="3" name="Content Placeholder 2"/>
          <p:cNvSpPr>
            <a:spLocks noGrp="1"/>
          </p:cNvSpPr>
          <p:nvPr>
            <p:ph idx="1"/>
          </p:nvPr>
        </p:nvSpPr>
        <p:spPr/>
        <p:txBody>
          <a:bodyPr/>
          <a:lstStyle/>
          <a:p>
            <a:r>
              <a:rPr lang="en-GB" dirty="0"/>
              <a:t>Automatic variables are variables that the system defines automatically and that are given values based on the condition or context at that particular point in time.</a:t>
            </a:r>
          </a:p>
          <a:p>
            <a:r>
              <a:rPr lang="en-GB" dirty="0"/>
              <a:t>Some of PowerShell 2's most common automatic variables are in the following table:</a:t>
            </a:r>
          </a:p>
          <a:p>
            <a:endParaRPr lang="en-GB" dirty="0"/>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13</a:t>
            </a:fld>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3252838571"/>
              </p:ext>
            </p:extLst>
          </p:nvPr>
        </p:nvGraphicFramePr>
        <p:xfrm>
          <a:off x="1640632" y="2051670"/>
          <a:ext cx="6404522" cy="2457450"/>
        </p:xfrm>
        <a:graphic>
          <a:graphicData uri="http://schemas.openxmlformats.org/drawingml/2006/table">
            <a:tbl>
              <a:tblPr firstRow="1" firstCol="1" bandRow="1">
                <a:tableStyleId>{5C22544A-7EE6-4342-B048-85BDC9FD1C3A}</a:tableStyleId>
              </a:tblPr>
              <a:tblGrid>
                <a:gridCol w="1435970">
                  <a:extLst>
                    <a:ext uri="{9D8B030D-6E8A-4147-A177-3AD203B41FA5}">
                      <a16:colId xmlns:a16="http://schemas.microsoft.com/office/drawing/2014/main" val="20000"/>
                    </a:ext>
                  </a:extLst>
                </a:gridCol>
                <a:gridCol w="4968552">
                  <a:extLst>
                    <a:ext uri="{9D8B030D-6E8A-4147-A177-3AD203B41FA5}">
                      <a16:colId xmlns:a16="http://schemas.microsoft.com/office/drawing/2014/main" val="20001"/>
                    </a:ext>
                  </a:extLst>
                </a:gridCol>
              </a:tblGrid>
              <a:tr h="0">
                <a:tc>
                  <a:txBody>
                    <a:bodyPr/>
                    <a:lstStyle/>
                    <a:p>
                      <a:pPr>
                        <a:lnSpc>
                          <a:spcPct val="130000"/>
                        </a:lnSpc>
                        <a:spcAft>
                          <a:spcPts val="0"/>
                        </a:spcAft>
                      </a:pPr>
                      <a:r>
                        <a:rPr lang="en-GB" sz="1000" dirty="0">
                          <a:effectLst/>
                        </a:rPr>
                        <a:t>Variable Name</a:t>
                      </a:r>
                      <a:endParaRPr lang="en-GB" sz="1100" dirty="0">
                        <a:effectLst/>
                        <a:latin typeface="Calibri"/>
                        <a:ea typeface="Calibri"/>
                        <a:cs typeface="Times New Roman"/>
                      </a:endParaRPr>
                    </a:p>
                  </a:txBody>
                  <a:tcPr marL="47625" marR="95250" marT="47625" marB="47625"/>
                </a:tc>
                <a:tc>
                  <a:txBody>
                    <a:bodyPr/>
                    <a:lstStyle/>
                    <a:p>
                      <a:pPr>
                        <a:lnSpc>
                          <a:spcPct val="130000"/>
                        </a:lnSpc>
                        <a:spcAft>
                          <a:spcPts val="0"/>
                        </a:spcAft>
                      </a:pPr>
                      <a:r>
                        <a:rPr lang="en-GB" sz="1000">
                          <a:effectLst/>
                        </a:rPr>
                        <a:t>Description</a:t>
                      </a:r>
                      <a:endParaRPr lang="en-GB" sz="1100">
                        <a:effectLst/>
                        <a:latin typeface="Calibri"/>
                        <a:ea typeface="Calibri"/>
                        <a:cs typeface="Times New Roman"/>
                      </a:endParaRPr>
                    </a:p>
                  </a:txBody>
                  <a:tcPr marL="47625" marR="95250" marT="47625" marB="47625"/>
                </a:tc>
                <a:extLst>
                  <a:ext uri="{0D108BD9-81ED-4DB2-BD59-A6C34878D82A}">
                    <a16:rowId xmlns:a16="http://schemas.microsoft.com/office/drawing/2014/main" val="10000"/>
                  </a:ext>
                </a:extLst>
              </a:tr>
              <a:tr h="0">
                <a:tc>
                  <a:txBody>
                    <a:bodyPr/>
                    <a:lstStyle/>
                    <a:p>
                      <a:pPr>
                        <a:lnSpc>
                          <a:spcPct val="115000"/>
                        </a:lnSpc>
                        <a:spcAft>
                          <a:spcPts val="0"/>
                        </a:spcAft>
                      </a:pPr>
                      <a:r>
                        <a:rPr lang="en-GB" sz="1000">
                          <a:effectLst/>
                        </a:rPr>
                        <a:t>$_</a:t>
                      </a:r>
                      <a:endParaRPr lang="en-GB" sz="1100">
                        <a:effectLst/>
                        <a:latin typeface="Calibri"/>
                        <a:ea typeface="Calibri"/>
                        <a:cs typeface="Times New Roman"/>
                      </a:endParaRPr>
                    </a:p>
                  </a:txBody>
                  <a:tcPr marL="47625" marR="95250" marT="47625" marB="47625"/>
                </a:tc>
                <a:tc>
                  <a:txBody>
                    <a:bodyPr/>
                    <a:lstStyle/>
                    <a:p>
                      <a:pPr>
                        <a:lnSpc>
                          <a:spcPct val="115000"/>
                        </a:lnSpc>
                        <a:spcAft>
                          <a:spcPts val="0"/>
                        </a:spcAft>
                      </a:pPr>
                      <a:r>
                        <a:rPr lang="en-GB" sz="1000" dirty="0">
                          <a:effectLst/>
                        </a:rPr>
                        <a:t>Contains the current object in the pipeline object</a:t>
                      </a:r>
                      <a:r>
                        <a:rPr lang="en-GB" sz="1000" baseline="0" dirty="0">
                          <a:effectLst/>
                        </a:rPr>
                        <a:t> (more on pipelines later)</a:t>
                      </a:r>
                      <a:endParaRPr lang="en-GB" sz="1100" dirty="0">
                        <a:effectLst/>
                        <a:latin typeface="Calibri"/>
                        <a:ea typeface="Calibri"/>
                        <a:cs typeface="Times New Roman"/>
                      </a:endParaRPr>
                    </a:p>
                  </a:txBody>
                  <a:tcPr marL="47625" marR="95250" marT="47625" marB="47625"/>
                </a:tc>
                <a:extLst>
                  <a:ext uri="{0D108BD9-81ED-4DB2-BD59-A6C34878D82A}">
                    <a16:rowId xmlns:a16="http://schemas.microsoft.com/office/drawing/2014/main" val="10001"/>
                  </a:ext>
                </a:extLst>
              </a:tr>
              <a:tr h="0">
                <a:tc>
                  <a:txBody>
                    <a:bodyPr/>
                    <a:lstStyle/>
                    <a:p>
                      <a:pPr>
                        <a:lnSpc>
                          <a:spcPct val="115000"/>
                        </a:lnSpc>
                        <a:spcAft>
                          <a:spcPts val="0"/>
                        </a:spcAft>
                      </a:pPr>
                      <a:r>
                        <a:rPr lang="en-GB" sz="1000">
                          <a:effectLst/>
                        </a:rPr>
                        <a:t>$Args</a:t>
                      </a:r>
                      <a:endParaRPr lang="en-GB" sz="1100">
                        <a:effectLst/>
                        <a:latin typeface="Calibri"/>
                        <a:ea typeface="Calibri"/>
                        <a:cs typeface="Times New Roman"/>
                      </a:endParaRPr>
                    </a:p>
                  </a:txBody>
                  <a:tcPr marL="47625" marR="95250" marT="47625" marB="47625"/>
                </a:tc>
                <a:tc>
                  <a:txBody>
                    <a:bodyPr/>
                    <a:lstStyle/>
                    <a:p>
                      <a:pPr>
                        <a:lnSpc>
                          <a:spcPct val="115000"/>
                        </a:lnSpc>
                        <a:spcAft>
                          <a:spcPts val="0"/>
                        </a:spcAft>
                      </a:pPr>
                      <a:r>
                        <a:rPr lang="en-GB" sz="1000">
                          <a:effectLst/>
                        </a:rPr>
                        <a:t>Array of undeclared parameters or values passed to a function, script, or script block.</a:t>
                      </a:r>
                      <a:endParaRPr lang="en-GB" sz="1100">
                        <a:effectLst/>
                        <a:latin typeface="Calibri"/>
                        <a:ea typeface="Calibri"/>
                        <a:cs typeface="Times New Roman"/>
                      </a:endParaRPr>
                    </a:p>
                  </a:txBody>
                  <a:tcPr marL="47625" marR="95250" marT="47625" marB="47625"/>
                </a:tc>
                <a:extLst>
                  <a:ext uri="{0D108BD9-81ED-4DB2-BD59-A6C34878D82A}">
                    <a16:rowId xmlns:a16="http://schemas.microsoft.com/office/drawing/2014/main" val="10002"/>
                  </a:ext>
                </a:extLst>
              </a:tr>
              <a:tr h="0">
                <a:tc>
                  <a:txBody>
                    <a:bodyPr/>
                    <a:lstStyle/>
                    <a:p>
                      <a:pPr>
                        <a:lnSpc>
                          <a:spcPct val="115000"/>
                        </a:lnSpc>
                        <a:spcAft>
                          <a:spcPts val="0"/>
                        </a:spcAft>
                      </a:pPr>
                      <a:r>
                        <a:rPr lang="en-GB" sz="1000">
                          <a:effectLst/>
                        </a:rPr>
                        <a:t>$False</a:t>
                      </a:r>
                      <a:endParaRPr lang="en-GB" sz="1100">
                        <a:effectLst/>
                        <a:latin typeface="Calibri"/>
                        <a:ea typeface="Calibri"/>
                        <a:cs typeface="Times New Roman"/>
                      </a:endParaRPr>
                    </a:p>
                  </a:txBody>
                  <a:tcPr marL="47625" marR="95250" marT="47625" marB="47625"/>
                </a:tc>
                <a:tc>
                  <a:txBody>
                    <a:bodyPr/>
                    <a:lstStyle/>
                    <a:p>
                      <a:pPr>
                        <a:lnSpc>
                          <a:spcPct val="115000"/>
                        </a:lnSpc>
                        <a:spcAft>
                          <a:spcPts val="0"/>
                        </a:spcAft>
                      </a:pPr>
                      <a:r>
                        <a:rPr lang="en-GB" sz="1000">
                          <a:effectLst/>
                        </a:rPr>
                        <a:t>Contains the value FALSE.</a:t>
                      </a:r>
                      <a:endParaRPr lang="en-GB" sz="1100">
                        <a:effectLst/>
                        <a:latin typeface="Calibri"/>
                        <a:ea typeface="Calibri"/>
                        <a:cs typeface="Times New Roman"/>
                      </a:endParaRPr>
                    </a:p>
                  </a:txBody>
                  <a:tcPr marL="47625" marR="95250" marT="47625" marB="47625"/>
                </a:tc>
                <a:extLst>
                  <a:ext uri="{0D108BD9-81ED-4DB2-BD59-A6C34878D82A}">
                    <a16:rowId xmlns:a16="http://schemas.microsoft.com/office/drawing/2014/main" val="10003"/>
                  </a:ext>
                </a:extLst>
              </a:tr>
              <a:tr h="0">
                <a:tc>
                  <a:txBody>
                    <a:bodyPr/>
                    <a:lstStyle/>
                    <a:p>
                      <a:pPr>
                        <a:lnSpc>
                          <a:spcPct val="115000"/>
                        </a:lnSpc>
                        <a:spcAft>
                          <a:spcPts val="0"/>
                        </a:spcAft>
                      </a:pPr>
                      <a:r>
                        <a:rPr lang="en-GB" sz="1000">
                          <a:effectLst/>
                        </a:rPr>
                        <a:t>$Home</a:t>
                      </a:r>
                      <a:endParaRPr lang="en-GB" sz="1100">
                        <a:effectLst/>
                        <a:latin typeface="Calibri"/>
                        <a:ea typeface="Calibri"/>
                        <a:cs typeface="Times New Roman"/>
                      </a:endParaRPr>
                    </a:p>
                  </a:txBody>
                  <a:tcPr marL="47625" marR="95250" marT="47625" marB="47625"/>
                </a:tc>
                <a:tc>
                  <a:txBody>
                    <a:bodyPr/>
                    <a:lstStyle/>
                    <a:p>
                      <a:pPr>
                        <a:lnSpc>
                          <a:spcPct val="115000"/>
                        </a:lnSpc>
                        <a:spcAft>
                          <a:spcPts val="0"/>
                        </a:spcAft>
                      </a:pPr>
                      <a:r>
                        <a:rPr lang="en-GB" sz="1000" dirty="0">
                          <a:effectLst/>
                        </a:rPr>
                        <a:t>Full path to the user's home directory</a:t>
                      </a:r>
                      <a:endParaRPr lang="en-GB" sz="1100" dirty="0">
                        <a:effectLst/>
                        <a:latin typeface="Calibri"/>
                        <a:ea typeface="Calibri"/>
                        <a:cs typeface="Times New Roman"/>
                      </a:endParaRPr>
                    </a:p>
                  </a:txBody>
                  <a:tcPr marL="47625" marR="95250" marT="47625" marB="47625"/>
                </a:tc>
                <a:extLst>
                  <a:ext uri="{0D108BD9-81ED-4DB2-BD59-A6C34878D82A}">
                    <a16:rowId xmlns:a16="http://schemas.microsoft.com/office/drawing/2014/main" val="10004"/>
                  </a:ext>
                </a:extLst>
              </a:tr>
              <a:tr h="0">
                <a:tc>
                  <a:txBody>
                    <a:bodyPr/>
                    <a:lstStyle/>
                    <a:p>
                      <a:pPr>
                        <a:lnSpc>
                          <a:spcPct val="115000"/>
                        </a:lnSpc>
                        <a:spcAft>
                          <a:spcPts val="0"/>
                        </a:spcAft>
                      </a:pPr>
                      <a:r>
                        <a:rPr lang="en-GB" sz="1000">
                          <a:effectLst/>
                        </a:rPr>
                        <a:t>$NULL</a:t>
                      </a:r>
                      <a:endParaRPr lang="en-GB" sz="1100">
                        <a:effectLst/>
                        <a:latin typeface="Calibri"/>
                        <a:ea typeface="Calibri"/>
                        <a:cs typeface="Times New Roman"/>
                      </a:endParaRPr>
                    </a:p>
                  </a:txBody>
                  <a:tcPr marL="47625" marR="95250" marT="47625" marB="47625"/>
                </a:tc>
                <a:tc>
                  <a:txBody>
                    <a:bodyPr/>
                    <a:lstStyle/>
                    <a:p>
                      <a:pPr>
                        <a:lnSpc>
                          <a:spcPct val="115000"/>
                        </a:lnSpc>
                        <a:spcAft>
                          <a:spcPts val="0"/>
                        </a:spcAft>
                      </a:pPr>
                      <a:r>
                        <a:rPr lang="en-GB" sz="1000" dirty="0">
                          <a:effectLst/>
                        </a:rPr>
                        <a:t>Contains NULL or empty value.</a:t>
                      </a:r>
                      <a:endParaRPr lang="en-GB" sz="1100" dirty="0">
                        <a:effectLst/>
                        <a:latin typeface="Calibri"/>
                        <a:ea typeface="Calibri"/>
                        <a:cs typeface="Times New Roman"/>
                      </a:endParaRPr>
                    </a:p>
                  </a:txBody>
                  <a:tcPr marL="47625" marR="95250" marT="47625" marB="47625"/>
                </a:tc>
                <a:extLst>
                  <a:ext uri="{0D108BD9-81ED-4DB2-BD59-A6C34878D82A}">
                    <a16:rowId xmlns:a16="http://schemas.microsoft.com/office/drawing/2014/main" val="10005"/>
                  </a:ext>
                </a:extLst>
              </a:tr>
              <a:tr h="0">
                <a:tc>
                  <a:txBody>
                    <a:bodyPr/>
                    <a:lstStyle/>
                    <a:p>
                      <a:pPr>
                        <a:lnSpc>
                          <a:spcPct val="115000"/>
                        </a:lnSpc>
                        <a:spcAft>
                          <a:spcPts val="0"/>
                        </a:spcAft>
                      </a:pPr>
                      <a:r>
                        <a:rPr lang="en-GB" sz="1000">
                          <a:effectLst/>
                        </a:rPr>
                        <a:t>$Profile</a:t>
                      </a:r>
                      <a:endParaRPr lang="en-GB" sz="1100">
                        <a:effectLst/>
                        <a:latin typeface="Calibri"/>
                        <a:ea typeface="Calibri"/>
                        <a:cs typeface="Times New Roman"/>
                      </a:endParaRPr>
                    </a:p>
                  </a:txBody>
                  <a:tcPr marL="47625" marR="95250" marT="47625" marB="47625"/>
                </a:tc>
                <a:tc>
                  <a:txBody>
                    <a:bodyPr/>
                    <a:lstStyle/>
                    <a:p>
                      <a:pPr>
                        <a:lnSpc>
                          <a:spcPct val="115000"/>
                        </a:lnSpc>
                        <a:spcAft>
                          <a:spcPts val="0"/>
                        </a:spcAft>
                      </a:pPr>
                      <a:r>
                        <a:rPr lang="en-GB" sz="1000">
                          <a:effectLst/>
                        </a:rPr>
                        <a:t>Full path to the Windows PowerShell user profile for default shell.</a:t>
                      </a:r>
                      <a:endParaRPr lang="en-GB" sz="1100">
                        <a:effectLst/>
                        <a:latin typeface="Calibri"/>
                        <a:ea typeface="Calibri"/>
                        <a:cs typeface="Times New Roman"/>
                      </a:endParaRPr>
                    </a:p>
                  </a:txBody>
                  <a:tcPr marL="47625" marR="95250" marT="47625" marB="47625"/>
                </a:tc>
                <a:extLst>
                  <a:ext uri="{0D108BD9-81ED-4DB2-BD59-A6C34878D82A}">
                    <a16:rowId xmlns:a16="http://schemas.microsoft.com/office/drawing/2014/main" val="10006"/>
                  </a:ext>
                </a:extLst>
              </a:tr>
              <a:tr h="0">
                <a:tc>
                  <a:txBody>
                    <a:bodyPr/>
                    <a:lstStyle/>
                    <a:p>
                      <a:pPr>
                        <a:lnSpc>
                          <a:spcPct val="115000"/>
                        </a:lnSpc>
                        <a:spcAft>
                          <a:spcPts val="0"/>
                        </a:spcAft>
                      </a:pPr>
                      <a:r>
                        <a:rPr lang="en-GB" sz="1000">
                          <a:effectLst/>
                        </a:rPr>
                        <a:t>$Pwd</a:t>
                      </a:r>
                      <a:endParaRPr lang="en-GB" sz="1100">
                        <a:effectLst/>
                        <a:latin typeface="Calibri"/>
                        <a:ea typeface="Calibri"/>
                        <a:cs typeface="Times New Roman"/>
                      </a:endParaRPr>
                    </a:p>
                  </a:txBody>
                  <a:tcPr marL="47625" marR="95250" marT="47625" marB="47625"/>
                </a:tc>
                <a:tc>
                  <a:txBody>
                    <a:bodyPr/>
                    <a:lstStyle/>
                    <a:p>
                      <a:pPr>
                        <a:lnSpc>
                          <a:spcPct val="115000"/>
                        </a:lnSpc>
                        <a:spcAft>
                          <a:spcPts val="0"/>
                        </a:spcAft>
                      </a:pPr>
                      <a:r>
                        <a:rPr lang="en-GB" sz="1000">
                          <a:effectLst/>
                        </a:rPr>
                        <a:t>Full path to the current directory.</a:t>
                      </a:r>
                      <a:endParaRPr lang="en-GB" sz="1100">
                        <a:effectLst/>
                        <a:latin typeface="Calibri"/>
                        <a:ea typeface="Calibri"/>
                        <a:cs typeface="Times New Roman"/>
                      </a:endParaRPr>
                    </a:p>
                  </a:txBody>
                  <a:tcPr marL="47625" marR="95250" marT="47625" marB="47625"/>
                </a:tc>
                <a:extLst>
                  <a:ext uri="{0D108BD9-81ED-4DB2-BD59-A6C34878D82A}">
                    <a16:rowId xmlns:a16="http://schemas.microsoft.com/office/drawing/2014/main" val="10007"/>
                  </a:ext>
                </a:extLst>
              </a:tr>
              <a:tr h="0">
                <a:tc>
                  <a:txBody>
                    <a:bodyPr/>
                    <a:lstStyle/>
                    <a:p>
                      <a:pPr>
                        <a:lnSpc>
                          <a:spcPct val="115000"/>
                        </a:lnSpc>
                        <a:spcAft>
                          <a:spcPts val="0"/>
                        </a:spcAft>
                      </a:pPr>
                      <a:r>
                        <a:rPr lang="en-GB" sz="1000">
                          <a:effectLst/>
                        </a:rPr>
                        <a:t>$True</a:t>
                      </a:r>
                      <a:endParaRPr lang="en-GB" sz="1100">
                        <a:effectLst/>
                        <a:latin typeface="Calibri"/>
                        <a:ea typeface="Calibri"/>
                        <a:cs typeface="Times New Roman"/>
                      </a:endParaRPr>
                    </a:p>
                  </a:txBody>
                  <a:tcPr marL="47625" marR="95250" marT="47625" marB="47625"/>
                </a:tc>
                <a:tc>
                  <a:txBody>
                    <a:bodyPr/>
                    <a:lstStyle/>
                    <a:p>
                      <a:pPr>
                        <a:lnSpc>
                          <a:spcPct val="115000"/>
                        </a:lnSpc>
                        <a:spcAft>
                          <a:spcPts val="0"/>
                        </a:spcAft>
                      </a:pPr>
                      <a:r>
                        <a:rPr lang="en-GB" sz="1000" dirty="0">
                          <a:effectLst/>
                        </a:rPr>
                        <a:t>Contains the value TRUE.</a:t>
                      </a:r>
                      <a:endParaRPr lang="en-GB" sz="1100" dirty="0">
                        <a:effectLst/>
                        <a:latin typeface="Calibri"/>
                        <a:ea typeface="Calibri"/>
                        <a:cs typeface="Times New Roman"/>
                      </a:endParaRPr>
                    </a:p>
                  </a:txBody>
                  <a:tcPr marL="47625" marR="95250" marT="47625" marB="47625"/>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186016331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Variable Typing/Casting</a:t>
            </a:r>
          </a:p>
        </p:txBody>
      </p:sp>
      <p:sp>
        <p:nvSpPr>
          <p:cNvPr id="3" name="Content Placeholder 2"/>
          <p:cNvSpPr>
            <a:spLocks noGrp="1"/>
          </p:cNvSpPr>
          <p:nvPr>
            <p:ph idx="1"/>
          </p:nvPr>
        </p:nvSpPr>
        <p:spPr/>
        <p:txBody>
          <a:bodyPr/>
          <a:lstStyle/>
          <a:p>
            <a:r>
              <a:rPr lang="en-GB" dirty="0"/>
              <a:t>Variables do not have to be explicitly given a type (string, integer, </a:t>
            </a:r>
            <a:r>
              <a:rPr lang="en-GB" dirty="0" err="1"/>
              <a:t>boolean</a:t>
            </a:r>
            <a:r>
              <a:rPr lang="en-GB" dirty="0"/>
              <a:t> etc.) - they take on the type of the object stored in them (they are loosely typed or extensible) – if a string is stored in a variable, it will inherit a type of </a:t>
            </a:r>
            <a:r>
              <a:rPr lang="en-GB" b="1" i="1" dirty="0" err="1"/>
              <a:t>System.String</a:t>
            </a:r>
            <a:endParaRPr lang="en-GB" b="1" i="1" dirty="0"/>
          </a:p>
          <a:p>
            <a:r>
              <a:rPr lang="en-GB" dirty="0"/>
              <a:t>Variables can be presented/displayed/used as though they were another type, if PowerShell knows how to convert from one to the other – e.g. the integer 123456 can be cast as a String either using the </a:t>
            </a:r>
            <a:r>
              <a:rPr lang="en-GB" b="1" i="1" dirty="0"/>
              <a:t>.</a:t>
            </a:r>
            <a:r>
              <a:rPr lang="en-GB" b="1" i="1" dirty="0" err="1"/>
              <a:t>ToString</a:t>
            </a:r>
            <a:r>
              <a:rPr lang="en-GB" b="1" i="1" dirty="0"/>
              <a:t>()</a:t>
            </a:r>
            <a:r>
              <a:rPr lang="en-GB" dirty="0"/>
              <a:t> method of the object, or the </a:t>
            </a:r>
            <a:r>
              <a:rPr lang="en-GB" b="1" i="1" dirty="0"/>
              <a:t>–as </a:t>
            </a:r>
            <a:r>
              <a:rPr lang="en-GB" dirty="0"/>
              <a:t> operator with the [</a:t>
            </a:r>
            <a:r>
              <a:rPr lang="en-GB" b="1" i="1" dirty="0"/>
              <a:t>string]</a:t>
            </a:r>
            <a:r>
              <a:rPr lang="en-GB" dirty="0"/>
              <a:t> type.</a:t>
            </a:r>
          </a:p>
          <a:p>
            <a:endParaRPr lang="en-GB" dirty="0"/>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14</a:t>
            </a:fld>
            <a:endParaRPr lang="en-GB" dirty="0"/>
          </a:p>
        </p:txBody>
      </p:sp>
    </p:spTree>
    <p:extLst>
      <p:ext uri="{BB962C8B-B14F-4D97-AF65-F5344CB8AC3E}">
        <p14:creationId xmlns:p14="http://schemas.microsoft.com/office/powerpoint/2010/main" val="15729189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Manipulating objects</a:t>
            </a:r>
          </a:p>
        </p:txBody>
      </p:sp>
      <p:sp>
        <p:nvSpPr>
          <p:cNvPr id="6" name="Content Placeholder 5"/>
          <p:cNvSpPr>
            <a:spLocks noGrp="1"/>
          </p:cNvSpPr>
          <p:nvPr>
            <p:ph idx="1"/>
          </p:nvPr>
        </p:nvSpPr>
        <p:spPr/>
        <p:txBody>
          <a:bodyPr>
            <a:normAutofit lnSpcReduction="10000"/>
          </a:bodyPr>
          <a:lstStyle/>
          <a:p>
            <a:r>
              <a:rPr lang="en-GB" dirty="0"/>
              <a:t>There are several main commands that are commonly used to manipulate and work with objects, or collections/sets of objects – the most commonly used are in the table below:</a:t>
            </a:r>
          </a:p>
          <a:p>
            <a:endParaRPr lang="en-GB" dirty="0"/>
          </a:p>
          <a:p>
            <a:endParaRPr lang="en-GB" dirty="0"/>
          </a:p>
          <a:p>
            <a:endParaRPr lang="en-GB" dirty="0"/>
          </a:p>
          <a:p>
            <a:endParaRPr lang="en-GB" dirty="0"/>
          </a:p>
          <a:p>
            <a:endParaRPr lang="en-GB" dirty="0"/>
          </a:p>
          <a:p>
            <a:endParaRPr lang="en-GB" dirty="0"/>
          </a:p>
          <a:p>
            <a:r>
              <a:rPr lang="en-GB" dirty="0"/>
              <a:t>The commands above expect to receive a set of objects as input, and will return many or no objects, depending upon the condition(s) specified within the command</a:t>
            </a:r>
          </a:p>
          <a:p>
            <a:endParaRPr lang="en-GB" dirty="0"/>
          </a:p>
          <a:p>
            <a:endParaRPr lang="en-GB" dirty="0"/>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15</a:t>
            </a:fld>
            <a:endParaRPr lang="en-GB" dirty="0"/>
          </a:p>
        </p:txBody>
      </p:sp>
      <p:pic>
        <p:nvPicPr>
          <p:cNvPr id="2049"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512" y="1700808"/>
            <a:ext cx="3621088" cy="182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835024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What’s in the pipeline…?</a:t>
            </a:r>
          </a:p>
        </p:txBody>
      </p:sp>
      <p:sp>
        <p:nvSpPr>
          <p:cNvPr id="3" name="Content Placeholder 2"/>
          <p:cNvSpPr>
            <a:spLocks noGrp="1"/>
          </p:cNvSpPr>
          <p:nvPr>
            <p:ph idx="1"/>
          </p:nvPr>
        </p:nvSpPr>
        <p:spPr>
          <a:xfrm>
            <a:off x="398992" y="1052736"/>
            <a:ext cx="9085660" cy="4824536"/>
          </a:xfrm>
        </p:spPr>
        <p:txBody>
          <a:bodyPr/>
          <a:lstStyle/>
          <a:p>
            <a:r>
              <a:rPr lang="en-GB" sz="1400" dirty="0"/>
              <a:t>In order to manipulate a set of objects, you must use the pipeline…so what is it?</a:t>
            </a:r>
          </a:p>
          <a:p>
            <a:r>
              <a:rPr lang="en-GB" sz="1400" dirty="0"/>
              <a:t>A pipeline, in general terms, is a way of transporting something from one place to another, e.g. a water pipe.</a:t>
            </a:r>
          </a:p>
          <a:p>
            <a:r>
              <a:rPr lang="en-GB" sz="1400" dirty="0"/>
              <a:t>In the world of PowerShell, what is piped are objects, between cmdlets.</a:t>
            </a:r>
          </a:p>
          <a:p>
            <a:r>
              <a:rPr lang="en-GB" sz="1400" dirty="0"/>
              <a:t>For example, to return a list of the running processes on a windows machine, use the </a:t>
            </a:r>
            <a:r>
              <a:rPr lang="en-GB" sz="1400" b="1" i="1" dirty="0"/>
              <a:t>get-process</a:t>
            </a:r>
            <a:r>
              <a:rPr lang="en-GB" sz="1400" dirty="0"/>
              <a:t> cmdlet, which will return a collection of objects, one for each running process, with the associated properties and methods of each process object.</a:t>
            </a:r>
          </a:p>
          <a:p>
            <a:r>
              <a:rPr lang="en-GB" sz="1400" dirty="0"/>
              <a:t>That is a lot of information though, so what if you want to make more sense of it?</a:t>
            </a:r>
          </a:p>
          <a:p>
            <a:r>
              <a:rPr lang="en-GB" sz="1400" dirty="0"/>
              <a:t>For this, you need to pipe the response to another cmdlet to help achieve this.</a:t>
            </a:r>
          </a:p>
          <a:p>
            <a:r>
              <a:rPr lang="en-GB" sz="1400" dirty="0"/>
              <a:t>So, if you only wanted to see processes belonging to internet explorer, enter </a:t>
            </a:r>
            <a:r>
              <a:rPr lang="en-GB" sz="1400" b="1" i="1" dirty="0"/>
              <a:t>get-process | where {$_.</a:t>
            </a:r>
            <a:r>
              <a:rPr lang="en-GB" sz="1400" b="1" i="1" dirty="0" err="1"/>
              <a:t>ProcessName</a:t>
            </a:r>
            <a:r>
              <a:rPr lang="en-GB" sz="1400" b="1" i="1" dirty="0"/>
              <a:t> –</a:t>
            </a:r>
            <a:r>
              <a:rPr lang="en-GB" sz="1400" b="1" i="1" dirty="0" err="1"/>
              <a:t>eq</a:t>
            </a:r>
            <a:r>
              <a:rPr lang="en-GB" sz="1400" b="1" i="1" dirty="0"/>
              <a:t> “</a:t>
            </a:r>
            <a:r>
              <a:rPr lang="en-GB" sz="1400" b="1" i="1" dirty="0" err="1"/>
              <a:t>iexplore</a:t>
            </a:r>
            <a:r>
              <a:rPr lang="en-GB" sz="1400" b="1" i="1" dirty="0"/>
              <a:t>”}</a:t>
            </a:r>
            <a:endParaRPr lang="en-GB" sz="1400" dirty="0"/>
          </a:p>
          <a:p>
            <a:r>
              <a:rPr lang="en-GB" sz="1400" dirty="0"/>
              <a:t>This translates to:</a:t>
            </a:r>
          </a:p>
          <a:p>
            <a:pPr lvl="1"/>
            <a:r>
              <a:rPr lang="en-GB" sz="1200" dirty="0"/>
              <a:t>Get me a list of processes</a:t>
            </a:r>
          </a:p>
          <a:p>
            <a:pPr lvl="1"/>
            <a:r>
              <a:rPr lang="en-GB" sz="1200" dirty="0"/>
              <a:t>Pass that list to the </a:t>
            </a:r>
            <a:r>
              <a:rPr lang="en-GB" sz="1200" b="1" i="1" dirty="0"/>
              <a:t>where</a:t>
            </a:r>
            <a:r>
              <a:rPr lang="en-GB" sz="1200" i="1" dirty="0"/>
              <a:t> </a:t>
            </a:r>
            <a:r>
              <a:rPr lang="en-GB" sz="1200" dirty="0"/>
              <a:t>command.</a:t>
            </a:r>
          </a:p>
          <a:p>
            <a:pPr lvl="1"/>
            <a:r>
              <a:rPr lang="en-GB" sz="1200" dirty="0"/>
              <a:t>For each object (the $_ variable = current object in the pipeline) in the set piped to </a:t>
            </a:r>
            <a:r>
              <a:rPr lang="en-GB" sz="1200" b="1" i="1" dirty="0"/>
              <a:t>where</a:t>
            </a:r>
            <a:r>
              <a:rPr lang="en-GB" sz="1200" i="1" dirty="0"/>
              <a:t>, evaluate the condition in the </a:t>
            </a:r>
            <a:r>
              <a:rPr lang="en-GB" sz="1200" i="1" dirty="0" err="1"/>
              <a:t>scriptblock</a:t>
            </a:r>
            <a:r>
              <a:rPr lang="en-GB" sz="1200" i="1" dirty="0"/>
              <a:t> (inside the “{}” curly braces)</a:t>
            </a:r>
          </a:p>
          <a:p>
            <a:pPr lvl="2"/>
            <a:r>
              <a:rPr lang="en-GB" sz="1100" i="1" dirty="0"/>
              <a:t>If true (in this case, if the </a:t>
            </a:r>
            <a:r>
              <a:rPr lang="en-GB" sz="1100" i="1" dirty="0" err="1"/>
              <a:t>ProcessName</a:t>
            </a:r>
            <a:r>
              <a:rPr lang="en-GB" sz="1100" i="1" dirty="0"/>
              <a:t> property of the object is equal to “</a:t>
            </a:r>
            <a:r>
              <a:rPr lang="en-GB" sz="1100" i="1" dirty="0" err="1"/>
              <a:t>iexplore</a:t>
            </a:r>
            <a:r>
              <a:rPr lang="en-GB" sz="1100" i="1" dirty="0"/>
              <a:t>”) pass the object along the pipe</a:t>
            </a:r>
          </a:p>
          <a:p>
            <a:pPr lvl="2"/>
            <a:r>
              <a:rPr lang="en-GB" sz="1100" i="1" dirty="0"/>
              <a:t>If false, don’t pass the object along the pipe</a:t>
            </a:r>
          </a:p>
          <a:p>
            <a:pPr lvl="2"/>
            <a:r>
              <a:rPr lang="en-GB" sz="1100" i="1" dirty="0"/>
              <a:t>At the end of the pipeline, the default is to display the returned objects to the console, unless a command is used that diverts the output elsewhere</a:t>
            </a:r>
            <a:endParaRPr lang="en-GB" sz="1100" dirty="0"/>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16</a:t>
            </a:fld>
            <a:endParaRPr lang="en-GB" dirty="0"/>
          </a:p>
        </p:txBody>
      </p:sp>
    </p:spTree>
    <p:extLst>
      <p:ext uri="{BB962C8B-B14F-4D97-AF65-F5344CB8AC3E}">
        <p14:creationId xmlns:p14="http://schemas.microsoft.com/office/powerpoint/2010/main" val="43223415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the pipeline - continued</a:t>
            </a:r>
          </a:p>
        </p:txBody>
      </p:sp>
      <p:sp>
        <p:nvSpPr>
          <p:cNvPr id="3" name="Content Placeholder 2"/>
          <p:cNvSpPr>
            <a:spLocks noGrp="1"/>
          </p:cNvSpPr>
          <p:nvPr>
            <p:ph idx="1"/>
          </p:nvPr>
        </p:nvSpPr>
        <p:spPr>
          <a:xfrm>
            <a:off x="398992" y="980728"/>
            <a:ext cx="9085660" cy="4824536"/>
          </a:xfrm>
        </p:spPr>
        <p:txBody>
          <a:bodyPr>
            <a:normAutofit fontScale="85000" lnSpcReduction="20000"/>
          </a:bodyPr>
          <a:lstStyle/>
          <a:p>
            <a:r>
              <a:rPr lang="en-GB" dirty="0"/>
              <a:t>In the previous example, we filtered a list of running processes to show only those most of interest, but often that’s not the only thing you want to do in the pipeline, so you can keep piping objects to other cmdlets (the output of one cmdlet, is one or more objects).</a:t>
            </a:r>
          </a:p>
          <a:p>
            <a:r>
              <a:rPr lang="en-GB" dirty="0"/>
              <a:t>So what do we want to do with these Internet Explorer processes – earlier we found that one of the process related cmdlets is </a:t>
            </a:r>
            <a:r>
              <a:rPr lang="en-GB" b="1" i="1" dirty="0"/>
              <a:t>stop-process</a:t>
            </a:r>
            <a:r>
              <a:rPr lang="en-GB" dirty="0"/>
              <a:t>, so we could use that to stop these processes.</a:t>
            </a:r>
          </a:p>
          <a:p>
            <a:r>
              <a:rPr lang="en-GB" dirty="0"/>
              <a:t>Rather than pass a list of processes to </a:t>
            </a:r>
            <a:r>
              <a:rPr lang="en-GB" b="1" i="1" dirty="0"/>
              <a:t>stop-process</a:t>
            </a:r>
            <a:r>
              <a:rPr lang="en-GB" dirty="0"/>
              <a:t>, we can pass them one at a time, using the </a:t>
            </a:r>
            <a:r>
              <a:rPr lang="en-GB" b="1" i="1" dirty="0" err="1"/>
              <a:t>foreach</a:t>
            </a:r>
            <a:r>
              <a:rPr lang="en-GB" dirty="0"/>
              <a:t> command, which allows other actions to be taken on each item in the pipeline in parallel.</a:t>
            </a:r>
          </a:p>
          <a:p>
            <a:r>
              <a:rPr lang="en-GB" b="1" i="1" dirty="0" err="1"/>
              <a:t>foreach</a:t>
            </a:r>
            <a:r>
              <a:rPr lang="en-GB" dirty="0"/>
              <a:t> takes a collection of objects, and for each object, will perform one or more commands within a </a:t>
            </a:r>
            <a:r>
              <a:rPr lang="en-GB" dirty="0" err="1"/>
              <a:t>scriptblock</a:t>
            </a:r>
            <a:r>
              <a:rPr lang="en-GB" dirty="0"/>
              <a:t> (</a:t>
            </a:r>
            <a:r>
              <a:rPr lang="en-GB" b="1" i="1" dirty="0"/>
              <a:t>{}</a:t>
            </a:r>
            <a:r>
              <a:rPr lang="en-GB" dirty="0"/>
              <a:t>). So to stop each </a:t>
            </a:r>
            <a:r>
              <a:rPr lang="en-GB" i="1" dirty="0" err="1"/>
              <a:t>iexplore</a:t>
            </a:r>
            <a:r>
              <a:rPr lang="en-GB" dirty="0"/>
              <a:t> process that is running, enter:</a:t>
            </a:r>
          </a:p>
          <a:p>
            <a:pPr lvl="1"/>
            <a:r>
              <a:rPr lang="en-GB" b="1" i="1" dirty="0"/>
              <a:t>get-process | </a:t>
            </a:r>
            <a:r>
              <a:rPr lang="en-GB" b="1" i="1" dirty="0" err="1"/>
              <a:t>foreach</a:t>
            </a:r>
            <a:r>
              <a:rPr lang="en-GB" b="1" i="1" dirty="0"/>
              <a:t> {If ($_.</a:t>
            </a:r>
            <a:r>
              <a:rPr lang="en-GB" b="1" i="1" dirty="0" err="1"/>
              <a:t>ProcessName</a:t>
            </a:r>
            <a:r>
              <a:rPr lang="en-GB" b="1" i="1" dirty="0"/>
              <a:t> -</a:t>
            </a:r>
            <a:r>
              <a:rPr lang="en-GB" b="1" i="1" dirty="0" err="1"/>
              <a:t>eq</a:t>
            </a:r>
            <a:r>
              <a:rPr lang="en-GB" b="1" i="1" dirty="0"/>
              <a:t> “</a:t>
            </a:r>
            <a:r>
              <a:rPr lang="en-GB" b="1" i="1" dirty="0" err="1"/>
              <a:t>iexplore</a:t>
            </a:r>
            <a:r>
              <a:rPr lang="en-GB" b="1" i="1" dirty="0"/>
              <a:t>") {$_ | Stop-Process}}</a:t>
            </a:r>
            <a:endParaRPr lang="en-GB" dirty="0"/>
          </a:p>
          <a:p>
            <a:r>
              <a:rPr lang="en-GB" dirty="0"/>
              <a:t>This also introduces the concept of the </a:t>
            </a:r>
            <a:r>
              <a:rPr lang="en-GB" b="1" i="1" dirty="0"/>
              <a:t>If</a:t>
            </a:r>
            <a:r>
              <a:rPr lang="en-GB" dirty="0"/>
              <a:t> command for conditional processing – more on this later.</a:t>
            </a:r>
          </a:p>
          <a:p>
            <a:r>
              <a:rPr lang="en-GB" dirty="0"/>
              <a:t>This could also have been accomplished using the </a:t>
            </a:r>
            <a:r>
              <a:rPr lang="en-GB" b="1" i="1" dirty="0"/>
              <a:t>where</a:t>
            </a:r>
            <a:r>
              <a:rPr lang="en-GB" i="1" dirty="0"/>
              <a:t> </a:t>
            </a:r>
            <a:r>
              <a:rPr lang="en-GB" dirty="0"/>
              <a:t>cmdlet e.g.</a:t>
            </a:r>
          </a:p>
          <a:p>
            <a:pPr lvl="1"/>
            <a:r>
              <a:rPr lang="en-GB" b="1" i="1" dirty="0"/>
              <a:t>get-process | where {$_.</a:t>
            </a:r>
            <a:r>
              <a:rPr lang="en-GB" b="1" i="1" dirty="0" err="1"/>
              <a:t>ProcessName</a:t>
            </a:r>
            <a:r>
              <a:rPr lang="en-GB" b="1" i="1" dirty="0"/>
              <a:t> -</a:t>
            </a:r>
            <a:r>
              <a:rPr lang="en-GB" b="1" i="1" dirty="0" err="1"/>
              <a:t>eq</a:t>
            </a:r>
            <a:r>
              <a:rPr lang="en-GB" b="1" i="1" dirty="0"/>
              <a:t> “</a:t>
            </a:r>
            <a:r>
              <a:rPr lang="en-GB" b="1" i="1" dirty="0" err="1"/>
              <a:t>iexplore</a:t>
            </a:r>
            <a:r>
              <a:rPr lang="en-GB" b="1" i="1" dirty="0"/>
              <a:t>"} | Stop-Process</a:t>
            </a:r>
          </a:p>
          <a:p>
            <a:r>
              <a:rPr lang="en-GB" dirty="0"/>
              <a:t>However, using </a:t>
            </a:r>
            <a:r>
              <a:rPr lang="en-GB" b="1" i="1" dirty="0" err="1"/>
              <a:t>foreach</a:t>
            </a:r>
            <a:r>
              <a:rPr lang="en-GB" dirty="0"/>
              <a:t> allows more complex processing on each pipeline item, e.g. to check if </a:t>
            </a:r>
            <a:r>
              <a:rPr lang="en-GB" dirty="0" err="1"/>
              <a:t>iexplore</a:t>
            </a:r>
            <a:r>
              <a:rPr lang="en-GB" dirty="0"/>
              <a:t> is running or not and display a message for each copy found:</a:t>
            </a:r>
          </a:p>
          <a:p>
            <a:pPr lvl="1"/>
            <a:endParaRPr lang="en-GB" dirty="0"/>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17</a:t>
            </a:fld>
            <a:endParaRPr lang="en-GB" dirty="0"/>
          </a:p>
        </p:txBody>
      </p:sp>
    </p:spTree>
    <p:extLst>
      <p:ext uri="{BB962C8B-B14F-4D97-AF65-F5344CB8AC3E}">
        <p14:creationId xmlns:p14="http://schemas.microsoft.com/office/powerpoint/2010/main" val="24389135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the pipeline – continued</a:t>
            </a:r>
          </a:p>
        </p:txBody>
      </p:sp>
      <p:sp>
        <p:nvSpPr>
          <p:cNvPr id="3" name="Content Placeholder 2"/>
          <p:cNvSpPr>
            <a:spLocks noGrp="1"/>
          </p:cNvSpPr>
          <p:nvPr>
            <p:ph idx="1"/>
          </p:nvPr>
        </p:nvSpPr>
        <p:spPr/>
        <p:txBody>
          <a:bodyPr>
            <a:normAutofit/>
          </a:bodyPr>
          <a:lstStyle/>
          <a:p>
            <a:r>
              <a:rPr lang="en-GB" sz="1400" dirty="0"/>
              <a:t>Perhaps you want to take less drastic action than to stop a process, but produce a more meaningful view of the process list.</a:t>
            </a:r>
          </a:p>
          <a:p>
            <a:r>
              <a:rPr lang="en-GB" sz="1400" dirty="0"/>
              <a:t>By default, </a:t>
            </a:r>
            <a:r>
              <a:rPr lang="en-GB" sz="1400" dirty="0" err="1"/>
              <a:t>powershell</a:t>
            </a:r>
            <a:r>
              <a:rPr lang="en-GB" sz="1400" dirty="0"/>
              <a:t> will not display every property an object has, but they are all accessible, so if you wanted a list of running process and wanted to see which other properties can be accessed, you would enter </a:t>
            </a:r>
            <a:r>
              <a:rPr lang="en-GB" sz="1400" b="1" i="1" dirty="0"/>
              <a:t>get-process | get-member –</a:t>
            </a:r>
            <a:r>
              <a:rPr lang="en-GB" sz="1400" b="1" i="1" dirty="0" err="1"/>
              <a:t>membertype</a:t>
            </a:r>
            <a:r>
              <a:rPr lang="en-GB" sz="1400" b="1" i="1" dirty="0"/>
              <a:t> property</a:t>
            </a:r>
            <a:r>
              <a:rPr lang="en-GB" sz="1400" dirty="0"/>
              <a:t> which would show all properties of the process objects, but not methods.</a:t>
            </a:r>
          </a:p>
          <a:p>
            <a:r>
              <a:rPr lang="en-GB" sz="1400" dirty="0"/>
              <a:t>You might want a list of all processes, but only want to see the Id, </a:t>
            </a:r>
            <a:r>
              <a:rPr lang="en-GB" sz="1400" dirty="0" err="1"/>
              <a:t>ProcessName</a:t>
            </a:r>
            <a:r>
              <a:rPr lang="en-GB" sz="1400" dirty="0"/>
              <a:t> and </a:t>
            </a:r>
            <a:r>
              <a:rPr lang="en-GB" sz="1400" dirty="0" err="1"/>
              <a:t>TotalProcessorTime</a:t>
            </a:r>
            <a:r>
              <a:rPr lang="en-GB" sz="1400" dirty="0"/>
              <a:t> attributes – you can use the </a:t>
            </a:r>
            <a:r>
              <a:rPr lang="en-GB" sz="1400" b="1" i="1" dirty="0"/>
              <a:t>select</a:t>
            </a:r>
            <a:r>
              <a:rPr lang="en-GB" sz="1400" dirty="0"/>
              <a:t> cmdlet for this </a:t>
            </a:r>
            <a:r>
              <a:rPr lang="en-GB" sz="1400" dirty="0" err="1"/>
              <a:t>e.g</a:t>
            </a:r>
            <a:r>
              <a:rPr lang="en-GB" sz="1400" dirty="0"/>
              <a:t>:</a:t>
            </a:r>
          </a:p>
          <a:p>
            <a:pPr marL="203200" lvl="1" indent="0">
              <a:buNone/>
            </a:pPr>
            <a:r>
              <a:rPr lang="en-GB" sz="900" dirty="0">
                <a:latin typeface="Courier New" panose="02070309020205020404" pitchFamily="49" charset="0"/>
                <a:cs typeface="Courier New" panose="02070309020205020404" pitchFamily="49" charset="0"/>
              </a:rPr>
              <a:t>get-process | select Id, </a:t>
            </a:r>
            <a:r>
              <a:rPr lang="en-GB" sz="900" dirty="0" err="1">
                <a:latin typeface="Courier New" panose="02070309020205020404" pitchFamily="49" charset="0"/>
                <a:cs typeface="Courier New" panose="02070309020205020404" pitchFamily="49" charset="0"/>
              </a:rPr>
              <a:t>ProcessName</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TotalProcessorTime</a:t>
            </a:r>
            <a:endParaRPr lang="en-GB" sz="900" dirty="0">
              <a:latin typeface="Courier New" panose="02070309020205020404" pitchFamily="49" charset="0"/>
              <a:cs typeface="Courier New" panose="02070309020205020404" pitchFamily="49" charset="0"/>
            </a:endParaRPr>
          </a:p>
          <a:p>
            <a:pPr marL="203200" lvl="1" indent="0">
              <a:buNone/>
            </a:pPr>
            <a:endParaRPr lang="en-GB" sz="900" dirty="0">
              <a:latin typeface="Courier New" panose="02070309020205020404" pitchFamily="49" charset="0"/>
              <a:cs typeface="Courier New" panose="02070309020205020404" pitchFamily="49" charset="0"/>
            </a:endParaRPr>
          </a:p>
          <a:p>
            <a:pPr marL="203200" lvl="1" indent="0">
              <a:buNone/>
            </a:pPr>
            <a:r>
              <a:rPr lang="en-GB" sz="900" dirty="0">
                <a:latin typeface="Courier New" panose="02070309020205020404" pitchFamily="49" charset="0"/>
                <a:cs typeface="Courier New" panose="02070309020205020404" pitchFamily="49" charset="0"/>
              </a:rPr>
              <a:t>                                     Id </a:t>
            </a:r>
            <a:r>
              <a:rPr lang="en-GB" sz="900" dirty="0" err="1">
                <a:latin typeface="Courier New" panose="02070309020205020404" pitchFamily="49" charset="0"/>
                <a:cs typeface="Courier New" panose="02070309020205020404" pitchFamily="49" charset="0"/>
              </a:rPr>
              <a:t>ProcessName</a:t>
            </a:r>
            <a:r>
              <a:rPr lang="en-GB" sz="900" dirty="0">
                <a:latin typeface="Courier New" panose="02070309020205020404" pitchFamily="49" charset="0"/>
                <a:cs typeface="Courier New" panose="02070309020205020404" pitchFamily="49" charset="0"/>
              </a:rPr>
              <a:t>                             </a:t>
            </a:r>
            <a:r>
              <a:rPr lang="en-GB" sz="900" dirty="0" err="1">
                <a:latin typeface="Courier New" panose="02070309020205020404" pitchFamily="49" charset="0"/>
                <a:cs typeface="Courier New" panose="02070309020205020404" pitchFamily="49" charset="0"/>
              </a:rPr>
              <a:t>TotalProcessorTime</a:t>
            </a:r>
            <a:endParaRPr lang="en-GB" sz="900" dirty="0">
              <a:latin typeface="Courier New" panose="02070309020205020404" pitchFamily="49" charset="0"/>
              <a:cs typeface="Courier New" panose="02070309020205020404" pitchFamily="49" charset="0"/>
            </a:endParaRPr>
          </a:p>
          <a:p>
            <a:pPr marL="203200" lvl="1" indent="0">
              <a:buNone/>
            </a:pPr>
            <a:r>
              <a:rPr lang="en-GB" sz="900" dirty="0">
                <a:latin typeface="Courier New" panose="02070309020205020404" pitchFamily="49" charset="0"/>
                <a:cs typeface="Courier New" panose="02070309020205020404" pitchFamily="49" charset="0"/>
              </a:rPr>
              <a:t>                                     -- -----------                             ------------------</a:t>
            </a:r>
          </a:p>
          <a:p>
            <a:r>
              <a:rPr lang="en-GB" sz="1400" dirty="0"/>
              <a:t>What if you only wanted processes that have accumulated any processor time, and only the 5 highest processor time values?</a:t>
            </a:r>
          </a:p>
          <a:p>
            <a:pPr marL="201612" lvl="1" indent="0">
              <a:buNone/>
            </a:pPr>
            <a:r>
              <a:rPr lang="en-GB" sz="800" dirty="0">
                <a:latin typeface="Courier New" panose="02070309020205020404" pitchFamily="49" charset="0"/>
                <a:cs typeface="Courier New" panose="02070309020205020404" pitchFamily="49" charset="0"/>
              </a:rPr>
              <a:t>get-process | select Id, </a:t>
            </a:r>
            <a:r>
              <a:rPr lang="en-GB" sz="800" dirty="0" err="1">
                <a:latin typeface="Courier New" panose="02070309020205020404" pitchFamily="49" charset="0"/>
                <a:cs typeface="Courier New" panose="02070309020205020404" pitchFamily="49" charset="0"/>
              </a:rPr>
              <a:t>ProcessName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TotalProcessorTime</a:t>
            </a:r>
            <a:r>
              <a:rPr lang="en-GB" sz="800" dirty="0">
                <a:latin typeface="Courier New" panose="02070309020205020404" pitchFamily="49" charset="0"/>
                <a:cs typeface="Courier New" panose="02070309020205020404" pitchFamily="49" charset="0"/>
              </a:rPr>
              <a:t> | where {$_.</a:t>
            </a:r>
            <a:r>
              <a:rPr lang="en-GB" sz="800" dirty="0" err="1">
                <a:latin typeface="Courier New" panose="02070309020205020404" pitchFamily="49" charset="0"/>
                <a:cs typeface="Courier New" panose="02070309020205020404" pitchFamily="49" charset="0"/>
              </a:rPr>
              <a:t>TotalProcessorTime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gt</a:t>
            </a:r>
            <a:r>
              <a:rPr lang="en-GB" sz="800" dirty="0">
                <a:latin typeface="Courier New" panose="02070309020205020404" pitchFamily="49" charset="0"/>
                <a:cs typeface="Courier New" panose="02070309020205020404" pitchFamily="49" charset="0"/>
              </a:rPr>
              <a:t> 0} | Sort </a:t>
            </a:r>
            <a:r>
              <a:rPr lang="en-GB" sz="800" dirty="0" err="1">
                <a:latin typeface="Courier New" panose="02070309020205020404" pitchFamily="49" charset="0"/>
                <a:cs typeface="Courier New" panose="02070309020205020404" pitchFamily="49" charset="0"/>
              </a:rPr>
              <a:t>TotalProcessorTime</a:t>
            </a:r>
            <a:r>
              <a:rPr lang="en-GB" sz="800" dirty="0">
                <a:latin typeface="Courier New" panose="02070309020205020404" pitchFamily="49" charset="0"/>
                <a:cs typeface="Courier New" panose="02070309020205020404" pitchFamily="49" charset="0"/>
              </a:rPr>
              <a:t> -Descending | select      -first 5</a:t>
            </a:r>
          </a:p>
          <a:p>
            <a:pPr marL="201612" lvl="1" indent="0">
              <a:buNone/>
            </a:pPr>
            <a:endParaRPr lang="en-GB" sz="700" dirty="0">
              <a:latin typeface="Courier New" panose="02070309020205020404" pitchFamily="49" charset="0"/>
              <a:cs typeface="Courier New" panose="02070309020205020404" pitchFamily="49" charset="0"/>
            </a:endParaRPr>
          </a:p>
          <a:p>
            <a:pPr marL="201612" lvl="1" indent="0">
              <a:buNone/>
            </a:pPr>
            <a:r>
              <a:rPr lang="en-GB" sz="700" dirty="0">
                <a:latin typeface="Courier New" panose="02070309020205020404" pitchFamily="49" charset="0"/>
                <a:cs typeface="Courier New" panose="02070309020205020404" pitchFamily="49" charset="0"/>
              </a:rPr>
              <a:t>                                     Id </a:t>
            </a:r>
            <a:r>
              <a:rPr lang="en-GB" sz="700" dirty="0" err="1">
                <a:latin typeface="Courier New" panose="02070309020205020404" pitchFamily="49" charset="0"/>
                <a:cs typeface="Courier New" panose="02070309020205020404" pitchFamily="49" charset="0"/>
              </a:rPr>
              <a:t>ProcessName</a:t>
            </a:r>
            <a:r>
              <a:rPr lang="en-GB" sz="700" dirty="0">
                <a:latin typeface="Courier New" panose="02070309020205020404" pitchFamily="49" charset="0"/>
                <a:cs typeface="Courier New" panose="02070309020205020404" pitchFamily="49" charset="0"/>
              </a:rPr>
              <a:t>                             </a:t>
            </a:r>
            <a:r>
              <a:rPr lang="en-GB" sz="700" dirty="0" err="1">
                <a:latin typeface="Courier New" panose="02070309020205020404" pitchFamily="49" charset="0"/>
                <a:cs typeface="Courier New" panose="02070309020205020404" pitchFamily="49" charset="0"/>
              </a:rPr>
              <a:t>TotalProcessorTime</a:t>
            </a:r>
            <a:endParaRPr lang="en-GB" sz="700" dirty="0">
              <a:latin typeface="Courier New" panose="02070309020205020404" pitchFamily="49" charset="0"/>
              <a:cs typeface="Courier New" panose="02070309020205020404" pitchFamily="49" charset="0"/>
            </a:endParaRPr>
          </a:p>
          <a:p>
            <a:pPr marL="201612" lvl="1" indent="0">
              <a:buNone/>
            </a:pPr>
            <a:r>
              <a:rPr lang="en-GB" sz="700" dirty="0">
                <a:latin typeface="Courier New" panose="02070309020205020404" pitchFamily="49" charset="0"/>
                <a:cs typeface="Courier New" panose="02070309020205020404" pitchFamily="49" charset="0"/>
              </a:rPr>
              <a:t>                                     -- -----------                             ------------------</a:t>
            </a:r>
          </a:p>
          <a:p>
            <a:pPr marL="201612" lvl="1" indent="0">
              <a:buNone/>
            </a:pPr>
            <a:endParaRPr lang="en-GB" sz="700" dirty="0">
              <a:solidFill>
                <a:srgbClr val="000000"/>
              </a:solidFill>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18</a:t>
            </a:fld>
            <a:endParaRPr lang="en-GB" dirty="0"/>
          </a:p>
        </p:txBody>
      </p:sp>
    </p:spTree>
    <p:extLst>
      <p:ext uri="{BB962C8B-B14F-4D97-AF65-F5344CB8AC3E}">
        <p14:creationId xmlns:p14="http://schemas.microsoft.com/office/powerpoint/2010/main" val="36435738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strings</a:t>
            </a:r>
          </a:p>
        </p:txBody>
      </p:sp>
      <p:sp>
        <p:nvSpPr>
          <p:cNvPr id="3" name="Content Placeholder 2"/>
          <p:cNvSpPr>
            <a:spLocks noGrp="1"/>
          </p:cNvSpPr>
          <p:nvPr>
            <p:ph idx="1"/>
          </p:nvPr>
        </p:nvSpPr>
        <p:spPr/>
        <p:txBody>
          <a:bodyPr>
            <a:normAutofit lnSpcReduction="10000"/>
          </a:bodyPr>
          <a:lstStyle/>
          <a:p>
            <a:r>
              <a:rPr lang="en-GB" dirty="0" err="1"/>
              <a:t>Powershell</a:t>
            </a:r>
            <a:r>
              <a:rPr lang="en-GB" dirty="0"/>
              <a:t> has powerful string manipulation capabilities, which makes it ideal for automating the parsing of output from multiple platforms/system, whether structured or unstructured data</a:t>
            </a:r>
          </a:p>
          <a:p>
            <a:r>
              <a:rPr lang="en-GB" dirty="0"/>
              <a:t>Take for example the following data:</a:t>
            </a:r>
          </a:p>
          <a:p>
            <a:pPr marL="403225" lvl="2" indent="0">
              <a:buNone/>
            </a:pPr>
            <a:r>
              <a:rPr lang="en-GB" dirty="0"/>
              <a:t>$</a:t>
            </a:r>
            <a:r>
              <a:rPr lang="en-GB" dirty="0" err="1"/>
              <a:t>ServInfo</a:t>
            </a:r>
            <a:r>
              <a:rPr lang="en-GB" dirty="0"/>
              <a:t> = “Server=</a:t>
            </a:r>
            <a:r>
              <a:rPr lang="en-GB" dirty="0" err="1"/>
              <a:t>Nevis,User</a:t>
            </a:r>
            <a:r>
              <a:rPr lang="en-GB" dirty="0"/>
              <a:t>=</a:t>
            </a:r>
            <a:r>
              <a:rPr lang="en-GB" dirty="0" err="1"/>
              <a:t>Alice,Admin</a:t>
            </a:r>
            <a:r>
              <a:rPr lang="en-GB" dirty="0"/>
              <a:t>=Bill”</a:t>
            </a:r>
          </a:p>
          <a:p>
            <a:pPr marL="171450" indent="-171450"/>
            <a:r>
              <a:rPr lang="en-GB" dirty="0"/>
              <a:t>If I wanted to determine what the server is, a look at the members of the variable would show which methods are available </a:t>
            </a:r>
            <a:r>
              <a:rPr lang="en-GB" dirty="0" err="1"/>
              <a:t>e.g</a:t>
            </a:r>
            <a:r>
              <a:rPr lang="en-GB" dirty="0"/>
              <a:t>:</a:t>
            </a:r>
          </a:p>
          <a:p>
            <a:pPr marL="201612" lvl="1" indent="0">
              <a:buNone/>
            </a:pPr>
            <a:r>
              <a:rPr lang="en-GB" sz="600" dirty="0">
                <a:latin typeface="Courier New" panose="02070309020205020404" pitchFamily="49" charset="0"/>
                <a:cs typeface="Courier New" panose="02070309020205020404" pitchFamily="49" charset="0"/>
              </a:rPr>
              <a:t>PS C:\Users\Graham&gt; $</a:t>
            </a:r>
            <a:r>
              <a:rPr lang="en-GB" sz="600" dirty="0" err="1">
                <a:latin typeface="Courier New" panose="02070309020205020404" pitchFamily="49" charset="0"/>
                <a:cs typeface="Courier New" panose="02070309020205020404" pitchFamily="49" charset="0"/>
              </a:rPr>
              <a:t>ServInfo</a:t>
            </a:r>
            <a:r>
              <a:rPr lang="en-GB" sz="600" dirty="0">
                <a:latin typeface="Courier New" panose="02070309020205020404" pitchFamily="49" charset="0"/>
                <a:cs typeface="Courier New" panose="02070309020205020404" pitchFamily="49" charset="0"/>
              </a:rPr>
              <a:t> | Get-Member -</a:t>
            </a:r>
            <a:r>
              <a:rPr lang="en-GB" sz="600" dirty="0" err="1">
                <a:latin typeface="Courier New" panose="02070309020205020404" pitchFamily="49" charset="0"/>
                <a:cs typeface="Courier New" panose="02070309020205020404" pitchFamily="49" charset="0"/>
              </a:rPr>
              <a:t>MemberType</a:t>
            </a:r>
            <a:r>
              <a:rPr lang="en-GB" sz="600" dirty="0">
                <a:latin typeface="Courier New" panose="02070309020205020404" pitchFamily="49" charset="0"/>
                <a:cs typeface="Courier New" panose="02070309020205020404" pitchFamily="49" charset="0"/>
              </a:rPr>
              <a:t> Method</a:t>
            </a:r>
          </a:p>
          <a:p>
            <a:pPr marL="201612" lvl="1" indent="0">
              <a:buNone/>
            </a:pPr>
            <a:endParaRPr lang="en-GB" sz="600" dirty="0">
              <a:latin typeface="Courier New" panose="02070309020205020404" pitchFamily="49" charset="0"/>
              <a:cs typeface="Courier New" panose="02070309020205020404" pitchFamily="49" charset="0"/>
            </a:endParaRPr>
          </a:p>
          <a:p>
            <a:pPr marL="201612" lvl="1" indent="0">
              <a:buNone/>
            </a:pPr>
            <a:endParaRPr lang="en-GB" sz="600" dirty="0">
              <a:latin typeface="Courier New" panose="02070309020205020404" pitchFamily="49" charset="0"/>
              <a:cs typeface="Courier New" panose="02070309020205020404" pitchFamily="49" charset="0"/>
            </a:endParaRPr>
          </a:p>
          <a:p>
            <a:pPr marL="201612" lvl="1" indent="0">
              <a:buNone/>
            </a:pPr>
            <a:r>
              <a:rPr lang="en-GB" sz="600" dirty="0">
                <a:latin typeface="Courier New" panose="02070309020205020404" pitchFamily="49" charset="0"/>
                <a:cs typeface="Courier New" panose="02070309020205020404" pitchFamily="49" charset="0"/>
              </a:rPr>
              <a:t>   </a:t>
            </a:r>
            <a:r>
              <a:rPr lang="en-GB" sz="600" dirty="0" err="1">
                <a:latin typeface="Courier New" panose="02070309020205020404" pitchFamily="49" charset="0"/>
                <a:cs typeface="Courier New" panose="02070309020205020404" pitchFamily="49" charset="0"/>
              </a:rPr>
              <a:t>TypeName</a:t>
            </a:r>
            <a:r>
              <a:rPr lang="en-GB" sz="600" dirty="0">
                <a:latin typeface="Courier New" panose="02070309020205020404" pitchFamily="49" charset="0"/>
                <a:cs typeface="Courier New" panose="02070309020205020404" pitchFamily="49" charset="0"/>
              </a:rPr>
              <a:t>: </a:t>
            </a:r>
            <a:r>
              <a:rPr lang="en-GB" sz="600" dirty="0" err="1">
                <a:latin typeface="Courier New" panose="02070309020205020404" pitchFamily="49" charset="0"/>
                <a:cs typeface="Courier New" panose="02070309020205020404" pitchFamily="49" charset="0"/>
              </a:rPr>
              <a:t>System.String</a:t>
            </a:r>
            <a:endParaRPr lang="en-GB" sz="600" dirty="0">
              <a:latin typeface="Courier New" panose="02070309020205020404" pitchFamily="49" charset="0"/>
              <a:cs typeface="Courier New" panose="02070309020205020404" pitchFamily="49" charset="0"/>
            </a:endParaRPr>
          </a:p>
          <a:p>
            <a:pPr marL="201612" lvl="1" indent="0">
              <a:buNone/>
            </a:pPr>
            <a:endParaRPr lang="en-GB" sz="600" dirty="0">
              <a:latin typeface="Courier New" panose="02070309020205020404" pitchFamily="49" charset="0"/>
              <a:cs typeface="Courier New" panose="02070309020205020404" pitchFamily="49" charset="0"/>
            </a:endParaRPr>
          </a:p>
          <a:p>
            <a:pPr marL="201612" lvl="1" indent="0">
              <a:buNone/>
            </a:pPr>
            <a:r>
              <a:rPr lang="en-GB" sz="600" dirty="0">
                <a:latin typeface="Courier New" panose="02070309020205020404" pitchFamily="49" charset="0"/>
                <a:cs typeface="Courier New" panose="02070309020205020404" pitchFamily="49" charset="0"/>
              </a:rPr>
              <a:t>Name             </a:t>
            </a:r>
            <a:r>
              <a:rPr lang="en-GB" sz="600" dirty="0" err="1">
                <a:latin typeface="Courier New" panose="02070309020205020404" pitchFamily="49" charset="0"/>
                <a:cs typeface="Courier New" panose="02070309020205020404" pitchFamily="49" charset="0"/>
              </a:rPr>
              <a:t>MemberType</a:t>
            </a:r>
            <a:r>
              <a:rPr lang="en-GB" sz="600" dirty="0">
                <a:latin typeface="Courier New" panose="02070309020205020404" pitchFamily="49" charset="0"/>
                <a:cs typeface="Courier New" panose="02070309020205020404" pitchFamily="49" charset="0"/>
              </a:rPr>
              <a:t> Definition</a:t>
            </a:r>
          </a:p>
          <a:p>
            <a:pPr marL="201612" lvl="1" indent="0">
              <a:buNone/>
            </a:pPr>
            <a:r>
              <a:rPr lang="en-GB" sz="600" dirty="0">
                <a:latin typeface="Courier New" panose="02070309020205020404" pitchFamily="49" charset="0"/>
                <a:cs typeface="Courier New" panose="02070309020205020404" pitchFamily="49" charset="0"/>
              </a:rPr>
              <a:t>----             ---------- ----------</a:t>
            </a:r>
          </a:p>
          <a:p>
            <a:pPr marL="201612" lvl="1" indent="0">
              <a:buNone/>
            </a:pPr>
            <a:r>
              <a:rPr lang="en-GB" sz="600" dirty="0">
                <a:latin typeface="Courier New" panose="02070309020205020404" pitchFamily="49" charset="0"/>
                <a:cs typeface="Courier New" panose="02070309020205020404" pitchFamily="49" charset="0"/>
              </a:rPr>
              <a:t>Contains         Method     bool Contains(string value)</a:t>
            </a:r>
          </a:p>
          <a:p>
            <a:pPr marL="201612" lvl="1" indent="0">
              <a:buNone/>
            </a:pPr>
            <a:r>
              <a:rPr lang="en-GB" sz="600" dirty="0" err="1">
                <a:latin typeface="Courier New" panose="02070309020205020404" pitchFamily="49" charset="0"/>
                <a:cs typeface="Courier New" panose="02070309020205020404" pitchFamily="49" charset="0"/>
              </a:rPr>
              <a:t>EndsWith</a:t>
            </a:r>
            <a:r>
              <a:rPr lang="en-GB" sz="600" dirty="0">
                <a:latin typeface="Courier New" panose="02070309020205020404" pitchFamily="49" charset="0"/>
                <a:cs typeface="Courier New" panose="02070309020205020404" pitchFamily="49" charset="0"/>
              </a:rPr>
              <a:t>         Method     bool </a:t>
            </a:r>
            <a:r>
              <a:rPr lang="en-GB" sz="600" dirty="0" err="1">
                <a:latin typeface="Courier New" panose="02070309020205020404" pitchFamily="49" charset="0"/>
                <a:cs typeface="Courier New" panose="02070309020205020404" pitchFamily="49" charset="0"/>
              </a:rPr>
              <a:t>EndsWith</a:t>
            </a:r>
            <a:r>
              <a:rPr lang="en-GB" sz="600" dirty="0">
                <a:latin typeface="Courier New" panose="02070309020205020404" pitchFamily="49" charset="0"/>
                <a:cs typeface="Courier New" panose="02070309020205020404" pitchFamily="49" charset="0"/>
              </a:rPr>
              <a:t>(string value), bool </a:t>
            </a:r>
            <a:r>
              <a:rPr lang="en-GB" sz="600" dirty="0" err="1">
                <a:latin typeface="Courier New" panose="02070309020205020404" pitchFamily="49" charset="0"/>
                <a:cs typeface="Courier New" panose="02070309020205020404" pitchFamily="49" charset="0"/>
              </a:rPr>
              <a:t>EndsWith</a:t>
            </a:r>
            <a:r>
              <a:rPr lang="en-GB" sz="600" dirty="0">
                <a:latin typeface="Courier New" panose="02070309020205020404" pitchFamily="49" charset="0"/>
                <a:cs typeface="Courier New" panose="02070309020205020404" pitchFamily="49" charset="0"/>
              </a:rPr>
              <a:t>(string value, </a:t>
            </a:r>
            <a:r>
              <a:rPr lang="en-GB" sz="600" dirty="0" err="1">
                <a:latin typeface="Courier New" panose="02070309020205020404" pitchFamily="49" charset="0"/>
                <a:cs typeface="Courier New" panose="02070309020205020404" pitchFamily="49" charset="0"/>
              </a:rPr>
              <a:t>System.StringComparison</a:t>
            </a:r>
            <a:r>
              <a:rPr lang="en-GB" sz="600" dirty="0">
                <a:latin typeface="Courier New" panose="02070309020205020404" pitchFamily="49" charset="0"/>
                <a:cs typeface="Courier New" panose="02070309020205020404" pitchFamily="49" charset="0"/>
              </a:rPr>
              <a:t> </a:t>
            </a:r>
            <a:r>
              <a:rPr lang="en-GB" sz="600" dirty="0" err="1">
                <a:latin typeface="Courier New" panose="02070309020205020404" pitchFamily="49" charset="0"/>
                <a:cs typeface="Courier New" panose="02070309020205020404" pitchFamily="49" charset="0"/>
              </a:rPr>
              <a:t>compari</a:t>
            </a:r>
            <a:r>
              <a:rPr lang="en-GB" sz="600" dirty="0">
                <a:latin typeface="Courier New" panose="02070309020205020404" pitchFamily="49" charset="0"/>
                <a:cs typeface="Courier New" panose="02070309020205020404" pitchFamily="49" charset="0"/>
              </a:rPr>
              <a:t>...</a:t>
            </a:r>
          </a:p>
          <a:p>
            <a:pPr marL="201612" lvl="1" indent="0">
              <a:buNone/>
            </a:pPr>
            <a:r>
              <a:rPr lang="en-GB" sz="600" dirty="0" err="1">
                <a:latin typeface="Courier New" panose="02070309020205020404" pitchFamily="49" charset="0"/>
                <a:cs typeface="Courier New" panose="02070309020205020404" pitchFamily="49" charset="0"/>
              </a:rPr>
              <a:t>PadLeft</a:t>
            </a:r>
            <a:r>
              <a:rPr lang="en-GB" sz="600" dirty="0">
                <a:latin typeface="Courier New" panose="02070309020205020404" pitchFamily="49" charset="0"/>
                <a:cs typeface="Courier New" panose="02070309020205020404" pitchFamily="49" charset="0"/>
              </a:rPr>
              <a:t>          Method     string </a:t>
            </a:r>
            <a:r>
              <a:rPr lang="en-GB" sz="600" dirty="0" err="1">
                <a:latin typeface="Courier New" panose="02070309020205020404" pitchFamily="49" charset="0"/>
                <a:cs typeface="Courier New" panose="02070309020205020404" pitchFamily="49" charset="0"/>
              </a:rPr>
              <a:t>PadLeft</a:t>
            </a:r>
            <a:r>
              <a:rPr lang="en-GB" sz="600" dirty="0">
                <a:latin typeface="Courier New" panose="02070309020205020404" pitchFamily="49" charset="0"/>
                <a:cs typeface="Courier New" panose="02070309020205020404" pitchFamily="49" charset="0"/>
              </a:rPr>
              <a:t>(</a:t>
            </a:r>
            <a:r>
              <a:rPr lang="en-GB" sz="600" dirty="0" err="1">
                <a:latin typeface="Courier New" panose="02070309020205020404" pitchFamily="49" charset="0"/>
                <a:cs typeface="Courier New" panose="02070309020205020404" pitchFamily="49" charset="0"/>
              </a:rPr>
              <a:t>int</a:t>
            </a:r>
            <a:r>
              <a:rPr lang="en-GB" sz="600" dirty="0">
                <a:latin typeface="Courier New" panose="02070309020205020404" pitchFamily="49" charset="0"/>
                <a:cs typeface="Courier New" panose="02070309020205020404" pitchFamily="49" charset="0"/>
              </a:rPr>
              <a:t> </a:t>
            </a:r>
            <a:r>
              <a:rPr lang="en-GB" sz="600" dirty="0" err="1">
                <a:latin typeface="Courier New" panose="02070309020205020404" pitchFamily="49" charset="0"/>
                <a:cs typeface="Courier New" panose="02070309020205020404" pitchFamily="49" charset="0"/>
              </a:rPr>
              <a:t>totalWidth</a:t>
            </a:r>
            <a:r>
              <a:rPr lang="en-GB" sz="600" dirty="0">
                <a:latin typeface="Courier New" panose="02070309020205020404" pitchFamily="49" charset="0"/>
                <a:cs typeface="Courier New" panose="02070309020205020404" pitchFamily="49" charset="0"/>
              </a:rPr>
              <a:t>), string </a:t>
            </a:r>
            <a:r>
              <a:rPr lang="en-GB" sz="600" dirty="0" err="1">
                <a:latin typeface="Courier New" panose="02070309020205020404" pitchFamily="49" charset="0"/>
                <a:cs typeface="Courier New" panose="02070309020205020404" pitchFamily="49" charset="0"/>
              </a:rPr>
              <a:t>PadLeft</a:t>
            </a:r>
            <a:r>
              <a:rPr lang="en-GB" sz="600" dirty="0">
                <a:latin typeface="Courier New" panose="02070309020205020404" pitchFamily="49" charset="0"/>
                <a:cs typeface="Courier New" panose="02070309020205020404" pitchFamily="49" charset="0"/>
              </a:rPr>
              <a:t>(</a:t>
            </a:r>
            <a:r>
              <a:rPr lang="en-GB" sz="600" dirty="0" err="1">
                <a:latin typeface="Courier New" panose="02070309020205020404" pitchFamily="49" charset="0"/>
                <a:cs typeface="Courier New" panose="02070309020205020404" pitchFamily="49" charset="0"/>
              </a:rPr>
              <a:t>int</a:t>
            </a:r>
            <a:r>
              <a:rPr lang="en-GB" sz="600" dirty="0">
                <a:latin typeface="Courier New" panose="02070309020205020404" pitchFamily="49" charset="0"/>
                <a:cs typeface="Courier New" panose="02070309020205020404" pitchFamily="49" charset="0"/>
              </a:rPr>
              <a:t> </a:t>
            </a:r>
            <a:r>
              <a:rPr lang="en-GB" sz="600" dirty="0" err="1">
                <a:latin typeface="Courier New" panose="02070309020205020404" pitchFamily="49" charset="0"/>
                <a:cs typeface="Courier New" panose="02070309020205020404" pitchFamily="49" charset="0"/>
              </a:rPr>
              <a:t>totalWidth</a:t>
            </a:r>
            <a:r>
              <a:rPr lang="en-GB" sz="600" dirty="0">
                <a:latin typeface="Courier New" panose="02070309020205020404" pitchFamily="49" charset="0"/>
                <a:cs typeface="Courier New" panose="02070309020205020404" pitchFamily="49" charset="0"/>
              </a:rPr>
              <a:t>, char </a:t>
            </a:r>
            <a:r>
              <a:rPr lang="en-GB" sz="600" dirty="0" err="1">
                <a:latin typeface="Courier New" panose="02070309020205020404" pitchFamily="49" charset="0"/>
                <a:cs typeface="Courier New" panose="02070309020205020404" pitchFamily="49" charset="0"/>
              </a:rPr>
              <a:t>paddingChar</a:t>
            </a:r>
            <a:r>
              <a:rPr lang="en-GB" sz="600" dirty="0">
                <a:latin typeface="Courier New" panose="02070309020205020404" pitchFamily="49" charset="0"/>
                <a:cs typeface="Courier New" panose="02070309020205020404" pitchFamily="49" charset="0"/>
              </a:rPr>
              <a:t>)</a:t>
            </a:r>
          </a:p>
          <a:p>
            <a:pPr marL="201612" lvl="1" indent="0">
              <a:buNone/>
            </a:pPr>
            <a:r>
              <a:rPr lang="en-GB" sz="600" dirty="0" err="1">
                <a:latin typeface="Courier New" panose="02070309020205020404" pitchFamily="49" charset="0"/>
                <a:cs typeface="Courier New" panose="02070309020205020404" pitchFamily="49" charset="0"/>
              </a:rPr>
              <a:t>PadRight</a:t>
            </a:r>
            <a:r>
              <a:rPr lang="en-GB" sz="600" dirty="0">
                <a:latin typeface="Courier New" panose="02070309020205020404" pitchFamily="49" charset="0"/>
                <a:cs typeface="Courier New" panose="02070309020205020404" pitchFamily="49" charset="0"/>
              </a:rPr>
              <a:t>         Method     string </a:t>
            </a:r>
            <a:r>
              <a:rPr lang="en-GB" sz="600" dirty="0" err="1">
                <a:latin typeface="Courier New" panose="02070309020205020404" pitchFamily="49" charset="0"/>
                <a:cs typeface="Courier New" panose="02070309020205020404" pitchFamily="49" charset="0"/>
              </a:rPr>
              <a:t>PadRight</a:t>
            </a:r>
            <a:r>
              <a:rPr lang="en-GB" sz="600" dirty="0">
                <a:latin typeface="Courier New" panose="02070309020205020404" pitchFamily="49" charset="0"/>
                <a:cs typeface="Courier New" panose="02070309020205020404" pitchFamily="49" charset="0"/>
              </a:rPr>
              <a:t>(</a:t>
            </a:r>
            <a:r>
              <a:rPr lang="en-GB" sz="600" dirty="0" err="1">
                <a:latin typeface="Courier New" panose="02070309020205020404" pitchFamily="49" charset="0"/>
                <a:cs typeface="Courier New" panose="02070309020205020404" pitchFamily="49" charset="0"/>
              </a:rPr>
              <a:t>int</a:t>
            </a:r>
            <a:r>
              <a:rPr lang="en-GB" sz="600" dirty="0">
                <a:latin typeface="Courier New" panose="02070309020205020404" pitchFamily="49" charset="0"/>
                <a:cs typeface="Courier New" panose="02070309020205020404" pitchFamily="49" charset="0"/>
              </a:rPr>
              <a:t> </a:t>
            </a:r>
            <a:r>
              <a:rPr lang="en-GB" sz="600" dirty="0" err="1">
                <a:latin typeface="Courier New" panose="02070309020205020404" pitchFamily="49" charset="0"/>
                <a:cs typeface="Courier New" panose="02070309020205020404" pitchFamily="49" charset="0"/>
              </a:rPr>
              <a:t>totalWidth</a:t>
            </a:r>
            <a:r>
              <a:rPr lang="en-GB" sz="600" dirty="0">
                <a:latin typeface="Courier New" panose="02070309020205020404" pitchFamily="49" charset="0"/>
                <a:cs typeface="Courier New" panose="02070309020205020404" pitchFamily="49" charset="0"/>
              </a:rPr>
              <a:t>), string </a:t>
            </a:r>
            <a:r>
              <a:rPr lang="en-GB" sz="600" dirty="0" err="1">
                <a:latin typeface="Courier New" panose="02070309020205020404" pitchFamily="49" charset="0"/>
                <a:cs typeface="Courier New" panose="02070309020205020404" pitchFamily="49" charset="0"/>
              </a:rPr>
              <a:t>PadRight</a:t>
            </a:r>
            <a:r>
              <a:rPr lang="en-GB" sz="600" dirty="0">
                <a:latin typeface="Courier New" panose="02070309020205020404" pitchFamily="49" charset="0"/>
                <a:cs typeface="Courier New" panose="02070309020205020404" pitchFamily="49" charset="0"/>
              </a:rPr>
              <a:t>(</a:t>
            </a:r>
            <a:r>
              <a:rPr lang="en-GB" sz="600" dirty="0" err="1">
                <a:latin typeface="Courier New" panose="02070309020205020404" pitchFamily="49" charset="0"/>
                <a:cs typeface="Courier New" panose="02070309020205020404" pitchFamily="49" charset="0"/>
              </a:rPr>
              <a:t>int</a:t>
            </a:r>
            <a:r>
              <a:rPr lang="en-GB" sz="600" dirty="0">
                <a:latin typeface="Courier New" panose="02070309020205020404" pitchFamily="49" charset="0"/>
                <a:cs typeface="Courier New" panose="02070309020205020404" pitchFamily="49" charset="0"/>
              </a:rPr>
              <a:t> </a:t>
            </a:r>
            <a:r>
              <a:rPr lang="en-GB" sz="600" dirty="0" err="1">
                <a:latin typeface="Courier New" panose="02070309020205020404" pitchFamily="49" charset="0"/>
                <a:cs typeface="Courier New" panose="02070309020205020404" pitchFamily="49" charset="0"/>
              </a:rPr>
              <a:t>totalWidth</a:t>
            </a:r>
            <a:r>
              <a:rPr lang="en-GB" sz="600" dirty="0">
                <a:latin typeface="Courier New" panose="02070309020205020404" pitchFamily="49" charset="0"/>
                <a:cs typeface="Courier New" panose="02070309020205020404" pitchFamily="49" charset="0"/>
              </a:rPr>
              <a:t>, char </a:t>
            </a:r>
            <a:r>
              <a:rPr lang="en-GB" sz="600" dirty="0" err="1">
                <a:latin typeface="Courier New" panose="02070309020205020404" pitchFamily="49" charset="0"/>
                <a:cs typeface="Courier New" panose="02070309020205020404" pitchFamily="49" charset="0"/>
              </a:rPr>
              <a:t>paddingChar</a:t>
            </a:r>
            <a:r>
              <a:rPr lang="en-GB" sz="600" dirty="0">
                <a:latin typeface="Courier New" panose="02070309020205020404" pitchFamily="49" charset="0"/>
                <a:cs typeface="Courier New" panose="02070309020205020404" pitchFamily="49" charset="0"/>
              </a:rPr>
              <a:t>)</a:t>
            </a:r>
          </a:p>
          <a:p>
            <a:pPr marL="201612" lvl="1" indent="0">
              <a:buNone/>
            </a:pPr>
            <a:r>
              <a:rPr lang="en-GB" sz="600" dirty="0">
                <a:latin typeface="Courier New" panose="02070309020205020404" pitchFamily="49" charset="0"/>
                <a:cs typeface="Courier New" panose="02070309020205020404" pitchFamily="49" charset="0"/>
              </a:rPr>
              <a:t>Remove           Method     string Remove(</a:t>
            </a:r>
            <a:r>
              <a:rPr lang="en-GB" sz="600" dirty="0" err="1">
                <a:latin typeface="Courier New" panose="02070309020205020404" pitchFamily="49" charset="0"/>
                <a:cs typeface="Courier New" panose="02070309020205020404" pitchFamily="49" charset="0"/>
              </a:rPr>
              <a:t>int</a:t>
            </a:r>
            <a:r>
              <a:rPr lang="en-GB" sz="600" dirty="0">
                <a:latin typeface="Courier New" panose="02070309020205020404" pitchFamily="49" charset="0"/>
                <a:cs typeface="Courier New" panose="02070309020205020404" pitchFamily="49" charset="0"/>
              </a:rPr>
              <a:t> </a:t>
            </a:r>
            <a:r>
              <a:rPr lang="en-GB" sz="600" dirty="0" err="1">
                <a:latin typeface="Courier New" panose="02070309020205020404" pitchFamily="49" charset="0"/>
                <a:cs typeface="Courier New" panose="02070309020205020404" pitchFamily="49" charset="0"/>
              </a:rPr>
              <a:t>startIndex</a:t>
            </a:r>
            <a:r>
              <a:rPr lang="en-GB" sz="600" dirty="0">
                <a:latin typeface="Courier New" panose="02070309020205020404" pitchFamily="49" charset="0"/>
                <a:cs typeface="Courier New" panose="02070309020205020404" pitchFamily="49" charset="0"/>
              </a:rPr>
              <a:t>, </a:t>
            </a:r>
            <a:r>
              <a:rPr lang="en-GB" sz="600" dirty="0" err="1">
                <a:latin typeface="Courier New" panose="02070309020205020404" pitchFamily="49" charset="0"/>
                <a:cs typeface="Courier New" panose="02070309020205020404" pitchFamily="49" charset="0"/>
              </a:rPr>
              <a:t>int</a:t>
            </a:r>
            <a:r>
              <a:rPr lang="en-GB" sz="600" dirty="0">
                <a:latin typeface="Courier New" panose="02070309020205020404" pitchFamily="49" charset="0"/>
                <a:cs typeface="Courier New" panose="02070309020205020404" pitchFamily="49" charset="0"/>
              </a:rPr>
              <a:t> count), string Remove(</a:t>
            </a:r>
            <a:r>
              <a:rPr lang="en-GB" sz="600" dirty="0" err="1">
                <a:latin typeface="Courier New" panose="02070309020205020404" pitchFamily="49" charset="0"/>
                <a:cs typeface="Courier New" panose="02070309020205020404" pitchFamily="49" charset="0"/>
              </a:rPr>
              <a:t>int</a:t>
            </a:r>
            <a:r>
              <a:rPr lang="en-GB" sz="600" dirty="0">
                <a:latin typeface="Courier New" panose="02070309020205020404" pitchFamily="49" charset="0"/>
                <a:cs typeface="Courier New" panose="02070309020205020404" pitchFamily="49" charset="0"/>
              </a:rPr>
              <a:t> </a:t>
            </a:r>
            <a:r>
              <a:rPr lang="en-GB" sz="600" dirty="0" err="1">
                <a:latin typeface="Courier New" panose="02070309020205020404" pitchFamily="49" charset="0"/>
                <a:cs typeface="Courier New" panose="02070309020205020404" pitchFamily="49" charset="0"/>
              </a:rPr>
              <a:t>startIndex</a:t>
            </a:r>
            <a:r>
              <a:rPr lang="en-GB" sz="600" dirty="0">
                <a:latin typeface="Courier New" panose="02070309020205020404" pitchFamily="49" charset="0"/>
                <a:cs typeface="Courier New" panose="02070309020205020404" pitchFamily="49" charset="0"/>
              </a:rPr>
              <a:t>)</a:t>
            </a:r>
          </a:p>
          <a:p>
            <a:pPr marL="201612" lvl="1" indent="0">
              <a:buNone/>
            </a:pPr>
            <a:r>
              <a:rPr lang="en-GB" sz="600" dirty="0">
                <a:latin typeface="Courier New" panose="02070309020205020404" pitchFamily="49" charset="0"/>
                <a:cs typeface="Courier New" panose="02070309020205020404" pitchFamily="49" charset="0"/>
              </a:rPr>
              <a:t>Replace          Method     string Replace(char </a:t>
            </a:r>
            <a:r>
              <a:rPr lang="en-GB" sz="600" dirty="0" err="1">
                <a:latin typeface="Courier New" panose="02070309020205020404" pitchFamily="49" charset="0"/>
                <a:cs typeface="Courier New" panose="02070309020205020404" pitchFamily="49" charset="0"/>
              </a:rPr>
              <a:t>oldChar</a:t>
            </a:r>
            <a:r>
              <a:rPr lang="en-GB" sz="600" dirty="0">
                <a:latin typeface="Courier New" panose="02070309020205020404" pitchFamily="49" charset="0"/>
                <a:cs typeface="Courier New" panose="02070309020205020404" pitchFamily="49" charset="0"/>
              </a:rPr>
              <a:t>, char </a:t>
            </a:r>
            <a:r>
              <a:rPr lang="en-GB" sz="600" dirty="0" err="1">
                <a:latin typeface="Courier New" panose="02070309020205020404" pitchFamily="49" charset="0"/>
                <a:cs typeface="Courier New" panose="02070309020205020404" pitchFamily="49" charset="0"/>
              </a:rPr>
              <a:t>newChar</a:t>
            </a:r>
            <a:r>
              <a:rPr lang="en-GB" sz="600" dirty="0">
                <a:latin typeface="Courier New" panose="02070309020205020404" pitchFamily="49" charset="0"/>
                <a:cs typeface="Courier New" panose="02070309020205020404" pitchFamily="49" charset="0"/>
              </a:rPr>
              <a:t>), string Replace(string </a:t>
            </a:r>
            <a:r>
              <a:rPr lang="en-GB" sz="600" dirty="0" err="1">
                <a:latin typeface="Courier New" panose="02070309020205020404" pitchFamily="49" charset="0"/>
                <a:cs typeface="Courier New" panose="02070309020205020404" pitchFamily="49" charset="0"/>
              </a:rPr>
              <a:t>oldValue</a:t>
            </a:r>
            <a:r>
              <a:rPr lang="en-GB" sz="600" dirty="0">
                <a:latin typeface="Courier New" panose="02070309020205020404" pitchFamily="49" charset="0"/>
                <a:cs typeface="Courier New" panose="02070309020205020404" pitchFamily="49" charset="0"/>
              </a:rPr>
              <a:t>, string </a:t>
            </a:r>
            <a:r>
              <a:rPr lang="en-GB" sz="600" dirty="0" err="1">
                <a:latin typeface="Courier New" panose="02070309020205020404" pitchFamily="49" charset="0"/>
                <a:cs typeface="Courier New" panose="02070309020205020404" pitchFamily="49" charset="0"/>
              </a:rPr>
              <a:t>newVa</a:t>
            </a:r>
            <a:r>
              <a:rPr lang="en-GB" sz="600" dirty="0">
                <a:latin typeface="Courier New" panose="02070309020205020404" pitchFamily="49" charset="0"/>
                <a:cs typeface="Courier New" panose="02070309020205020404" pitchFamily="49" charset="0"/>
              </a:rPr>
              <a:t>...</a:t>
            </a:r>
          </a:p>
          <a:p>
            <a:pPr marL="201612" lvl="1" indent="0">
              <a:buNone/>
            </a:pPr>
            <a:r>
              <a:rPr lang="en-GB" sz="600" dirty="0">
                <a:latin typeface="Courier New" panose="02070309020205020404" pitchFamily="49" charset="0"/>
                <a:cs typeface="Courier New" panose="02070309020205020404" pitchFamily="49" charset="0"/>
              </a:rPr>
              <a:t>Split            Method     string[] Split(</a:t>
            </a:r>
            <a:r>
              <a:rPr lang="en-GB" sz="600" dirty="0" err="1">
                <a:latin typeface="Courier New" panose="02070309020205020404" pitchFamily="49" charset="0"/>
                <a:cs typeface="Courier New" panose="02070309020205020404" pitchFamily="49" charset="0"/>
              </a:rPr>
              <a:t>Params</a:t>
            </a:r>
            <a:r>
              <a:rPr lang="en-GB" sz="600" dirty="0">
                <a:latin typeface="Courier New" panose="02070309020205020404" pitchFamily="49" charset="0"/>
                <a:cs typeface="Courier New" panose="02070309020205020404" pitchFamily="49" charset="0"/>
              </a:rPr>
              <a:t> char[] separator), string[] Split(char[] separator, </a:t>
            </a:r>
            <a:r>
              <a:rPr lang="en-GB" sz="600" dirty="0" err="1">
                <a:latin typeface="Courier New" panose="02070309020205020404" pitchFamily="49" charset="0"/>
                <a:cs typeface="Courier New" panose="02070309020205020404" pitchFamily="49" charset="0"/>
              </a:rPr>
              <a:t>int</a:t>
            </a:r>
            <a:r>
              <a:rPr lang="en-GB" sz="600" dirty="0">
                <a:latin typeface="Courier New" panose="02070309020205020404" pitchFamily="49" charset="0"/>
                <a:cs typeface="Courier New" panose="02070309020205020404" pitchFamily="49" charset="0"/>
              </a:rPr>
              <a:t> count), </a:t>
            </a:r>
            <a:r>
              <a:rPr lang="en-GB" sz="600" dirty="0" err="1">
                <a:latin typeface="Courier New" panose="02070309020205020404" pitchFamily="49" charset="0"/>
                <a:cs typeface="Courier New" panose="02070309020205020404" pitchFamily="49" charset="0"/>
              </a:rPr>
              <a:t>st.</a:t>
            </a:r>
            <a:r>
              <a:rPr lang="en-GB" sz="600" dirty="0">
                <a:latin typeface="Courier New" panose="02070309020205020404" pitchFamily="49" charset="0"/>
                <a:cs typeface="Courier New" panose="02070309020205020404" pitchFamily="49" charset="0"/>
              </a:rPr>
              <a:t>..</a:t>
            </a:r>
          </a:p>
          <a:p>
            <a:pPr marL="201612" lvl="1" indent="0">
              <a:buNone/>
            </a:pPr>
            <a:r>
              <a:rPr lang="en-GB" sz="600" dirty="0" err="1">
                <a:latin typeface="Courier New" panose="02070309020205020404" pitchFamily="49" charset="0"/>
                <a:cs typeface="Courier New" panose="02070309020205020404" pitchFamily="49" charset="0"/>
              </a:rPr>
              <a:t>StartsWith</a:t>
            </a:r>
            <a:r>
              <a:rPr lang="en-GB" sz="600" dirty="0">
                <a:latin typeface="Courier New" panose="02070309020205020404" pitchFamily="49" charset="0"/>
                <a:cs typeface="Courier New" panose="02070309020205020404" pitchFamily="49" charset="0"/>
              </a:rPr>
              <a:t>       Method     bool </a:t>
            </a:r>
            <a:r>
              <a:rPr lang="en-GB" sz="600" dirty="0" err="1">
                <a:latin typeface="Courier New" panose="02070309020205020404" pitchFamily="49" charset="0"/>
                <a:cs typeface="Courier New" panose="02070309020205020404" pitchFamily="49" charset="0"/>
              </a:rPr>
              <a:t>StartsWith</a:t>
            </a:r>
            <a:r>
              <a:rPr lang="en-GB" sz="600" dirty="0">
                <a:latin typeface="Courier New" panose="02070309020205020404" pitchFamily="49" charset="0"/>
                <a:cs typeface="Courier New" panose="02070309020205020404" pitchFamily="49" charset="0"/>
              </a:rPr>
              <a:t>(string value), bool </a:t>
            </a:r>
            <a:r>
              <a:rPr lang="en-GB" sz="600" dirty="0" err="1">
                <a:latin typeface="Courier New" panose="02070309020205020404" pitchFamily="49" charset="0"/>
                <a:cs typeface="Courier New" panose="02070309020205020404" pitchFamily="49" charset="0"/>
              </a:rPr>
              <a:t>StartsWith</a:t>
            </a:r>
            <a:r>
              <a:rPr lang="en-GB" sz="600" dirty="0">
                <a:latin typeface="Courier New" panose="02070309020205020404" pitchFamily="49" charset="0"/>
                <a:cs typeface="Courier New" panose="02070309020205020404" pitchFamily="49" charset="0"/>
              </a:rPr>
              <a:t>(string value, </a:t>
            </a:r>
            <a:r>
              <a:rPr lang="en-GB" sz="600" dirty="0" err="1">
                <a:latin typeface="Courier New" panose="02070309020205020404" pitchFamily="49" charset="0"/>
                <a:cs typeface="Courier New" panose="02070309020205020404" pitchFamily="49" charset="0"/>
              </a:rPr>
              <a:t>System.StringComparison</a:t>
            </a:r>
            <a:r>
              <a:rPr lang="en-GB" sz="600" dirty="0">
                <a:latin typeface="Courier New" panose="02070309020205020404" pitchFamily="49" charset="0"/>
                <a:cs typeface="Courier New" panose="02070309020205020404" pitchFamily="49" charset="0"/>
              </a:rPr>
              <a:t> com...</a:t>
            </a:r>
          </a:p>
          <a:p>
            <a:pPr marL="201612" lvl="1" indent="0">
              <a:buNone/>
            </a:pPr>
            <a:r>
              <a:rPr lang="en-GB" sz="600" dirty="0">
                <a:latin typeface="Courier New" panose="02070309020205020404" pitchFamily="49" charset="0"/>
                <a:cs typeface="Courier New" panose="02070309020205020404" pitchFamily="49" charset="0"/>
              </a:rPr>
              <a:t>Substring        Method     string Substring(</a:t>
            </a:r>
            <a:r>
              <a:rPr lang="en-GB" sz="600" dirty="0" err="1">
                <a:latin typeface="Courier New" panose="02070309020205020404" pitchFamily="49" charset="0"/>
                <a:cs typeface="Courier New" panose="02070309020205020404" pitchFamily="49" charset="0"/>
              </a:rPr>
              <a:t>int</a:t>
            </a:r>
            <a:r>
              <a:rPr lang="en-GB" sz="600" dirty="0">
                <a:latin typeface="Courier New" panose="02070309020205020404" pitchFamily="49" charset="0"/>
                <a:cs typeface="Courier New" panose="02070309020205020404" pitchFamily="49" charset="0"/>
              </a:rPr>
              <a:t> </a:t>
            </a:r>
            <a:r>
              <a:rPr lang="en-GB" sz="600" dirty="0" err="1">
                <a:latin typeface="Courier New" panose="02070309020205020404" pitchFamily="49" charset="0"/>
                <a:cs typeface="Courier New" panose="02070309020205020404" pitchFamily="49" charset="0"/>
              </a:rPr>
              <a:t>startIndex</a:t>
            </a:r>
            <a:r>
              <a:rPr lang="en-GB" sz="600" dirty="0">
                <a:latin typeface="Courier New" panose="02070309020205020404" pitchFamily="49" charset="0"/>
                <a:cs typeface="Courier New" panose="02070309020205020404" pitchFamily="49" charset="0"/>
              </a:rPr>
              <a:t>), string Substring(</a:t>
            </a:r>
            <a:r>
              <a:rPr lang="en-GB" sz="600" dirty="0" err="1">
                <a:latin typeface="Courier New" panose="02070309020205020404" pitchFamily="49" charset="0"/>
                <a:cs typeface="Courier New" panose="02070309020205020404" pitchFamily="49" charset="0"/>
              </a:rPr>
              <a:t>int</a:t>
            </a:r>
            <a:r>
              <a:rPr lang="en-GB" sz="600" dirty="0">
                <a:latin typeface="Courier New" panose="02070309020205020404" pitchFamily="49" charset="0"/>
                <a:cs typeface="Courier New" panose="02070309020205020404" pitchFamily="49" charset="0"/>
              </a:rPr>
              <a:t> </a:t>
            </a:r>
            <a:r>
              <a:rPr lang="en-GB" sz="600" dirty="0" err="1">
                <a:latin typeface="Courier New" panose="02070309020205020404" pitchFamily="49" charset="0"/>
                <a:cs typeface="Courier New" panose="02070309020205020404" pitchFamily="49" charset="0"/>
              </a:rPr>
              <a:t>startIndex</a:t>
            </a:r>
            <a:r>
              <a:rPr lang="en-GB" sz="600" dirty="0">
                <a:latin typeface="Courier New" panose="02070309020205020404" pitchFamily="49" charset="0"/>
                <a:cs typeface="Courier New" panose="02070309020205020404" pitchFamily="49" charset="0"/>
              </a:rPr>
              <a:t>, </a:t>
            </a:r>
            <a:r>
              <a:rPr lang="en-GB" sz="600" dirty="0" err="1">
                <a:latin typeface="Courier New" panose="02070309020205020404" pitchFamily="49" charset="0"/>
                <a:cs typeface="Courier New" panose="02070309020205020404" pitchFamily="49" charset="0"/>
              </a:rPr>
              <a:t>int</a:t>
            </a:r>
            <a:r>
              <a:rPr lang="en-GB" sz="600" dirty="0">
                <a:latin typeface="Courier New" panose="02070309020205020404" pitchFamily="49" charset="0"/>
                <a:cs typeface="Courier New" panose="02070309020205020404" pitchFamily="49" charset="0"/>
              </a:rPr>
              <a:t> length)</a:t>
            </a:r>
            <a:endParaRPr lang="en-GB" dirty="0">
              <a:latin typeface="Courier New" panose="02070309020205020404" pitchFamily="49" charset="0"/>
              <a:cs typeface="Courier New" panose="02070309020205020404" pitchFamily="49" charset="0"/>
            </a:endParaRPr>
          </a:p>
          <a:p>
            <a:pPr marL="285750" indent="-285750"/>
            <a:endParaRPr lang="en-GB" dirty="0"/>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19</a:t>
            </a:fld>
            <a:endParaRPr lang="en-GB" dirty="0"/>
          </a:p>
        </p:txBody>
      </p:sp>
    </p:spTree>
    <p:extLst>
      <p:ext uri="{BB962C8B-B14F-4D97-AF65-F5344CB8AC3E}">
        <p14:creationId xmlns:p14="http://schemas.microsoft.com/office/powerpoint/2010/main" val="41315932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b="1" dirty="0">
                <a:solidFill>
                  <a:schemeClr val="tx1"/>
                </a:solidFill>
                <a:latin typeface="Calibri" pitchFamily="34" charset="0"/>
              </a:rPr>
              <a:t>Background</a:t>
            </a:r>
          </a:p>
        </p:txBody>
      </p:sp>
      <p:sp>
        <p:nvSpPr>
          <p:cNvPr id="12291" name="Content Placeholder 2"/>
          <p:cNvSpPr>
            <a:spLocks noGrp="1"/>
          </p:cNvSpPr>
          <p:nvPr>
            <p:ph idx="1"/>
          </p:nvPr>
        </p:nvSpPr>
        <p:spPr>
          <a:xfrm>
            <a:off x="407592" y="1196752"/>
            <a:ext cx="9085660" cy="4824412"/>
          </a:xfrm>
        </p:spPr>
        <p:txBody>
          <a:bodyPr/>
          <a:lstStyle/>
          <a:p>
            <a:pPr>
              <a:defRPr/>
            </a:pPr>
            <a:r>
              <a:rPr lang="en-US" altLang="en-US" sz="1600" dirty="0">
                <a:solidFill>
                  <a:schemeClr val="tx1"/>
                </a:solidFill>
                <a:latin typeface="Calibri" panose="020F0502020204030204" pitchFamily="34" charset="0"/>
              </a:rPr>
              <a:t>This document is intended as an introduction to Windows PowerShell</a:t>
            </a:r>
            <a:r>
              <a:rPr lang="en-US" altLang="en-US" dirty="0">
                <a:solidFill>
                  <a:schemeClr val="tx1"/>
                </a:solidFill>
                <a:latin typeface="Calibri" panose="020F0502020204030204" pitchFamily="34" charset="0"/>
              </a:rPr>
              <a:t> and how to use it/script in it</a:t>
            </a:r>
          </a:p>
          <a:p>
            <a:pPr>
              <a:defRPr/>
            </a:pPr>
            <a:r>
              <a:rPr lang="en-US" altLang="en-US" sz="1600" dirty="0">
                <a:solidFill>
                  <a:schemeClr val="tx1"/>
                </a:solidFill>
                <a:latin typeface="Calibri" panose="020F0502020204030204" pitchFamily="34" charset="0"/>
              </a:rPr>
              <a:t>It is not intended to teach basic programming principles</a:t>
            </a:r>
          </a:p>
        </p:txBody>
      </p:sp>
      <p:sp>
        <p:nvSpPr>
          <p:cNvPr id="4" name="Slide Number Placeholder 3"/>
          <p:cNvSpPr>
            <a:spLocks noGrp="1"/>
          </p:cNvSpPr>
          <p:nvPr>
            <p:ph type="sldNum" sz="quarter" idx="12"/>
          </p:nvPr>
        </p:nvSpPr>
        <p:spPr/>
        <p:txBody>
          <a:bodyPr/>
          <a:lstStyle/>
          <a:p>
            <a:pPr>
              <a:defRPr/>
            </a:pPr>
            <a:fld id="{EE8062AC-24C0-45F0-8CE0-B647338593DF}" type="slidenum">
              <a:rPr lang="en-GB" smtClean="0"/>
              <a:pPr>
                <a:defRPr/>
              </a:pPr>
              <a:t>2</a:t>
            </a:fld>
            <a:endParaRPr lang="en-GB" dirty="0"/>
          </a:p>
        </p:txBody>
      </p:sp>
    </p:spTree>
    <p:extLst>
      <p:ext uri="{BB962C8B-B14F-4D97-AF65-F5344CB8AC3E}">
        <p14:creationId xmlns:p14="http://schemas.microsoft.com/office/powerpoint/2010/main" val="249227271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strings – continued	</a:t>
            </a:r>
          </a:p>
        </p:txBody>
      </p:sp>
      <p:sp>
        <p:nvSpPr>
          <p:cNvPr id="3" name="Content Placeholder 2"/>
          <p:cNvSpPr>
            <a:spLocks noGrp="1"/>
          </p:cNvSpPr>
          <p:nvPr>
            <p:ph idx="1"/>
          </p:nvPr>
        </p:nvSpPr>
        <p:spPr/>
        <p:txBody>
          <a:bodyPr/>
          <a:lstStyle/>
          <a:p>
            <a:pPr marL="285750" indent="-285750"/>
            <a:r>
              <a:rPr lang="en-GB" dirty="0"/>
              <a:t>These methods can be invoked by prefixing them with the variable name and a period e.g.</a:t>
            </a:r>
          </a:p>
          <a:p>
            <a:pPr marL="487362" lvl="1" indent="-285750"/>
            <a:r>
              <a:rPr lang="en-GB" b="1" i="1" dirty="0"/>
              <a:t>$</a:t>
            </a:r>
            <a:r>
              <a:rPr lang="en-GB" b="1" i="1" dirty="0" err="1"/>
              <a:t>ServInfo.Split</a:t>
            </a:r>
            <a:r>
              <a:rPr lang="en-GB" b="1" i="1" dirty="0"/>
              <a:t>(“,”) </a:t>
            </a:r>
            <a:r>
              <a:rPr lang="en-GB" dirty="0"/>
              <a:t>will split the string up using the comma to separate the string into one or more objects</a:t>
            </a:r>
          </a:p>
          <a:p>
            <a:pPr marL="403225" lvl="2" indent="0">
              <a:buNone/>
            </a:pPr>
            <a:r>
              <a:rPr lang="en-GB" sz="1000" dirty="0">
                <a:latin typeface="Courier New" panose="02070309020205020404" pitchFamily="49" charset="0"/>
                <a:cs typeface="Courier New" panose="02070309020205020404" pitchFamily="49" charset="0"/>
              </a:rPr>
              <a:t>PS C:\Users\Graham&gt; $</a:t>
            </a:r>
            <a:r>
              <a:rPr lang="en-GB" sz="1000" dirty="0" err="1">
                <a:latin typeface="Courier New" panose="02070309020205020404" pitchFamily="49" charset="0"/>
                <a:cs typeface="Courier New" panose="02070309020205020404" pitchFamily="49" charset="0"/>
              </a:rPr>
              <a:t>ServInfo.Split</a:t>
            </a:r>
            <a:r>
              <a:rPr lang="en-GB" sz="1000" dirty="0">
                <a:latin typeface="Courier New" panose="02070309020205020404" pitchFamily="49" charset="0"/>
                <a:cs typeface="Courier New" panose="02070309020205020404" pitchFamily="49" charset="0"/>
              </a:rPr>
              <a:t>(",")</a:t>
            </a:r>
          </a:p>
          <a:p>
            <a:pPr marL="403225" lvl="2" indent="0">
              <a:buNone/>
            </a:pPr>
            <a:r>
              <a:rPr lang="en-GB" sz="1000" dirty="0">
                <a:latin typeface="Courier New" panose="02070309020205020404" pitchFamily="49" charset="0"/>
                <a:cs typeface="Courier New" panose="02070309020205020404" pitchFamily="49" charset="0"/>
              </a:rPr>
              <a:t>Server=Nevis</a:t>
            </a:r>
          </a:p>
          <a:p>
            <a:pPr marL="403225" lvl="2" indent="0">
              <a:buNone/>
            </a:pPr>
            <a:r>
              <a:rPr lang="en-GB" sz="1000" dirty="0">
                <a:latin typeface="Courier New" panose="02070309020205020404" pitchFamily="49" charset="0"/>
                <a:cs typeface="Courier New" panose="02070309020205020404" pitchFamily="49" charset="0"/>
              </a:rPr>
              <a:t>User=Alice</a:t>
            </a:r>
          </a:p>
          <a:p>
            <a:pPr marL="403225" lvl="2" indent="0">
              <a:buNone/>
            </a:pPr>
            <a:r>
              <a:rPr lang="en-GB" sz="1000" dirty="0">
                <a:latin typeface="Courier New" panose="02070309020205020404" pitchFamily="49" charset="0"/>
                <a:cs typeface="Courier New" panose="02070309020205020404" pitchFamily="49" charset="0"/>
              </a:rPr>
              <a:t>Admin=Bill</a:t>
            </a:r>
          </a:p>
          <a:p>
            <a:pPr marL="285750" indent="-285750"/>
            <a:r>
              <a:rPr lang="en-GB" dirty="0"/>
              <a:t>This could then be passed through </a:t>
            </a:r>
            <a:r>
              <a:rPr lang="en-GB" b="1" i="1" dirty="0"/>
              <a:t>where</a:t>
            </a:r>
            <a:r>
              <a:rPr lang="en-GB" i="1" dirty="0"/>
              <a:t> to return only the object that contains or starts with “Server”</a:t>
            </a:r>
          </a:p>
          <a:p>
            <a:pPr marL="285750" indent="-285750"/>
            <a:r>
              <a:rPr lang="en-GB" b="1" i="1" dirty="0"/>
              <a:t>help </a:t>
            </a:r>
            <a:r>
              <a:rPr lang="en-GB" b="1" i="1" dirty="0" err="1"/>
              <a:t>about_comparison_operators</a:t>
            </a:r>
            <a:r>
              <a:rPr lang="en-GB" dirty="0"/>
              <a:t> lists some of main the comparison operators as:</a:t>
            </a:r>
          </a:p>
          <a:p>
            <a:pPr marL="285750" indent="-285750"/>
            <a:endParaRPr lang="en-GB" b="1" i="1" dirty="0"/>
          </a:p>
          <a:p>
            <a:pPr marL="285750" indent="-285750"/>
            <a:endParaRPr lang="en-GB" dirty="0"/>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20</a:t>
            </a:fld>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2571979132"/>
              </p:ext>
            </p:extLst>
          </p:nvPr>
        </p:nvGraphicFramePr>
        <p:xfrm>
          <a:off x="848544" y="5254065"/>
          <a:ext cx="8568952" cy="2569696"/>
        </p:xfrm>
        <a:graphic>
          <a:graphicData uri="http://schemas.openxmlformats.org/drawingml/2006/table">
            <a:tbl>
              <a:tblPr firstRow="1" firstCol="1">
                <a:tableStyleId>{5C22544A-7EE6-4342-B048-85BDC9FD1C3A}</a:tableStyleId>
              </a:tblPr>
              <a:tblGrid>
                <a:gridCol w="869077">
                  <a:extLst>
                    <a:ext uri="{9D8B030D-6E8A-4147-A177-3AD203B41FA5}">
                      <a16:colId xmlns:a16="http://schemas.microsoft.com/office/drawing/2014/main" val="20000"/>
                    </a:ext>
                  </a:extLst>
                </a:gridCol>
                <a:gridCol w="7699875">
                  <a:extLst>
                    <a:ext uri="{9D8B030D-6E8A-4147-A177-3AD203B41FA5}">
                      <a16:colId xmlns:a16="http://schemas.microsoft.com/office/drawing/2014/main" val="20001"/>
                    </a:ext>
                  </a:extLst>
                </a:gridCol>
              </a:tblGrid>
              <a:tr h="57075">
                <a:tc>
                  <a:txBody>
                    <a:bodyPr/>
                    <a:lstStyle/>
                    <a:p>
                      <a:pPr algn="l" fontAlgn="t"/>
                      <a:r>
                        <a:rPr lang="en-GB" sz="900" u="none" strike="noStrike">
                          <a:effectLst/>
                        </a:rPr>
                        <a:t>Operator</a:t>
                      </a:r>
                      <a:endParaRPr lang="en-GB" sz="900" b="0" i="0" u="none" strike="noStrike">
                        <a:solidFill>
                          <a:srgbClr val="000000"/>
                        </a:solidFill>
                        <a:effectLst/>
                        <a:latin typeface="Calibri"/>
                      </a:endParaRPr>
                    </a:p>
                  </a:txBody>
                  <a:tcPr marL="3872" marR="3872" marT="3872" marB="0"/>
                </a:tc>
                <a:tc>
                  <a:txBody>
                    <a:bodyPr/>
                    <a:lstStyle/>
                    <a:p>
                      <a:pPr algn="l" fontAlgn="t"/>
                      <a:r>
                        <a:rPr lang="en-GB" sz="900" u="none" strike="noStrike">
                          <a:effectLst/>
                        </a:rPr>
                        <a:t>Description</a:t>
                      </a:r>
                      <a:endParaRPr lang="en-GB" sz="900" b="0" i="0" u="none" strike="noStrike">
                        <a:solidFill>
                          <a:srgbClr val="000000"/>
                        </a:solidFill>
                        <a:effectLst/>
                        <a:latin typeface="Calibri"/>
                      </a:endParaRPr>
                    </a:p>
                  </a:txBody>
                  <a:tcPr marL="3872" marR="3872" marT="3872" marB="0"/>
                </a:tc>
                <a:extLst>
                  <a:ext uri="{0D108BD9-81ED-4DB2-BD59-A6C34878D82A}">
                    <a16:rowId xmlns:a16="http://schemas.microsoft.com/office/drawing/2014/main" val="10000"/>
                  </a:ext>
                </a:extLst>
              </a:tr>
              <a:tr h="177480">
                <a:tc>
                  <a:txBody>
                    <a:bodyPr/>
                    <a:lstStyle/>
                    <a:p>
                      <a:pPr algn="l" fontAlgn="t"/>
                      <a:r>
                        <a:rPr lang="en-GB" sz="900" u="none" strike="noStrike" dirty="0">
                          <a:effectLst/>
                        </a:rPr>
                        <a:t> -</a:t>
                      </a:r>
                      <a:r>
                        <a:rPr lang="en-GB" sz="900" u="none" strike="noStrike" dirty="0" err="1">
                          <a:effectLst/>
                        </a:rPr>
                        <a:t>eq</a:t>
                      </a:r>
                      <a:endParaRPr lang="en-GB" sz="900" b="0" i="0" u="none" strike="noStrike" dirty="0">
                        <a:solidFill>
                          <a:srgbClr val="000000"/>
                        </a:solidFill>
                        <a:effectLst/>
                        <a:latin typeface="Calibri"/>
                      </a:endParaRPr>
                    </a:p>
                  </a:txBody>
                  <a:tcPr marL="3872" marR="3872" marT="3872" marB="0"/>
                </a:tc>
                <a:tc>
                  <a:txBody>
                    <a:bodyPr/>
                    <a:lstStyle/>
                    <a:p>
                      <a:pPr algn="l" fontAlgn="t"/>
                      <a:r>
                        <a:rPr lang="en-GB" sz="900" u="none" strike="noStrike" dirty="0">
                          <a:effectLst/>
                        </a:rPr>
                        <a:t>Equal to. Includes an identical value </a:t>
                      </a:r>
                      <a:r>
                        <a:rPr lang="en-GB" sz="900" u="none" strike="noStrike" baseline="0" dirty="0">
                          <a:effectLst/>
                        </a:rPr>
                        <a:t>e.g. </a:t>
                      </a:r>
                      <a:r>
                        <a:rPr lang="en-GB" sz="900" b="1" i="1" u="none" strike="noStrike" dirty="0">
                          <a:effectLst/>
                          <a:latin typeface="Courier New" panose="02070309020205020404" pitchFamily="49" charset="0"/>
                          <a:cs typeface="Courier New" panose="02070309020205020404" pitchFamily="49" charset="0"/>
                        </a:rPr>
                        <a:t>PS C:\&gt; "</a:t>
                      </a:r>
                      <a:r>
                        <a:rPr lang="en-GB" sz="900" b="1" i="1" u="none" strike="noStrike" dirty="0" err="1">
                          <a:effectLst/>
                          <a:latin typeface="Courier New" panose="02070309020205020404" pitchFamily="49" charset="0"/>
                          <a:cs typeface="Courier New" panose="02070309020205020404" pitchFamily="49" charset="0"/>
                        </a:rPr>
                        <a:t>abc</a:t>
                      </a:r>
                      <a:r>
                        <a:rPr lang="en-GB" sz="900" b="1" i="1" u="none" strike="noStrike" dirty="0">
                          <a:effectLst/>
                          <a:latin typeface="Courier New" panose="02070309020205020404" pitchFamily="49" charset="0"/>
                          <a:cs typeface="Courier New" panose="02070309020205020404" pitchFamily="49" charset="0"/>
                        </a:rPr>
                        <a:t>" -</a:t>
                      </a:r>
                      <a:r>
                        <a:rPr lang="en-GB" sz="900" b="1" i="1" u="none" strike="noStrike" dirty="0" err="1">
                          <a:effectLst/>
                          <a:latin typeface="Courier New" panose="02070309020205020404" pitchFamily="49" charset="0"/>
                          <a:cs typeface="Courier New" panose="02070309020205020404" pitchFamily="49" charset="0"/>
                        </a:rPr>
                        <a:t>eq</a:t>
                      </a:r>
                      <a:r>
                        <a:rPr lang="en-GB" sz="900" b="1" i="1" u="none" strike="noStrike" dirty="0">
                          <a:effectLst/>
                          <a:latin typeface="Courier New" panose="02070309020205020404" pitchFamily="49" charset="0"/>
                          <a:cs typeface="Courier New" panose="02070309020205020404" pitchFamily="49" charset="0"/>
                        </a:rPr>
                        <a:t> "</a:t>
                      </a:r>
                      <a:r>
                        <a:rPr lang="en-GB" sz="900" b="1" i="1" u="none" strike="noStrike" dirty="0" err="1">
                          <a:effectLst/>
                          <a:latin typeface="Courier New" panose="02070309020205020404" pitchFamily="49" charset="0"/>
                          <a:cs typeface="Courier New" panose="02070309020205020404" pitchFamily="49" charset="0"/>
                        </a:rPr>
                        <a:t>abc</a:t>
                      </a:r>
                      <a:r>
                        <a:rPr lang="en-GB" sz="900" b="1" i="1" u="none" strike="noStrike" dirty="0">
                          <a:effectLst/>
                          <a:latin typeface="Courier New" panose="02070309020205020404" pitchFamily="49" charset="0"/>
                          <a:cs typeface="Courier New" panose="02070309020205020404" pitchFamily="49" charset="0"/>
                        </a:rPr>
                        <a:t>“</a:t>
                      </a:r>
                      <a:r>
                        <a:rPr lang="en-GB" sz="900" u="none" strike="noStrike" dirty="0">
                          <a:effectLst/>
                        </a:rPr>
                        <a:t> returns</a:t>
                      </a:r>
                      <a:r>
                        <a:rPr lang="en-GB" sz="900" u="none" strike="noStrike" baseline="0" dirty="0">
                          <a:effectLst/>
                        </a:rPr>
                        <a:t> </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True</a:t>
                      </a:r>
                    </a:p>
                  </a:txBody>
                  <a:tcPr marL="3872" marR="3872" marT="3872" marB="0"/>
                </a:tc>
                <a:extLst>
                  <a:ext uri="{0D108BD9-81ED-4DB2-BD59-A6C34878D82A}">
                    <a16:rowId xmlns:a16="http://schemas.microsoft.com/office/drawing/2014/main" val="10001"/>
                  </a:ext>
                </a:extLst>
              </a:tr>
              <a:tr h="144016">
                <a:tc>
                  <a:txBody>
                    <a:bodyPr/>
                    <a:lstStyle/>
                    <a:p>
                      <a:pPr algn="l" fontAlgn="t"/>
                      <a:r>
                        <a:rPr lang="en-GB" sz="900" u="none" strike="noStrike" dirty="0">
                          <a:effectLst/>
                        </a:rPr>
                        <a:t>-ne</a:t>
                      </a:r>
                      <a:endParaRPr lang="en-GB" sz="900" b="0" i="0" u="none" strike="noStrike" dirty="0">
                        <a:solidFill>
                          <a:srgbClr val="000000"/>
                        </a:solidFill>
                        <a:effectLst/>
                        <a:latin typeface="Calibri"/>
                      </a:endParaRPr>
                    </a:p>
                  </a:txBody>
                  <a:tcPr marL="3872" marR="3872" marT="3872" marB="0"/>
                </a:tc>
                <a:tc>
                  <a:txBody>
                    <a:bodyPr/>
                    <a:lstStyle/>
                    <a:p>
                      <a:pPr algn="l" fontAlgn="t"/>
                      <a:r>
                        <a:rPr lang="en-GB" sz="900" u="none" strike="noStrike" dirty="0">
                          <a:effectLst/>
                        </a:rPr>
                        <a:t>Not equal to. Includes a different value </a:t>
                      </a:r>
                      <a:r>
                        <a:rPr lang="en-GB" sz="900" u="none" strike="noStrike" baseline="0" dirty="0">
                          <a:effectLst/>
                        </a:rPr>
                        <a:t>e.g. </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PS C:\&gt; "</a:t>
                      </a:r>
                      <a:r>
                        <a:rPr lang="en-GB" sz="900" b="1" i="1" u="none" strike="noStrike" kern="1200" dirty="0" err="1">
                          <a:solidFill>
                            <a:schemeClr val="dk1"/>
                          </a:solidFill>
                          <a:effectLst/>
                          <a:latin typeface="Courier New" panose="02070309020205020404" pitchFamily="49" charset="0"/>
                          <a:ea typeface="+mn-ea"/>
                          <a:cs typeface="Courier New" panose="02070309020205020404" pitchFamily="49" charset="0"/>
                        </a:rPr>
                        <a:t>abc</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 -ne "</a:t>
                      </a:r>
                      <a:r>
                        <a:rPr lang="en-GB" sz="900" b="1" i="1" u="none" strike="noStrike" kern="1200" dirty="0" err="1">
                          <a:solidFill>
                            <a:schemeClr val="dk1"/>
                          </a:solidFill>
                          <a:effectLst/>
                          <a:latin typeface="Courier New" panose="02070309020205020404" pitchFamily="49" charset="0"/>
                          <a:ea typeface="+mn-ea"/>
                          <a:cs typeface="Courier New" panose="02070309020205020404" pitchFamily="49" charset="0"/>
                        </a:rPr>
                        <a:t>def</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 </a:t>
                      </a:r>
                      <a:r>
                        <a:rPr lang="en-GB" sz="900" u="none" strike="noStrike" dirty="0">
                          <a:effectLst/>
                        </a:rPr>
                        <a:t>returns </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True</a:t>
                      </a:r>
                    </a:p>
                  </a:txBody>
                  <a:tcPr marL="3872" marR="3872" marT="3872" marB="0"/>
                </a:tc>
                <a:extLst>
                  <a:ext uri="{0D108BD9-81ED-4DB2-BD59-A6C34878D82A}">
                    <a16:rowId xmlns:a16="http://schemas.microsoft.com/office/drawing/2014/main" val="10002"/>
                  </a:ext>
                </a:extLst>
              </a:tr>
              <a:tr h="144016">
                <a:tc>
                  <a:txBody>
                    <a:bodyPr/>
                    <a:lstStyle/>
                    <a:p>
                      <a:pPr algn="l" fontAlgn="t"/>
                      <a:r>
                        <a:rPr lang="en-GB" sz="900" u="none" strike="noStrike" dirty="0">
                          <a:effectLst/>
                        </a:rPr>
                        <a:t>-</a:t>
                      </a:r>
                      <a:r>
                        <a:rPr lang="en-GB" sz="900" u="none" strike="noStrike" dirty="0" err="1">
                          <a:effectLst/>
                        </a:rPr>
                        <a:t>gt</a:t>
                      </a:r>
                      <a:endParaRPr lang="en-GB" sz="900" b="0" i="0" u="none" strike="noStrike" dirty="0">
                        <a:solidFill>
                          <a:srgbClr val="000000"/>
                        </a:solidFill>
                        <a:effectLst/>
                        <a:latin typeface="Calibri"/>
                      </a:endParaRPr>
                    </a:p>
                  </a:txBody>
                  <a:tcPr marL="3872" marR="3872" marT="3872" marB="0"/>
                </a:tc>
                <a:tc>
                  <a:txBody>
                    <a:bodyPr/>
                    <a:lstStyle/>
                    <a:p>
                      <a:pPr algn="l" fontAlgn="t"/>
                      <a:r>
                        <a:rPr lang="en-GB" sz="900" u="none" strike="noStrike" dirty="0">
                          <a:effectLst/>
                        </a:rPr>
                        <a:t>Greater-than </a:t>
                      </a:r>
                      <a:r>
                        <a:rPr lang="en-GB" sz="900" u="none" strike="noStrike" baseline="0" dirty="0">
                          <a:effectLst/>
                        </a:rPr>
                        <a:t>e.g. </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PS C:\&gt; 8 -</a:t>
                      </a:r>
                      <a:r>
                        <a:rPr lang="en-GB" sz="900" b="1" i="1" u="none" strike="noStrike" kern="1200" dirty="0" err="1">
                          <a:solidFill>
                            <a:schemeClr val="dk1"/>
                          </a:solidFill>
                          <a:effectLst/>
                          <a:latin typeface="Courier New" panose="02070309020205020404" pitchFamily="49" charset="0"/>
                          <a:ea typeface="+mn-ea"/>
                          <a:cs typeface="Courier New" panose="02070309020205020404" pitchFamily="49" charset="0"/>
                        </a:rPr>
                        <a:t>gt</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 6 </a:t>
                      </a:r>
                      <a:r>
                        <a:rPr lang="en-GB" sz="900" u="none" strike="noStrike" dirty="0">
                          <a:effectLst/>
                        </a:rPr>
                        <a:t>returns </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True</a:t>
                      </a:r>
                    </a:p>
                  </a:txBody>
                  <a:tcPr marL="3872" marR="3872" marT="3872" marB="0"/>
                </a:tc>
                <a:extLst>
                  <a:ext uri="{0D108BD9-81ED-4DB2-BD59-A6C34878D82A}">
                    <a16:rowId xmlns:a16="http://schemas.microsoft.com/office/drawing/2014/main" val="10003"/>
                  </a:ext>
                </a:extLst>
              </a:tr>
              <a:tr h="144016">
                <a:tc>
                  <a:txBody>
                    <a:bodyPr/>
                    <a:lstStyle/>
                    <a:p>
                      <a:pPr algn="l" fontAlgn="t"/>
                      <a:r>
                        <a:rPr lang="en-GB" sz="900" u="none" strike="noStrike" dirty="0">
                          <a:effectLst/>
                        </a:rPr>
                        <a:t>-</a:t>
                      </a:r>
                      <a:r>
                        <a:rPr lang="en-GB" sz="900" u="none" strike="noStrike" dirty="0" err="1">
                          <a:effectLst/>
                        </a:rPr>
                        <a:t>ge</a:t>
                      </a:r>
                      <a:endParaRPr lang="en-GB" sz="900" b="0" i="0" u="none" strike="noStrike" dirty="0">
                        <a:solidFill>
                          <a:srgbClr val="000000"/>
                        </a:solidFill>
                        <a:effectLst/>
                        <a:latin typeface="Calibri"/>
                      </a:endParaRPr>
                    </a:p>
                  </a:txBody>
                  <a:tcPr marL="3872" marR="3872" marT="3872" marB="0"/>
                </a:tc>
                <a:tc>
                  <a:txBody>
                    <a:bodyPr/>
                    <a:lstStyle/>
                    <a:p>
                      <a:pPr algn="l" fontAlgn="t"/>
                      <a:r>
                        <a:rPr lang="en-GB" sz="900" u="none" strike="noStrike" dirty="0">
                          <a:effectLst/>
                        </a:rPr>
                        <a:t>Greater-than </a:t>
                      </a:r>
                      <a:r>
                        <a:rPr lang="en-GB" sz="900" u="none" strike="noStrike" baseline="0" dirty="0">
                          <a:effectLst/>
                        </a:rPr>
                        <a:t>e.g. </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PS C:\&gt; 8 -</a:t>
                      </a:r>
                      <a:r>
                        <a:rPr lang="en-GB" sz="900" b="1" i="1" u="none" strike="noStrike" kern="1200" dirty="0" err="1">
                          <a:solidFill>
                            <a:schemeClr val="dk1"/>
                          </a:solidFill>
                          <a:effectLst/>
                          <a:latin typeface="Courier New" panose="02070309020205020404" pitchFamily="49" charset="0"/>
                          <a:ea typeface="+mn-ea"/>
                          <a:cs typeface="Courier New" panose="02070309020205020404" pitchFamily="49" charset="0"/>
                        </a:rPr>
                        <a:t>gt</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 6 </a:t>
                      </a:r>
                      <a:r>
                        <a:rPr lang="en-GB" sz="900" u="none" strike="noStrike" baseline="0" dirty="0">
                          <a:effectLst/>
                        </a:rPr>
                        <a:t>returns </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True</a:t>
                      </a:r>
                    </a:p>
                  </a:txBody>
                  <a:tcPr marL="3872" marR="3872" marT="3872" marB="0"/>
                </a:tc>
                <a:extLst>
                  <a:ext uri="{0D108BD9-81ED-4DB2-BD59-A6C34878D82A}">
                    <a16:rowId xmlns:a16="http://schemas.microsoft.com/office/drawing/2014/main" val="10004"/>
                  </a:ext>
                </a:extLst>
              </a:tr>
              <a:tr h="144016">
                <a:tc>
                  <a:txBody>
                    <a:bodyPr/>
                    <a:lstStyle/>
                    <a:p>
                      <a:pPr algn="l" fontAlgn="t"/>
                      <a:r>
                        <a:rPr lang="en-GB" sz="900" u="none" strike="noStrike" dirty="0">
                          <a:effectLst/>
                        </a:rPr>
                        <a:t>-</a:t>
                      </a:r>
                      <a:r>
                        <a:rPr lang="en-GB" sz="900" u="none" strike="noStrike" dirty="0" err="1">
                          <a:effectLst/>
                        </a:rPr>
                        <a:t>lt</a:t>
                      </a:r>
                      <a:endParaRPr lang="en-GB" sz="900" b="0" i="0" u="none" strike="noStrike" dirty="0">
                        <a:solidFill>
                          <a:srgbClr val="000000"/>
                        </a:solidFill>
                        <a:effectLst/>
                        <a:latin typeface="Calibri"/>
                      </a:endParaRPr>
                    </a:p>
                  </a:txBody>
                  <a:tcPr marL="3872" marR="3872" marT="3872" marB="0"/>
                </a:tc>
                <a:tc>
                  <a:txBody>
                    <a:bodyPr/>
                    <a:lstStyle/>
                    <a:p>
                      <a:pPr algn="l" fontAlgn="t"/>
                      <a:r>
                        <a:rPr lang="en-GB" sz="900" u="none" strike="noStrike" dirty="0">
                          <a:effectLst/>
                        </a:rPr>
                        <a:t>Less-than </a:t>
                      </a:r>
                      <a:r>
                        <a:rPr lang="en-GB" sz="900" u="none" strike="noStrike" baseline="0" dirty="0">
                          <a:effectLst/>
                        </a:rPr>
                        <a:t>e.g. </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PS C:\&gt; 8 -</a:t>
                      </a:r>
                      <a:r>
                        <a:rPr lang="en-GB" sz="900" b="1" i="1" u="none" strike="noStrike" kern="1200" dirty="0" err="1">
                          <a:solidFill>
                            <a:schemeClr val="dk1"/>
                          </a:solidFill>
                          <a:effectLst/>
                          <a:latin typeface="Courier New" panose="02070309020205020404" pitchFamily="49" charset="0"/>
                          <a:ea typeface="+mn-ea"/>
                          <a:cs typeface="Courier New" panose="02070309020205020404" pitchFamily="49" charset="0"/>
                        </a:rPr>
                        <a:t>lt</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 6 </a:t>
                      </a:r>
                      <a:r>
                        <a:rPr lang="en-GB" sz="900" u="none" strike="noStrike" baseline="0" dirty="0">
                          <a:effectLst/>
                        </a:rPr>
                        <a:t>returns </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False</a:t>
                      </a:r>
                    </a:p>
                  </a:txBody>
                  <a:tcPr marL="3872" marR="3872" marT="3872" marB="0"/>
                </a:tc>
                <a:extLst>
                  <a:ext uri="{0D108BD9-81ED-4DB2-BD59-A6C34878D82A}">
                    <a16:rowId xmlns:a16="http://schemas.microsoft.com/office/drawing/2014/main" val="10005"/>
                  </a:ext>
                </a:extLst>
              </a:tr>
              <a:tr h="144016">
                <a:tc>
                  <a:txBody>
                    <a:bodyPr/>
                    <a:lstStyle/>
                    <a:p>
                      <a:pPr algn="l" fontAlgn="t"/>
                      <a:r>
                        <a:rPr lang="en-GB" sz="900" u="none" strike="noStrike" dirty="0">
                          <a:effectLst/>
                        </a:rPr>
                        <a:t>-le</a:t>
                      </a:r>
                      <a:endParaRPr lang="en-GB" sz="900" b="0" i="0" u="none" strike="noStrike" dirty="0">
                        <a:solidFill>
                          <a:srgbClr val="000000"/>
                        </a:solidFill>
                        <a:effectLst/>
                        <a:latin typeface="Calibri"/>
                      </a:endParaRPr>
                    </a:p>
                  </a:txBody>
                  <a:tcPr marL="3872" marR="3872" marT="3872" marB="0"/>
                </a:tc>
                <a:tc>
                  <a:txBody>
                    <a:bodyPr/>
                    <a:lstStyle/>
                    <a:p>
                      <a:pPr algn="l" fontAlgn="t"/>
                      <a:r>
                        <a:rPr lang="en-GB" sz="900" u="none" strike="noStrike" dirty="0">
                          <a:effectLst/>
                        </a:rPr>
                        <a:t>Less-than or equal to </a:t>
                      </a:r>
                      <a:r>
                        <a:rPr lang="en-GB" sz="900" u="none" strike="noStrike" baseline="0" dirty="0">
                          <a:effectLst/>
                        </a:rPr>
                        <a:t>e.g. </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PS C:\&gt; 6 -le 8 </a:t>
                      </a:r>
                      <a:r>
                        <a:rPr lang="en-GB" sz="900" u="none" strike="noStrike" baseline="0" dirty="0">
                          <a:effectLst/>
                        </a:rPr>
                        <a:t>returns </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True</a:t>
                      </a:r>
                    </a:p>
                  </a:txBody>
                  <a:tcPr marL="3872" marR="3872" marT="3872" marB="0"/>
                </a:tc>
                <a:extLst>
                  <a:ext uri="{0D108BD9-81ED-4DB2-BD59-A6C34878D82A}">
                    <a16:rowId xmlns:a16="http://schemas.microsoft.com/office/drawing/2014/main" val="10006"/>
                  </a:ext>
                </a:extLst>
              </a:tr>
              <a:tr h="129570">
                <a:tc>
                  <a:txBody>
                    <a:bodyPr/>
                    <a:lstStyle/>
                    <a:p>
                      <a:pPr algn="l" fontAlgn="t"/>
                      <a:r>
                        <a:rPr lang="en-GB" sz="900" u="none" strike="noStrike" dirty="0">
                          <a:effectLst/>
                        </a:rPr>
                        <a:t>-Like</a:t>
                      </a:r>
                      <a:endParaRPr lang="en-GB" sz="900" b="0" i="0" u="none" strike="noStrike" dirty="0">
                        <a:solidFill>
                          <a:srgbClr val="000000"/>
                        </a:solidFill>
                        <a:effectLst/>
                        <a:latin typeface="Calibri"/>
                      </a:endParaRPr>
                    </a:p>
                  </a:txBody>
                  <a:tcPr marL="3872" marR="3872" marT="3872" marB="0"/>
                </a:tc>
                <a:tc>
                  <a:txBody>
                    <a:bodyPr/>
                    <a:lstStyle/>
                    <a:p>
                      <a:pPr algn="l" fontAlgn="t"/>
                      <a:r>
                        <a:rPr lang="en-GB" sz="900" u="none" strike="noStrike" dirty="0">
                          <a:effectLst/>
                        </a:rPr>
                        <a:t>Match using the wildcard character (*) </a:t>
                      </a:r>
                      <a:r>
                        <a:rPr lang="en-GB" sz="900" u="none" strike="noStrike" baseline="0" dirty="0">
                          <a:effectLst/>
                        </a:rPr>
                        <a:t>e.g. </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PS C:\&gt; "Windows PowerShell" -like "*shell“  </a:t>
                      </a:r>
                      <a:r>
                        <a:rPr lang="en-GB" sz="900" u="none" strike="noStrike" baseline="0" dirty="0">
                          <a:effectLst/>
                        </a:rPr>
                        <a:t>returns </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True</a:t>
                      </a:r>
                    </a:p>
                  </a:txBody>
                  <a:tcPr marL="3872" marR="3872" marT="3872" marB="0"/>
                </a:tc>
                <a:extLst>
                  <a:ext uri="{0D108BD9-81ED-4DB2-BD59-A6C34878D82A}">
                    <a16:rowId xmlns:a16="http://schemas.microsoft.com/office/drawing/2014/main" val="10007"/>
                  </a:ext>
                </a:extLst>
              </a:tr>
              <a:tr h="144016">
                <a:tc>
                  <a:txBody>
                    <a:bodyPr/>
                    <a:lstStyle/>
                    <a:p>
                      <a:pPr algn="l" fontAlgn="t"/>
                      <a:r>
                        <a:rPr lang="en-GB" sz="900" u="none" strike="noStrike" dirty="0">
                          <a:effectLst/>
                        </a:rPr>
                        <a:t>-</a:t>
                      </a:r>
                      <a:r>
                        <a:rPr lang="en-GB" sz="900" u="none" strike="noStrike" dirty="0" err="1">
                          <a:effectLst/>
                        </a:rPr>
                        <a:t>NotLike</a:t>
                      </a:r>
                      <a:endParaRPr lang="en-GB" sz="900" b="0" i="0" u="none" strike="noStrike" dirty="0">
                        <a:solidFill>
                          <a:srgbClr val="000000"/>
                        </a:solidFill>
                        <a:effectLst/>
                        <a:latin typeface="Calibri"/>
                      </a:endParaRPr>
                    </a:p>
                  </a:txBody>
                  <a:tcPr marL="3872" marR="3872" marT="3872" marB="0"/>
                </a:tc>
                <a:tc>
                  <a:txBody>
                    <a:bodyPr/>
                    <a:lstStyle/>
                    <a:p>
                      <a:pPr algn="l" fontAlgn="t"/>
                      <a:r>
                        <a:rPr lang="en-GB" sz="900" u="none" strike="noStrike" dirty="0">
                          <a:effectLst/>
                        </a:rPr>
                        <a:t>Does not match using the wildcard character (*) </a:t>
                      </a:r>
                      <a:r>
                        <a:rPr lang="en-GB" sz="900" u="none" strike="noStrike" baseline="0" dirty="0">
                          <a:effectLst/>
                        </a:rPr>
                        <a:t>e.g. </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PS C:\&gt; "Windows PowerShell" -</a:t>
                      </a:r>
                      <a:r>
                        <a:rPr lang="en-GB" sz="900" b="1" i="1" u="none" strike="noStrike" kern="1200" dirty="0" err="1">
                          <a:solidFill>
                            <a:schemeClr val="dk1"/>
                          </a:solidFill>
                          <a:effectLst/>
                          <a:latin typeface="Courier New" panose="02070309020205020404" pitchFamily="49" charset="0"/>
                          <a:ea typeface="+mn-ea"/>
                          <a:cs typeface="Courier New" panose="02070309020205020404" pitchFamily="49" charset="0"/>
                        </a:rPr>
                        <a:t>NotLike</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 "*shell“ </a:t>
                      </a:r>
                      <a:r>
                        <a:rPr lang="en-GB" sz="900" u="none" strike="noStrike" baseline="0" dirty="0">
                          <a:effectLst/>
                        </a:rPr>
                        <a:t>returns </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False</a:t>
                      </a:r>
                    </a:p>
                  </a:txBody>
                  <a:tcPr marL="3872" marR="3872" marT="3872" marB="0"/>
                </a:tc>
                <a:extLst>
                  <a:ext uri="{0D108BD9-81ED-4DB2-BD59-A6C34878D82A}">
                    <a16:rowId xmlns:a16="http://schemas.microsoft.com/office/drawing/2014/main" val="10008"/>
                  </a:ext>
                </a:extLst>
              </a:tr>
              <a:tr h="486409">
                <a:tc>
                  <a:txBody>
                    <a:bodyPr/>
                    <a:lstStyle/>
                    <a:p>
                      <a:pPr algn="l" fontAlgn="t"/>
                      <a:r>
                        <a:rPr lang="en-GB" sz="900" u="none" strike="noStrike" dirty="0">
                          <a:effectLst/>
                        </a:rPr>
                        <a:t>-Contains</a:t>
                      </a:r>
                      <a:endParaRPr lang="en-GB" sz="900" b="0" i="0" u="none" strike="noStrike" dirty="0">
                        <a:solidFill>
                          <a:srgbClr val="000000"/>
                        </a:solidFill>
                        <a:effectLst/>
                        <a:latin typeface="Calibri"/>
                      </a:endParaRPr>
                    </a:p>
                  </a:txBody>
                  <a:tcPr marL="3872" marR="3872" marT="3872" marB="0"/>
                </a:tc>
                <a:tc>
                  <a:txBody>
                    <a:bodyPr/>
                    <a:lstStyle/>
                    <a:p>
                      <a:pPr algn="l" fontAlgn="t"/>
                      <a:r>
                        <a:rPr lang="en-GB" sz="900" u="none" strike="noStrike" dirty="0">
                          <a:effectLst/>
                        </a:rPr>
                        <a:t>Containment operator. Tells whether a collection of reference values includes a single test value. Always returns a Boolean value. </a:t>
                      </a:r>
                    </a:p>
                    <a:p>
                      <a:pPr algn="l" fontAlgn="t"/>
                      <a:r>
                        <a:rPr lang="en-GB" sz="900" u="none" strike="noStrike" dirty="0">
                          <a:effectLst/>
                        </a:rPr>
                        <a:t>Returns TRUE only when the test value exactly matches at least one of the reference values.</a:t>
                      </a:r>
                      <a:br>
                        <a:rPr lang="en-GB" sz="900" u="none" strike="noStrike" dirty="0">
                          <a:effectLst/>
                        </a:rPr>
                      </a:br>
                      <a:br>
                        <a:rPr lang="en-GB" sz="900" u="none" strike="noStrike" dirty="0">
                          <a:effectLst/>
                        </a:rPr>
                      </a:b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PS C:\&gt; "</a:t>
                      </a:r>
                      <a:r>
                        <a:rPr lang="en-GB" sz="900" b="1" i="1" u="none" strike="noStrike" kern="1200" dirty="0" err="1">
                          <a:solidFill>
                            <a:schemeClr val="dk1"/>
                          </a:solidFill>
                          <a:effectLst/>
                          <a:latin typeface="Courier New" panose="02070309020205020404" pitchFamily="49" charset="0"/>
                          <a:ea typeface="+mn-ea"/>
                          <a:cs typeface="Courier New" panose="02070309020205020404" pitchFamily="49" charset="0"/>
                        </a:rPr>
                        <a:t>abc</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 "</a:t>
                      </a:r>
                      <a:r>
                        <a:rPr lang="en-GB" sz="900" b="1" i="1" u="none" strike="noStrike" kern="1200" dirty="0" err="1">
                          <a:solidFill>
                            <a:schemeClr val="dk1"/>
                          </a:solidFill>
                          <a:effectLst/>
                          <a:latin typeface="Courier New" panose="02070309020205020404" pitchFamily="49" charset="0"/>
                          <a:ea typeface="+mn-ea"/>
                          <a:cs typeface="Courier New" panose="02070309020205020404" pitchFamily="49" charset="0"/>
                        </a:rPr>
                        <a:t>def</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 -Contains "</a:t>
                      </a:r>
                      <a:r>
                        <a:rPr lang="en-GB" sz="900" b="1" i="1" u="none" strike="noStrike" kern="1200" dirty="0" err="1">
                          <a:solidFill>
                            <a:schemeClr val="dk1"/>
                          </a:solidFill>
                          <a:effectLst/>
                          <a:latin typeface="Courier New" panose="02070309020205020404" pitchFamily="49" charset="0"/>
                          <a:ea typeface="+mn-ea"/>
                          <a:cs typeface="Courier New" panose="02070309020205020404" pitchFamily="49" charset="0"/>
                        </a:rPr>
                        <a:t>def</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 </a:t>
                      </a:r>
                      <a:r>
                        <a:rPr lang="en-GB" sz="900" u="none" strike="noStrike" baseline="0" dirty="0">
                          <a:effectLst/>
                        </a:rPr>
                        <a:t>returns </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True</a:t>
                      </a:r>
                      <a:br>
                        <a:rPr lang="en-GB" sz="900" u="none" strike="noStrike" dirty="0">
                          <a:effectLst/>
                        </a:rPr>
                      </a:br>
                      <a:br>
                        <a:rPr lang="en-GB" sz="900" u="none" strike="noStrike" dirty="0">
                          <a:effectLst/>
                        </a:rPr>
                      </a:b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PS C:\&gt; "Windows", "PowerShell" -Contains "Shell“ </a:t>
                      </a:r>
                      <a:r>
                        <a:rPr lang="en-GB" sz="900" u="none" strike="noStrike" dirty="0">
                          <a:effectLst/>
                        </a:rPr>
                        <a:t>returns</a:t>
                      </a:r>
                      <a:r>
                        <a:rPr lang="en-GB" sz="900" u="none" strike="noStrike" baseline="0" dirty="0">
                          <a:effectLst/>
                        </a:rPr>
                        <a:t> </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False</a:t>
                      </a:r>
                      <a:r>
                        <a:rPr lang="en-GB" sz="900" u="none" strike="noStrike" dirty="0">
                          <a:effectLst/>
                        </a:rPr>
                        <a:t>  (Not an exact match)</a:t>
                      </a:r>
                      <a:endParaRPr lang="en-GB" sz="900" b="0" i="0" u="none" strike="noStrike" dirty="0">
                        <a:solidFill>
                          <a:srgbClr val="000000"/>
                        </a:solidFill>
                        <a:effectLst/>
                        <a:latin typeface="Calibri"/>
                      </a:endParaRPr>
                    </a:p>
                  </a:txBody>
                  <a:tcPr marL="3872" marR="3872" marT="3872" marB="0"/>
                </a:tc>
                <a:extLst>
                  <a:ext uri="{0D108BD9-81ED-4DB2-BD59-A6C34878D82A}">
                    <a16:rowId xmlns:a16="http://schemas.microsoft.com/office/drawing/2014/main" val="10009"/>
                  </a:ext>
                </a:extLst>
              </a:tr>
              <a:tr h="85303">
                <a:tc>
                  <a:txBody>
                    <a:bodyPr/>
                    <a:lstStyle/>
                    <a:p>
                      <a:pPr algn="l" fontAlgn="t"/>
                      <a:r>
                        <a:rPr lang="en-GB" sz="900" u="none" strike="noStrike" dirty="0">
                          <a:effectLst/>
                        </a:rPr>
                        <a:t>-</a:t>
                      </a:r>
                      <a:r>
                        <a:rPr lang="en-GB" sz="900" u="none" strike="noStrike" dirty="0" err="1">
                          <a:effectLst/>
                        </a:rPr>
                        <a:t>NotContains</a:t>
                      </a:r>
                      <a:endParaRPr lang="en-GB" sz="900" b="0" i="0" u="none" strike="noStrike" dirty="0">
                        <a:solidFill>
                          <a:srgbClr val="000000"/>
                        </a:solidFill>
                        <a:effectLst/>
                        <a:latin typeface="Calibri"/>
                      </a:endParaRPr>
                    </a:p>
                  </a:txBody>
                  <a:tcPr marL="3872" marR="3872" marT="3872" marB="0"/>
                </a:tc>
                <a:tc>
                  <a:txBody>
                    <a:bodyPr/>
                    <a:lstStyle/>
                    <a:p>
                      <a:pPr algn="l" fontAlgn="t"/>
                      <a:r>
                        <a:rPr lang="en-GB" sz="900" u="none" strike="noStrike" dirty="0">
                          <a:effectLst/>
                        </a:rPr>
                        <a:t>Same as Contains, except that it returns true only when the test value does not match at least one of the reference values</a:t>
                      </a:r>
                      <a:endParaRPr lang="en-GB" sz="900" b="0" i="0" u="none" strike="noStrike" dirty="0">
                        <a:solidFill>
                          <a:srgbClr val="000000"/>
                        </a:solidFill>
                        <a:effectLst/>
                        <a:latin typeface="Calibri"/>
                      </a:endParaRPr>
                    </a:p>
                  </a:txBody>
                  <a:tcPr marL="3872" marR="3872" marT="3872" marB="0"/>
                </a:tc>
                <a:extLst>
                  <a:ext uri="{0D108BD9-81ED-4DB2-BD59-A6C34878D82A}">
                    <a16:rowId xmlns:a16="http://schemas.microsoft.com/office/drawing/2014/main" val="10010"/>
                  </a:ext>
                </a:extLst>
              </a:tr>
              <a:tr h="271742">
                <a:tc>
                  <a:txBody>
                    <a:bodyPr/>
                    <a:lstStyle/>
                    <a:p>
                      <a:pPr algn="l" fontAlgn="t"/>
                      <a:r>
                        <a:rPr lang="en-GB" sz="900" u="none" strike="noStrike" dirty="0">
                          <a:effectLst/>
                        </a:rPr>
                        <a:t>-Replace</a:t>
                      </a:r>
                      <a:endParaRPr lang="en-GB" sz="900" b="0" i="0" u="none" strike="noStrike" dirty="0">
                        <a:solidFill>
                          <a:srgbClr val="000000"/>
                        </a:solidFill>
                        <a:effectLst/>
                        <a:latin typeface="Calibri"/>
                      </a:endParaRPr>
                    </a:p>
                  </a:txBody>
                  <a:tcPr marL="3872" marR="3872" marT="3872" marB="0"/>
                </a:tc>
                <a:tc>
                  <a:txBody>
                    <a:bodyPr/>
                    <a:lstStyle/>
                    <a:p>
                      <a:pPr algn="l" fontAlgn="t"/>
                      <a:r>
                        <a:rPr lang="en-GB" sz="900" u="none" strike="noStrike" dirty="0">
                          <a:effectLst/>
                        </a:rPr>
                        <a:t>Replace operator. Changes the specified elements of a value.</a:t>
                      </a:r>
                      <a:br>
                        <a:rPr lang="en-GB" sz="900" u="none" strike="noStrike" dirty="0">
                          <a:effectLst/>
                        </a:rPr>
                      </a:br>
                      <a:r>
                        <a:rPr lang="en-GB" sz="900" u="none" strike="noStrike" dirty="0">
                          <a:effectLst/>
                        </a:rPr>
                        <a:t>    </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PS C:\&gt; "Get-Process" -Replace "Get", "Stop“ </a:t>
                      </a:r>
                      <a:r>
                        <a:rPr lang="en-GB" sz="900" u="none" strike="noStrike" dirty="0">
                          <a:effectLst/>
                        </a:rPr>
                        <a:t>returns </a:t>
                      </a:r>
                      <a:r>
                        <a:rPr lang="en-GB" sz="900" b="1" i="1" u="none" strike="noStrike" kern="1200" dirty="0">
                          <a:solidFill>
                            <a:schemeClr val="dk1"/>
                          </a:solidFill>
                          <a:effectLst/>
                          <a:latin typeface="Courier New" panose="02070309020205020404" pitchFamily="49" charset="0"/>
                          <a:ea typeface="+mn-ea"/>
                          <a:cs typeface="Courier New" panose="02070309020205020404" pitchFamily="49" charset="0"/>
                        </a:rPr>
                        <a:t>“Stop-Process”</a:t>
                      </a:r>
                    </a:p>
                  </a:txBody>
                  <a:tcPr marL="3872" marR="3872" marT="3872" marB="0"/>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6177668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strings – continued	</a:t>
            </a:r>
          </a:p>
        </p:txBody>
      </p:sp>
      <p:sp>
        <p:nvSpPr>
          <p:cNvPr id="3" name="Content Placeholder 2"/>
          <p:cNvSpPr>
            <a:spLocks noGrp="1"/>
          </p:cNvSpPr>
          <p:nvPr>
            <p:ph idx="1"/>
          </p:nvPr>
        </p:nvSpPr>
        <p:spPr/>
        <p:txBody>
          <a:bodyPr>
            <a:normAutofit fontScale="92500" lnSpcReduction="20000"/>
          </a:bodyPr>
          <a:lstStyle/>
          <a:p>
            <a:r>
              <a:rPr lang="en-GB" dirty="0"/>
              <a:t>So, to filter out objects returned by the </a:t>
            </a:r>
            <a:r>
              <a:rPr lang="en-GB" b="1" i="1" dirty="0"/>
              <a:t>.Split()</a:t>
            </a:r>
            <a:r>
              <a:rPr lang="en-GB" dirty="0"/>
              <a:t> method so that only those that begin with the word “Server” are returned, the syntax would be:</a:t>
            </a:r>
          </a:p>
          <a:p>
            <a:pPr lvl="1"/>
            <a:r>
              <a:rPr lang="en-GB" b="1" i="1" dirty="0"/>
              <a:t>$</a:t>
            </a:r>
            <a:r>
              <a:rPr lang="en-GB" b="1" i="1" dirty="0" err="1"/>
              <a:t>ServInfo.Split</a:t>
            </a:r>
            <a:r>
              <a:rPr lang="en-GB" b="1" i="1" dirty="0"/>
              <a:t>(",") | where {$_ -like 'Server*'}</a:t>
            </a:r>
          </a:p>
          <a:p>
            <a:pPr lvl="1"/>
            <a:r>
              <a:rPr lang="en-GB" dirty="0"/>
              <a:t>Which returns </a:t>
            </a:r>
            <a:r>
              <a:rPr lang="en-GB" b="1" i="1" dirty="0"/>
              <a:t>Server=Nevis</a:t>
            </a:r>
            <a:endParaRPr lang="en-GB" i="1" dirty="0"/>
          </a:p>
          <a:p>
            <a:r>
              <a:rPr lang="en-GB" dirty="0"/>
              <a:t>It could be further broken down by an additional split, as follows (note that the previous object has been wrapped in parentheses, so the </a:t>
            </a:r>
            <a:r>
              <a:rPr lang="en-GB" b="1" i="1" dirty="0"/>
              <a:t>.Split() </a:t>
            </a:r>
            <a:r>
              <a:rPr lang="en-GB" dirty="0"/>
              <a:t>method acts on the entire output of the command:</a:t>
            </a:r>
          </a:p>
          <a:p>
            <a:pPr lvl="1"/>
            <a:r>
              <a:rPr lang="en-GB" b="1" i="1" dirty="0"/>
              <a:t>($</a:t>
            </a:r>
            <a:r>
              <a:rPr lang="en-GB" b="1" i="1" dirty="0" err="1"/>
              <a:t>ServInfo.Split</a:t>
            </a:r>
            <a:r>
              <a:rPr lang="en-GB" b="1" i="1" dirty="0"/>
              <a:t>(",") | where {$_ -like 'Server*'}).Split("=")</a:t>
            </a:r>
          </a:p>
          <a:p>
            <a:pPr lvl="1"/>
            <a:r>
              <a:rPr lang="en-GB" dirty="0"/>
              <a:t>Which returns:</a:t>
            </a:r>
          </a:p>
          <a:p>
            <a:pPr marL="404813" lvl="2" indent="0">
              <a:buNone/>
            </a:pPr>
            <a:r>
              <a:rPr lang="en-GB" dirty="0"/>
              <a:t>Server</a:t>
            </a:r>
          </a:p>
          <a:p>
            <a:pPr marL="404813" lvl="2" indent="0">
              <a:buNone/>
            </a:pPr>
            <a:r>
              <a:rPr lang="en-GB" dirty="0"/>
              <a:t>Nevis</a:t>
            </a:r>
          </a:p>
          <a:p>
            <a:pPr lvl="1"/>
            <a:r>
              <a:rPr lang="en-GB" dirty="0"/>
              <a:t>This is because split returns an array of objects as it’s output, in this case there are 2 results and they are 0-relative, so the 2</a:t>
            </a:r>
            <a:r>
              <a:rPr lang="en-GB" baseline="30000" dirty="0"/>
              <a:t>nd</a:t>
            </a:r>
            <a:r>
              <a:rPr lang="en-GB" dirty="0"/>
              <a:t> object is numbered 1. Array operators are square brackets (</a:t>
            </a:r>
            <a:r>
              <a:rPr lang="en-GB" b="1" i="1" dirty="0"/>
              <a:t>[]</a:t>
            </a:r>
            <a:r>
              <a:rPr lang="en-GB" dirty="0"/>
              <a:t>) so to show only array result 1:</a:t>
            </a:r>
          </a:p>
          <a:p>
            <a:pPr marL="404813" lvl="2" indent="0">
              <a:buNone/>
            </a:pPr>
            <a:r>
              <a:rPr lang="en-GB" dirty="0">
                <a:latin typeface="Courier New" panose="02070309020205020404" pitchFamily="49" charset="0"/>
                <a:cs typeface="Courier New" panose="02070309020205020404" pitchFamily="49" charset="0"/>
              </a:rPr>
              <a:t>PS C:\Users\Graham&gt; ($</a:t>
            </a:r>
            <a:r>
              <a:rPr lang="en-GB" dirty="0" err="1">
                <a:latin typeface="Courier New" panose="02070309020205020404" pitchFamily="49" charset="0"/>
                <a:cs typeface="Courier New" panose="02070309020205020404" pitchFamily="49" charset="0"/>
              </a:rPr>
              <a:t>ServInfo.Split</a:t>
            </a:r>
            <a:r>
              <a:rPr lang="en-GB" dirty="0">
                <a:latin typeface="Courier New" panose="02070309020205020404" pitchFamily="49" charset="0"/>
                <a:cs typeface="Courier New" panose="02070309020205020404" pitchFamily="49" charset="0"/>
              </a:rPr>
              <a:t>(",") | where {$_ -like 'Server*'}).Split("=")[1]</a:t>
            </a:r>
          </a:p>
          <a:p>
            <a:pPr marL="404813" lvl="2" indent="0">
              <a:buNone/>
            </a:pPr>
            <a:r>
              <a:rPr lang="en-GB" dirty="0">
                <a:latin typeface="Courier New" panose="02070309020205020404" pitchFamily="49" charset="0"/>
                <a:cs typeface="Courier New" panose="02070309020205020404" pitchFamily="49" charset="0"/>
              </a:rPr>
              <a:t>Nevis</a:t>
            </a:r>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21</a:t>
            </a:fld>
            <a:endParaRPr lang="en-GB" dirty="0"/>
          </a:p>
        </p:txBody>
      </p:sp>
    </p:spTree>
    <p:extLst>
      <p:ext uri="{BB962C8B-B14F-4D97-AF65-F5344CB8AC3E}">
        <p14:creationId xmlns:p14="http://schemas.microsoft.com/office/powerpoint/2010/main" val="20731008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dates and times</a:t>
            </a:r>
          </a:p>
        </p:txBody>
      </p:sp>
      <p:sp>
        <p:nvSpPr>
          <p:cNvPr id="3" name="Content Placeholder 2"/>
          <p:cNvSpPr>
            <a:spLocks noGrp="1"/>
          </p:cNvSpPr>
          <p:nvPr>
            <p:ph idx="1"/>
          </p:nvPr>
        </p:nvSpPr>
        <p:spPr/>
        <p:txBody>
          <a:bodyPr>
            <a:normAutofit fontScale="85000" lnSpcReduction="10000"/>
          </a:bodyPr>
          <a:lstStyle/>
          <a:p>
            <a:r>
              <a:rPr lang="en-GB" dirty="0"/>
              <a:t>PowerShell has powerful date and time manipulation and query capabilities – the primary data type being </a:t>
            </a:r>
            <a:r>
              <a:rPr lang="en-GB" b="1" i="1" dirty="0"/>
              <a:t>[</a:t>
            </a:r>
            <a:r>
              <a:rPr lang="en-GB" b="1" i="1" dirty="0" err="1"/>
              <a:t>datetime</a:t>
            </a:r>
            <a:r>
              <a:rPr lang="en-GB" b="1" i="1" dirty="0"/>
              <a:t>]</a:t>
            </a:r>
            <a:r>
              <a:rPr lang="en-GB" dirty="0"/>
              <a:t>.</a:t>
            </a:r>
          </a:p>
          <a:p>
            <a:r>
              <a:rPr lang="en-GB" dirty="0"/>
              <a:t>As an example, let’s work out how long it is until Christmas – defined as follows:</a:t>
            </a:r>
          </a:p>
          <a:p>
            <a:pPr lvl="1"/>
            <a:r>
              <a:rPr lang="en-GB" dirty="0">
                <a:latin typeface="Courier New" panose="02070309020205020404" pitchFamily="49" charset="0"/>
                <a:cs typeface="Courier New" panose="02070309020205020404" pitchFamily="49" charset="0"/>
              </a:rPr>
              <a:t>[</a:t>
            </a:r>
            <a:r>
              <a:rPr lang="en-GB" dirty="0" err="1">
                <a:latin typeface="Courier New" panose="02070309020205020404" pitchFamily="49" charset="0"/>
                <a:cs typeface="Courier New" panose="02070309020205020404" pitchFamily="49" charset="0"/>
              </a:rPr>
              <a:t>datetime</a:t>
            </a:r>
            <a:r>
              <a:rPr lang="en-GB" dirty="0">
                <a:latin typeface="Courier New" panose="02070309020205020404" pitchFamily="49" charset="0"/>
                <a:cs typeface="Courier New" panose="02070309020205020404" pitchFamily="49" charset="0"/>
              </a:rPr>
              <a:t>]"12/25/2017" - (get-date)</a:t>
            </a:r>
          </a:p>
          <a:p>
            <a:pPr lvl="1"/>
            <a:r>
              <a:rPr lang="en-GB" dirty="0">
                <a:cs typeface="Courier New" panose="02070309020205020404" pitchFamily="49" charset="0"/>
              </a:rPr>
              <a:t>This will take the date in MM/DD/YYYY format and cast it as a </a:t>
            </a:r>
            <a:r>
              <a:rPr lang="en-GB" b="1" i="1" dirty="0">
                <a:cs typeface="Courier New" panose="02070309020205020404" pitchFamily="49" charset="0"/>
              </a:rPr>
              <a:t>[</a:t>
            </a:r>
            <a:r>
              <a:rPr lang="en-GB" b="1" i="1" dirty="0" err="1">
                <a:cs typeface="Courier New" panose="02070309020205020404" pitchFamily="49" charset="0"/>
              </a:rPr>
              <a:t>datetime</a:t>
            </a:r>
            <a:r>
              <a:rPr lang="en-GB" b="1" i="1" dirty="0">
                <a:cs typeface="Courier New" panose="02070309020205020404" pitchFamily="49" charset="0"/>
              </a:rPr>
              <a:t>]</a:t>
            </a:r>
            <a:r>
              <a:rPr lang="en-GB" dirty="0">
                <a:cs typeface="Courier New" panose="02070309020205020404" pitchFamily="49" charset="0"/>
              </a:rPr>
              <a:t> object, then subtract from that date the value returned by the get-date cmdlet (returns the current date).</a:t>
            </a:r>
          </a:p>
          <a:p>
            <a:pPr lvl="1"/>
            <a:r>
              <a:rPr lang="en-GB" dirty="0">
                <a:cs typeface="Courier New" panose="02070309020205020404" pitchFamily="49" charset="0"/>
              </a:rPr>
              <a:t>e.g.</a:t>
            </a:r>
          </a:p>
          <a:p>
            <a:pPr marL="404813" lvl="2" indent="0">
              <a:buNone/>
            </a:pPr>
            <a:r>
              <a:rPr lang="en-GB" sz="1050" dirty="0">
                <a:latin typeface="Courier New" panose="02070309020205020404" pitchFamily="49" charset="0"/>
                <a:cs typeface="Courier New" panose="02070309020205020404" pitchFamily="49" charset="0"/>
              </a:rPr>
              <a:t>PS C:\Users\Graham&gt; [datetime]"12/25/2017" - (get-date)</a:t>
            </a:r>
          </a:p>
          <a:p>
            <a:pPr marL="404813" lvl="2" indent="0">
              <a:buNone/>
            </a:pPr>
            <a:endParaRPr lang="en-GB" sz="1050" dirty="0">
              <a:latin typeface="Courier New" panose="02070309020205020404" pitchFamily="49" charset="0"/>
              <a:cs typeface="Courier New" panose="02070309020205020404" pitchFamily="49" charset="0"/>
            </a:endParaRPr>
          </a:p>
          <a:p>
            <a:pPr marL="404813" lvl="2" indent="0">
              <a:buNone/>
            </a:pPr>
            <a:endParaRPr lang="en-GB" sz="1050" dirty="0">
              <a:latin typeface="Courier New" panose="02070309020205020404" pitchFamily="49" charset="0"/>
              <a:cs typeface="Courier New" panose="02070309020205020404" pitchFamily="49" charset="0"/>
            </a:endParaRPr>
          </a:p>
          <a:p>
            <a:pPr marL="404813" lvl="2" indent="0">
              <a:buNone/>
            </a:pPr>
            <a:r>
              <a:rPr lang="en-GB" sz="1050" dirty="0">
                <a:latin typeface="Courier New" panose="02070309020205020404" pitchFamily="49" charset="0"/>
                <a:cs typeface="Courier New" panose="02070309020205020404" pitchFamily="49" charset="0"/>
              </a:rPr>
              <a:t>Days              : 355</a:t>
            </a:r>
          </a:p>
          <a:p>
            <a:pPr marL="404813" lvl="2" indent="0">
              <a:buNone/>
            </a:pPr>
            <a:r>
              <a:rPr lang="en-GB" sz="1050" dirty="0">
                <a:latin typeface="Courier New" panose="02070309020205020404" pitchFamily="49" charset="0"/>
                <a:cs typeface="Courier New" panose="02070309020205020404" pitchFamily="49" charset="0"/>
              </a:rPr>
              <a:t>Hours             : 9</a:t>
            </a:r>
          </a:p>
          <a:p>
            <a:pPr marL="404813" lvl="2" indent="0">
              <a:buNone/>
            </a:pPr>
            <a:r>
              <a:rPr lang="en-GB" sz="1050" dirty="0">
                <a:latin typeface="Courier New" panose="02070309020205020404" pitchFamily="49" charset="0"/>
                <a:cs typeface="Courier New" panose="02070309020205020404" pitchFamily="49" charset="0"/>
              </a:rPr>
              <a:t>Minutes           : 15</a:t>
            </a:r>
          </a:p>
          <a:p>
            <a:pPr marL="404813" lvl="2" indent="0">
              <a:buNone/>
            </a:pPr>
            <a:r>
              <a:rPr lang="en-GB" sz="1050" dirty="0">
                <a:latin typeface="Courier New" panose="02070309020205020404" pitchFamily="49" charset="0"/>
                <a:cs typeface="Courier New" panose="02070309020205020404" pitchFamily="49" charset="0"/>
              </a:rPr>
              <a:t>Seconds           : 54</a:t>
            </a:r>
          </a:p>
          <a:p>
            <a:pPr marL="404813" lvl="2" indent="0">
              <a:buNone/>
            </a:pPr>
            <a:r>
              <a:rPr lang="en-GB" sz="1050" dirty="0">
                <a:latin typeface="Courier New" panose="02070309020205020404" pitchFamily="49" charset="0"/>
                <a:cs typeface="Courier New" panose="02070309020205020404" pitchFamily="49" charset="0"/>
              </a:rPr>
              <a:t>Milliseconds      : 375</a:t>
            </a:r>
          </a:p>
          <a:p>
            <a:pPr marL="404813" lvl="2" indent="0">
              <a:buNone/>
            </a:pPr>
            <a:r>
              <a:rPr lang="en-GB" sz="1050" dirty="0">
                <a:latin typeface="Courier New" panose="02070309020205020404" pitchFamily="49" charset="0"/>
                <a:cs typeface="Courier New" panose="02070309020205020404" pitchFamily="49" charset="0"/>
              </a:rPr>
              <a:t>Ticks             : 307053543750465</a:t>
            </a:r>
          </a:p>
          <a:p>
            <a:pPr marL="404813" lvl="2" indent="0">
              <a:buNone/>
            </a:pPr>
            <a:r>
              <a:rPr lang="en-GB" sz="1050" dirty="0" err="1">
                <a:latin typeface="Courier New" panose="02070309020205020404" pitchFamily="49" charset="0"/>
                <a:cs typeface="Courier New" panose="02070309020205020404" pitchFamily="49" charset="0"/>
              </a:rPr>
              <a:t>TotalDays</a:t>
            </a:r>
            <a:r>
              <a:rPr lang="en-GB" sz="1050" dirty="0">
                <a:latin typeface="Courier New" panose="02070309020205020404" pitchFamily="49" charset="0"/>
                <a:cs typeface="Courier New" panose="02070309020205020404" pitchFamily="49" charset="0"/>
              </a:rPr>
              <a:t>         : 355.386046007483</a:t>
            </a:r>
          </a:p>
          <a:p>
            <a:pPr marL="404813" lvl="2" indent="0">
              <a:buNone/>
            </a:pPr>
            <a:r>
              <a:rPr lang="en-GB" sz="1050" dirty="0" err="1">
                <a:latin typeface="Courier New" panose="02070309020205020404" pitchFamily="49" charset="0"/>
                <a:cs typeface="Courier New" panose="02070309020205020404" pitchFamily="49" charset="0"/>
              </a:rPr>
              <a:t>TotalHours</a:t>
            </a:r>
            <a:r>
              <a:rPr lang="en-GB" sz="1050" dirty="0">
                <a:latin typeface="Courier New" panose="02070309020205020404" pitchFamily="49" charset="0"/>
                <a:cs typeface="Courier New" panose="02070309020205020404" pitchFamily="49" charset="0"/>
              </a:rPr>
              <a:t>        : 8529.26510417958</a:t>
            </a:r>
          </a:p>
          <a:p>
            <a:pPr marL="404813" lvl="2" indent="0">
              <a:buNone/>
            </a:pPr>
            <a:r>
              <a:rPr lang="en-GB" sz="1050" dirty="0" err="1">
                <a:latin typeface="Courier New" panose="02070309020205020404" pitchFamily="49" charset="0"/>
                <a:cs typeface="Courier New" panose="02070309020205020404" pitchFamily="49" charset="0"/>
              </a:rPr>
              <a:t>TotalMinutes</a:t>
            </a:r>
            <a:r>
              <a:rPr lang="en-GB" sz="1050" dirty="0">
                <a:latin typeface="Courier New" panose="02070309020205020404" pitchFamily="49" charset="0"/>
                <a:cs typeface="Courier New" panose="02070309020205020404" pitchFamily="49" charset="0"/>
              </a:rPr>
              <a:t>      : 511755.906250775</a:t>
            </a:r>
          </a:p>
          <a:p>
            <a:pPr marL="404813" lvl="2" indent="0">
              <a:buNone/>
            </a:pPr>
            <a:r>
              <a:rPr lang="en-GB" sz="1050" dirty="0" err="1">
                <a:latin typeface="Courier New" panose="02070309020205020404" pitchFamily="49" charset="0"/>
                <a:cs typeface="Courier New" panose="02070309020205020404" pitchFamily="49" charset="0"/>
              </a:rPr>
              <a:t>TotalSeconds</a:t>
            </a:r>
            <a:r>
              <a:rPr lang="en-GB" sz="1050" dirty="0">
                <a:latin typeface="Courier New" panose="02070309020205020404" pitchFamily="49" charset="0"/>
                <a:cs typeface="Courier New" panose="02070309020205020404" pitchFamily="49" charset="0"/>
              </a:rPr>
              <a:t>      : 30705354.3750465</a:t>
            </a:r>
          </a:p>
          <a:p>
            <a:pPr marL="404813" lvl="2" indent="0">
              <a:buNone/>
            </a:pPr>
            <a:r>
              <a:rPr lang="en-GB" sz="1050" dirty="0" err="1">
                <a:latin typeface="Courier New" panose="02070309020205020404" pitchFamily="49" charset="0"/>
                <a:cs typeface="Courier New" panose="02070309020205020404" pitchFamily="49" charset="0"/>
              </a:rPr>
              <a:t>TotalMilliseconds</a:t>
            </a:r>
            <a:r>
              <a:rPr lang="en-GB" sz="1050" dirty="0">
                <a:latin typeface="Courier New" panose="02070309020205020404" pitchFamily="49" charset="0"/>
                <a:cs typeface="Courier New" panose="02070309020205020404" pitchFamily="49" charset="0"/>
              </a:rPr>
              <a:t> : 30705354375.0465</a:t>
            </a:r>
            <a:endParaRPr lang="en-GB"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22</a:t>
            </a:fld>
            <a:endParaRPr lang="en-GB" dirty="0"/>
          </a:p>
        </p:txBody>
      </p:sp>
    </p:spTree>
    <p:extLst>
      <p:ext uri="{BB962C8B-B14F-4D97-AF65-F5344CB8AC3E}">
        <p14:creationId xmlns:p14="http://schemas.microsoft.com/office/powerpoint/2010/main" val="4206457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dates and times (continued)</a:t>
            </a:r>
          </a:p>
        </p:txBody>
      </p:sp>
      <p:sp>
        <p:nvSpPr>
          <p:cNvPr id="3" name="Content Placeholder 2"/>
          <p:cNvSpPr>
            <a:spLocks noGrp="1"/>
          </p:cNvSpPr>
          <p:nvPr>
            <p:ph idx="1"/>
          </p:nvPr>
        </p:nvSpPr>
        <p:spPr/>
        <p:txBody>
          <a:bodyPr>
            <a:normAutofit fontScale="92500" lnSpcReduction="20000"/>
          </a:bodyPr>
          <a:lstStyle/>
          <a:p>
            <a:r>
              <a:rPr lang="en-GB" dirty="0"/>
              <a:t>That is a lot of information and probably more than was required - how could that be modified to only display the whole number of days and no other information?</a:t>
            </a:r>
          </a:p>
          <a:p>
            <a:r>
              <a:rPr lang="en-GB" dirty="0"/>
              <a:t>There are at least two ways of doing this, from what we’ve discussed so far:</a:t>
            </a:r>
          </a:p>
          <a:p>
            <a:pPr lvl="1"/>
            <a:r>
              <a:rPr lang="en-GB" dirty="0"/>
              <a:t>Pipe the output to the select cmdlet and select the </a:t>
            </a:r>
            <a:r>
              <a:rPr lang="en-GB" b="1" dirty="0"/>
              <a:t>Days</a:t>
            </a:r>
            <a:r>
              <a:rPr lang="en-GB" dirty="0"/>
              <a:t> property</a:t>
            </a:r>
          </a:p>
          <a:p>
            <a:pPr marL="404813" lvl="2" indent="0">
              <a:buNone/>
            </a:pPr>
            <a:r>
              <a:rPr lang="en-GB" dirty="0">
                <a:latin typeface="Courier New" panose="02070309020205020404" pitchFamily="49" charset="0"/>
                <a:cs typeface="Courier New" panose="02070309020205020404" pitchFamily="49" charset="0"/>
              </a:rPr>
              <a:t>PS C:\Users\Graham&gt; [datetime]"12/25/2017" - (get-date)|select Days</a:t>
            </a:r>
          </a:p>
          <a:p>
            <a:pPr marL="404813" lvl="2" indent="0">
              <a:buNone/>
            </a:pPr>
            <a:r>
              <a:rPr lang="en-GB" dirty="0">
                <a:latin typeface="Courier New" panose="02070309020205020404" pitchFamily="49" charset="0"/>
                <a:cs typeface="Courier New" panose="02070309020205020404" pitchFamily="49" charset="0"/>
              </a:rPr>
              <a:t>                                                                                                                   Days                                                                                                                  ----</a:t>
            </a:r>
          </a:p>
          <a:p>
            <a:pPr marL="404813" lvl="2" indent="0">
              <a:buNone/>
            </a:pPr>
            <a:r>
              <a:rPr lang="en-GB" dirty="0">
                <a:latin typeface="Courier New" panose="02070309020205020404" pitchFamily="49" charset="0"/>
                <a:cs typeface="Courier New" panose="02070309020205020404" pitchFamily="49" charset="0"/>
              </a:rPr>
              <a:t>355</a:t>
            </a:r>
          </a:p>
          <a:p>
            <a:pPr marL="404813" lvl="2" indent="0">
              <a:buNone/>
            </a:pPr>
            <a:endParaRPr lang="en-GB" dirty="0">
              <a:latin typeface="Courier New" panose="02070309020205020404" pitchFamily="49" charset="0"/>
              <a:cs typeface="Courier New" panose="02070309020205020404" pitchFamily="49" charset="0"/>
            </a:endParaRPr>
          </a:p>
          <a:p>
            <a:pPr lvl="1"/>
            <a:r>
              <a:rPr lang="en-GB" dirty="0"/>
              <a:t>Access the </a:t>
            </a:r>
            <a:r>
              <a:rPr lang="en-GB" b="1" dirty="0"/>
              <a:t>Days</a:t>
            </a:r>
            <a:r>
              <a:rPr lang="en-GB" dirty="0"/>
              <a:t> property directly after wrapping the entire command in parentheses (much like in maths, the contents of the parentheses are evaluated before anything that is not in parentheses)</a:t>
            </a:r>
          </a:p>
          <a:p>
            <a:pPr marL="404813" lvl="2" indent="0">
              <a:buNone/>
            </a:pPr>
            <a:r>
              <a:rPr lang="en-GB" dirty="0">
                <a:latin typeface="Courier New" panose="02070309020205020404" pitchFamily="49" charset="0"/>
                <a:cs typeface="Courier New" panose="02070309020205020404" pitchFamily="49" charset="0"/>
              </a:rPr>
              <a:t>PS C:\Users\Graham&gt; ([datetime]"12/25/2017" - (get-date)).Days</a:t>
            </a:r>
          </a:p>
          <a:p>
            <a:pPr marL="404813" lvl="2" indent="0">
              <a:buNone/>
            </a:pPr>
            <a:r>
              <a:rPr lang="en-GB" dirty="0">
                <a:latin typeface="Courier New" panose="02070309020205020404" pitchFamily="49" charset="0"/>
                <a:cs typeface="Courier New" panose="02070309020205020404" pitchFamily="49" charset="0"/>
              </a:rPr>
              <a:t>355</a:t>
            </a:r>
          </a:p>
          <a:p>
            <a:r>
              <a:rPr lang="en-GB" dirty="0"/>
              <a:t>Now, what else can you do with </a:t>
            </a:r>
            <a:r>
              <a:rPr lang="en-GB" b="1" i="1" dirty="0"/>
              <a:t>get-date</a:t>
            </a:r>
            <a:r>
              <a:rPr lang="en-GB" dirty="0"/>
              <a:t> cmdlet mentioned above – perhaps help might be useful here…</a:t>
            </a:r>
          </a:p>
          <a:p>
            <a:endParaRPr lang="en-GB" dirty="0"/>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23</a:t>
            </a:fld>
            <a:endParaRPr lang="en-GB" dirty="0"/>
          </a:p>
        </p:txBody>
      </p:sp>
    </p:spTree>
    <p:extLst>
      <p:ext uri="{BB962C8B-B14F-4D97-AF65-F5344CB8AC3E}">
        <p14:creationId xmlns:p14="http://schemas.microsoft.com/office/powerpoint/2010/main" val="35571285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4"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anim calcmode="lin" valueType="num">
                                      <p:cBhvr additive="base">
                                        <p:cTn id="11"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3">
                                            <p:txEl>
                                              <p:pRg st="1" end="1"/>
                                            </p:txEl>
                                          </p:spTgt>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 calcmode="lin" valueType="num">
                                      <p:cBhvr additive="base">
                                        <p:cTn id="15"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6" dur="500" fill="hold"/>
                                        <p:tgtEl>
                                          <p:spTgt spid="3">
                                            <p:txEl>
                                              <p:pRg st="2" end="2"/>
                                            </p:txEl>
                                          </p:spTgt>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1" presetID="2" presetClass="entr" presetSubtype="4" fill="hold" nodeType="with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anim calcmode="lin" valueType="num">
                                      <p:cBhvr additive="base">
                                        <p:cTn id="23"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4" dur="500" fill="hold"/>
                                        <p:tgtEl>
                                          <p:spTgt spid="3">
                                            <p:txEl>
                                              <p:pRg st="4" end="4"/>
                                            </p:txEl>
                                          </p:spTgt>
                                        </p:tgtEl>
                                        <p:attrNameLst>
                                          <p:attrName>ppt_y</p:attrName>
                                        </p:attrNameLst>
                                      </p:cBhvr>
                                      <p:tavLst>
                                        <p:tav tm="0">
                                          <p:val>
                                            <p:strVal val="1+#ppt_h/2"/>
                                          </p:val>
                                        </p:tav>
                                        <p:tav tm="100000">
                                          <p:val>
                                            <p:strVal val="#ppt_y"/>
                                          </p:val>
                                        </p:tav>
                                      </p:tavLst>
                                    </p:anim>
                                  </p:childTnLst>
                                </p:cTn>
                              </p:par>
                              <p:par>
                                <p:cTn id="25" presetID="2" presetClass="entr" presetSubtype="4" fill="hold" nodeType="with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 calcmode="lin" valueType="num">
                                      <p:cBhvr additive="base">
                                        <p:cTn id="27"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28" dur="500" fill="hold"/>
                                        <p:tgtEl>
                                          <p:spTgt spid="3">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3">
                                            <p:txEl>
                                              <p:pRg st="7" end="7"/>
                                            </p:txEl>
                                          </p:spTgt>
                                        </p:tgtEl>
                                        <p:attrNameLst>
                                          <p:attrName>style.visibility</p:attrName>
                                        </p:attrNameLst>
                                      </p:cBhvr>
                                      <p:to>
                                        <p:strVal val="visible"/>
                                      </p:to>
                                    </p:set>
                                    <p:anim calcmode="lin" valueType="num">
                                      <p:cBhvr additive="base">
                                        <p:cTn id="33" dur="500" fill="hold"/>
                                        <p:tgtEl>
                                          <p:spTgt spid="3">
                                            <p:txEl>
                                              <p:pRg st="7" end="7"/>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7" end="7"/>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8" end="8"/>
                                            </p:txEl>
                                          </p:spTgt>
                                        </p:tgtEl>
                                        <p:attrNameLst>
                                          <p:attrName>style.visibility</p:attrName>
                                        </p:attrNameLst>
                                      </p:cBhvr>
                                      <p:to>
                                        <p:strVal val="visible"/>
                                      </p:to>
                                    </p:set>
                                    <p:anim calcmode="lin" valueType="num">
                                      <p:cBhvr additive="base">
                                        <p:cTn id="37"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8" end="8"/>
                                            </p:txEl>
                                          </p:spTgt>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3">
                                            <p:txEl>
                                              <p:pRg st="9" end="9"/>
                                            </p:txEl>
                                          </p:spTgt>
                                        </p:tgtEl>
                                        <p:attrNameLst>
                                          <p:attrName>style.visibility</p:attrName>
                                        </p:attrNameLst>
                                      </p:cBhvr>
                                      <p:to>
                                        <p:strVal val="visible"/>
                                      </p:to>
                                    </p:set>
                                    <p:anim calcmode="lin" valueType="num">
                                      <p:cBhvr additive="base">
                                        <p:cTn id="41" dur="500" fill="hold"/>
                                        <p:tgtEl>
                                          <p:spTgt spid="3">
                                            <p:txEl>
                                              <p:pRg st="9" end="9"/>
                                            </p:txEl>
                                          </p:spTgt>
                                        </p:tgtEl>
                                        <p:attrNameLst>
                                          <p:attrName>ppt_x</p:attrName>
                                        </p:attrNameLst>
                                      </p:cBhvr>
                                      <p:tavLst>
                                        <p:tav tm="0">
                                          <p:val>
                                            <p:strVal val="#ppt_x"/>
                                          </p:val>
                                        </p:tav>
                                        <p:tav tm="100000">
                                          <p:val>
                                            <p:strVal val="#ppt_x"/>
                                          </p:val>
                                        </p:tav>
                                      </p:tavLst>
                                    </p:anim>
                                    <p:anim calcmode="lin" valueType="num">
                                      <p:cBhvr additive="base">
                                        <p:cTn id="42" dur="500" fill="hold"/>
                                        <p:tgtEl>
                                          <p:spTgt spid="3">
                                            <p:txEl>
                                              <p:pRg st="9" end="9"/>
                                            </p:txEl>
                                          </p:spTgt>
                                        </p:tgtEl>
                                        <p:attrNameLst>
                                          <p:attrName>ppt_y</p:attrName>
                                        </p:attrNameLst>
                                      </p:cBhvr>
                                      <p:tavLst>
                                        <p:tav tm="0">
                                          <p:val>
                                            <p:strVal val="1+#ppt_h/2"/>
                                          </p:val>
                                        </p:tav>
                                        <p:tav tm="100000">
                                          <p:val>
                                            <p:strVal val="#ppt_y"/>
                                          </p:val>
                                        </p:tav>
                                      </p:tavLst>
                                    </p:anim>
                                  </p:childTnLst>
                                </p:cTn>
                              </p:par>
                              <p:par>
                                <p:cTn id="43" presetID="1" presetClass="entr" presetSubtype="0" fill="hold" nodeType="withEffect">
                                  <p:stCondLst>
                                    <p:cond delay="0"/>
                                  </p:stCondLst>
                                  <p:childTnLst>
                                    <p:set>
                                      <p:cBhvr>
                                        <p:cTn id="4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files</a:t>
            </a:r>
          </a:p>
        </p:txBody>
      </p:sp>
      <p:sp>
        <p:nvSpPr>
          <p:cNvPr id="3" name="Content Placeholder 2"/>
          <p:cNvSpPr>
            <a:spLocks noGrp="1"/>
          </p:cNvSpPr>
          <p:nvPr>
            <p:ph idx="1"/>
          </p:nvPr>
        </p:nvSpPr>
        <p:spPr/>
        <p:txBody>
          <a:bodyPr/>
          <a:lstStyle/>
          <a:p>
            <a:endParaRPr lang="en-GB" dirty="0"/>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24</a:t>
            </a:fld>
            <a:endParaRPr lang="en-GB" dirty="0"/>
          </a:p>
        </p:txBody>
      </p:sp>
    </p:spTree>
    <p:extLst>
      <p:ext uri="{BB962C8B-B14F-4D97-AF65-F5344CB8AC3E}">
        <p14:creationId xmlns:p14="http://schemas.microsoft.com/office/powerpoint/2010/main" val="347985641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the console</a:t>
            </a:r>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25</a:t>
            </a:fld>
            <a:endParaRPr lang="en-GB" dirty="0"/>
          </a:p>
        </p:txBody>
      </p:sp>
    </p:spTree>
    <p:extLst>
      <p:ext uri="{BB962C8B-B14F-4D97-AF65-F5344CB8AC3E}">
        <p14:creationId xmlns:p14="http://schemas.microsoft.com/office/powerpoint/2010/main" val="820322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Scripting/Debugging and the ISE</a:t>
            </a:r>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26</a:t>
            </a:fld>
            <a:endParaRPr lang="en-GB" dirty="0"/>
          </a:p>
        </p:txBody>
      </p:sp>
    </p:spTree>
    <p:extLst>
      <p:ext uri="{BB962C8B-B14F-4D97-AF65-F5344CB8AC3E}">
        <p14:creationId xmlns:p14="http://schemas.microsoft.com/office/powerpoint/2010/main" val="38518750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Functions</a:t>
            </a:r>
          </a:p>
        </p:txBody>
      </p:sp>
      <p:sp>
        <p:nvSpPr>
          <p:cNvPr id="5" name="Content Placeholder 4">
            <a:extLst>
              <a:ext uri="{FF2B5EF4-FFF2-40B4-BE49-F238E27FC236}">
                <a16:creationId xmlns:a16="http://schemas.microsoft.com/office/drawing/2014/main" id="{7E2F6926-49E6-4E7A-BEC5-092222118FB6}"/>
              </a:ext>
            </a:extLst>
          </p:cNvPr>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27</a:t>
            </a:fld>
            <a:endParaRPr lang="en-GB" dirty="0"/>
          </a:p>
        </p:txBody>
      </p:sp>
    </p:spTree>
    <p:extLst>
      <p:ext uri="{BB962C8B-B14F-4D97-AF65-F5344CB8AC3E}">
        <p14:creationId xmlns:p14="http://schemas.microsoft.com/office/powerpoint/2010/main" val="151465049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Modules</a:t>
            </a:r>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28</a:t>
            </a:fld>
            <a:endParaRPr lang="en-GB" dirty="0"/>
          </a:p>
        </p:txBody>
      </p:sp>
    </p:spTree>
    <p:extLst>
      <p:ext uri="{BB962C8B-B14F-4D97-AF65-F5344CB8AC3E}">
        <p14:creationId xmlns:p14="http://schemas.microsoft.com/office/powerpoint/2010/main" val="24095033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COM objects</a:t>
            </a:r>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29</a:t>
            </a:fld>
            <a:endParaRPr lang="en-GB" dirty="0"/>
          </a:p>
        </p:txBody>
      </p:sp>
    </p:spTree>
    <p:extLst>
      <p:ext uri="{BB962C8B-B14F-4D97-AF65-F5344CB8AC3E}">
        <p14:creationId xmlns:p14="http://schemas.microsoft.com/office/powerpoint/2010/main" val="23594953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ltLang="en-US" dirty="0"/>
              <a:t>Introduction – What is PowerShell?</a:t>
            </a:r>
          </a:p>
        </p:txBody>
      </p:sp>
      <p:sp>
        <p:nvSpPr>
          <p:cNvPr id="12291" name="Content Placeholder 2"/>
          <p:cNvSpPr>
            <a:spLocks noGrp="1"/>
          </p:cNvSpPr>
          <p:nvPr>
            <p:ph idx="1"/>
          </p:nvPr>
        </p:nvSpPr>
        <p:spPr>
          <a:xfrm>
            <a:off x="407592" y="1196752"/>
            <a:ext cx="9085660" cy="4824412"/>
          </a:xfrm>
        </p:spPr>
        <p:txBody>
          <a:bodyPr/>
          <a:lstStyle/>
          <a:p>
            <a:pPr>
              <a:defRPr/>
            </a:pPr>
            <a:r>
              <a:rPr lang="en-US" altLang="en-US" sz="1600" dirty="0">
                <a:solidFill>
                  <a:schemeClr val="tx1"/>
                </a:solidFill>
                <a:latin typeface="Calibri" panose="020F0502020204030204" pitchFamily="34" charset="0"/>
              </a:rPr>
              <a:t>Windows PowerShell is a windows command line (or shell) and scripting language</a:t>
            </a:r>
          </a:p>
          <a:p>
            <a:pPr>
              <a:defRPr/>
            </a:pPr>
            <a:r>
              <a:rPr lang="en-US" altLang="en-US" dirty="0">
                <a:solidFill>
                  <a:schemeClr val="tx1"/>
                </a:solidFill>
                <a:latin typeface="Calibri" panose="020F0502020204030204" pitchFamily="34" charset="0"/>
              </a:rPr>
              <a:t>It’s primary usage is for system administration and automation</a:t>
            </a:r>
          </a:p>
          <a:p>
            <a:pPr>
              <a:defRPr/>
            </a:pPr>
            <a:r>
              <a:rPr lang="en-US" altLang="en-US" sz="1600" dirty="0">
                <a:solidFill>
                  <a:schemeClr val="tx1"/>
                </a:solidFill>
                <a:latin typeface="Calibri" panose="020F0502020204030204" pitchFamily="34" charset="0"/>
              </a:rPr>
              <a:t>It is a replacement for DOS/CMD/NTBATCH – but far more powerful</a:t>
            </a:r>
          </a:p>
          <a:p>
            <a:pPr>
              <a:defRPr/>
            </a:pPr>
            <a:r>
              <a:rPr lang="en-US" altLang="en-US" dirty="0">
                <a:solidFill>
                  <a:schemeClr val="tx1"/>
                </a:solidFill>
                <a:latin typeface="Calibri" panose="020F0502020204030204" pitchFamily="34" charset="0"/>
              </a:rPr>
              <a:t>Many existing command line commands work in PowerShell</a:t>
            </a:r>
          </a:p>
          <a:p>
            <a:pPr>
              <a:defRPr/>
            </a:pPr>
            <a:r>
              <a:rPr lang="en-US" altLang="en-US" dirty="0">
                <a:solidFill>
                  <a:schemeClr val="tx1"/>
                </a:solidFill>
                <a:latin typeface="Calibri" panose="020F0502020204030204" pitchFamily="34" charset="0"/>
              </a:rPr>
              <a:t>If you can’t find functionality in PowerShell out of the box, you can write your own or you can use functionality available in the .NET framework (more on that later).</a:t>
            </a:r>
          </a:p>
          <a:p>
            <a:pPr>
              <a:defRPr/>
            </a:pPr>
            <a:r>
              <a:rPr lang="en-US" altLang="en-US" dirty="0">
                <a:solidFill>
                  <a:schemeClr val="tx1"/>
                </a:solidFill>
                <a:latin typeface="Calibri" panose="020F0502020204030204" pitchFamily="34" charset="0"/>
              </a:rPr>
              <a:t>There are 2 different PowerShell interfaces to work with:</a:t>
            </a:r>
          </a:p>
          <a:p>
            <a:pPr lvl="1">
              <a:defRPr/>
            </a:pPr>
            <a:r>
              <a:rPr lang="en-US" altLang="en-US" dirty="0">
                <a:latin typeface="Calibri" panose="020F0502020204030204" pitchFamily="34" charset="0"/>
              </a:rPr>
              <a:t>The PowerShell command line interface (CLI or console) – Windows PowerShell</a:t>
            </a:r>
          </a:p>
          <a:p>
            <a:pPr lvl="2">
              <a:defRPr/>
            </a:pPr>
            <a:r>
              <a:rPr lang="en-US" altLang="en-US" dirty="0">
                <a:latin typeface="Calibri" panose="020F0502020204030204" pitchFamily="34" charset="0"/>
              </a:rPr>
              <a:t>Normally used to run cmdlets or short sequences or commands</a:t>
            </a:r>
          </a:p>
          <a:p>
            <a:pPr lvl="1">
              <a:defRPr/>
            </a:pPr>
            <a:r>
              <a:rPr lang="en-US" altLang="en-US" dirty="0">
                <a:latin typeface="Calibri" panose="020F0502020204030204" pitchFamily="34" charset="0"/>
              </a:rPr>
              <a:t>The PowerShell Integrated Scripting Environment (ISE) – Windows PowerShell ISE</a:t>
            </a:r>
          </a:p>
          <a:p>
            <a:pPr lvl="2">
              <a:defRPr/>
            </a:pPr>
            <a:r>
              <a:rPr lang="en-US" altLang="en-US" dirty="0">
                <a:latin typeface="Calibri" panose="020F0502020204030204" pitchFamily="34" charset="0"/>
              </a:rPr>
              <a:t>Used to write/edit/debug/test scripts</a:t>
            </a:r>
          </a:p>
          <a:p>
            <a:pPr lvl="1">
              <a:defRPr/>
            </a:pPr>
            <a:r>
              <a:rPr lang="en-US" altLang="en-US" dirty="0">
                <a:latin typeface="Calibri" panose="020F0502020204030204" pitchFamily="34" charset="0"/>
              </a:rPr>
              <a:t>There are also 2 versions of each of these - 64-bit and 32-bit (x86)</a:t>
            </a:r>
          </a:p>
          <a:p>
            <a:pPr lvl="1">
              <a:defRPr/>
            </a:pPr>
            <a:endParaRPr lang="en-US" altLang="en-US" dirty="0">
              <a:solidFill>
                <a:schemeClr val="tx1"/>
              </a:solidFill>
              <a:latin typeface="Calibri" panose="020F0502020204030204" pitchFamily="34" charset="0"/>
            </a:endParaRPr>
          </a:p>
          <a:p>
            <a:pPr>
              <a:defRPr/>
            </a:pPr>
            <a:endParaRPr lang="en-US" altLang="en-US" dirty="0">
              <a:solidFill>
                <a:schemeClr val="tx1"/>
              </a:solidFill>
              <a:latin typeface="Calibri" panose="020F0502020204030204" pitchFamily="34" charset="0"/>
            </a:endParaRPr>
          </a:p>
          <a:p>
            <a:pPr>
              <a:defRPr/>
            </a:pPr>
            <a:endParaRPr lang="en-US" altLang="en-US" sz="1600" dirty="0">
              <a:solidFill>
                <a:schemeClr val="tx1"/>
              </a:solidFill>
              <a:latin typeface="Calibri" panose="020F0502020204030204" pitchFamily="34" charset="0"/>
            </a:endParaRPr>
          </a:p>
        </p:txBody>
      </p:sp>
      <p:sp>
        <p:nvSpPr>
          <p:cNvPr id="4" name="Slide Number Placeholder 3"/>
          <p:cNvSpPr>
            <a:spLocks noGrp="1"/>
          </p:cNvSpPr>
          <p:nvPr>
            <p:ph type="sldNum" sz="quarter" idx="12"/>
          </p:nvPr>
        </p:nvSpPr>
        <p:spPr/>
        <p:txBody>
          <a:bodyPr/>
          <a:lstStyle/>
          <a:p>
            <a:pPr>
              <a:defRPr/>
            </a:pPr>
            <a:fld id="{EE8062AC-24C0-45F0-8CE0-B647338593DF}" type="slidenum">
              <a:rPr lang="en-GB" smtClean="0"/>
              <a:pPr>
                <a:defRPr/>
              </a:pPr>
              <a:t>3</a:t>
            </a:fld>
            <a:endParaRPr lang="en-GB" dirty="0"/>
          </a:p>
        </p:txBody>
      </p:sp>
      <p:pic>
        <p:nvPicPr>
          <p:cNvPr id="2050" name="Picture 2"/>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3577" t="13188" r="38229"/>
          <a:stretch/>
        </p:blipFill>
        <p:spPr bwMode="auto">
          <a:xfrm>
            <a:off x="7069872" y="3382536"/>
            <a:ext cx="2275615" cy="12705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6491545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Working with .NET</a:t>
            </a:r>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30</a:t>
            </a:fld>
            <a:endParaRPr lang="en-GB" dirty="0"/>
          </a:p>
        </p:txBody>
      </p:sp>
    </p:spTree>
    <p:extLst>
      <p:ext uri="{BB962C8B-B14F-4D97-AF65-F5344CB8AC3E}">
        <p14:creationId xmlns:p14="http://schemas.microsoft.com/office/powerpoint/2010/main" val="3364362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Examples</a:t>
            </a:r>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31</a:t>
            </a:fld>
            <a:endParaRPr lang="en-GB" dirty="0"/>
          </a:p>
        </p:txBody>
      </p:sp>
    </p:spTree>
    <p:extLst>
      <p:ext uri="{BB962C8B-B14F-4D97-AF65-F5344CB8AC3E}">
        <p14:creationId xmlns:p14="http://schemas.microsoft.com/office/powerpoint/2010/main" val="179686090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Running scripts in batch mode</a:t>
            </a:r>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32</a:t>
            </a:fld>
            <a:endParaRPr lang="en-GB" dirty="0"/>
          </a:p>
        </p:txBody>
      </p:sp>
    </p:spTree>
    <p:extLst>
      <p:ext uri="{BB962C8B-B14F-4D97-AF65-F5344CB8AC3E}">
        <p14:creationId xmlns:p14="http://schemas.microsoft.com/office/powerpoint/2010/main" val="324166748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Forms and Graphics</a:t>
            </a:r>
          </a:p>
        </p:txBody>
      </p:sp>
      <p:sp>
        <p:nvSpPr>
          <p:cNvPr id="3" name="Content Placeholder 2"/>
          <p:cNvSpPr>
            <a:spLocks noGrp="1"/>
          </p:cNvSpPr>
          <p:nvPr>
            <p:ph idx="1"/>
          </p:nvPr>
        </p:nvSpPr>
        <p:spPr/>
        <p:txBody>
          <a:bodyPr/>
          <a:lstStyle/>
          <a:p>
            <a:endParaRPr lang="en-GB"/>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33</a:t>
            </a:fld>
            <a:endParaRPr lang="en-GB" dirty="0"/>
          </a:p>
        </p:txBody>
      </p:sp>
    </p:spTree>
    <p:extLst>
      <p:ext uri="{BB962C8B-B14F-4D97-AF65-F5344CB8AC3E}">
        <p14:creationId xmlns:p14="http://schemas.microsoft.com/office/powerpoint/2010/main" val="2056490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Reference Info and additional learning</a:t>
            </a:r>
          </a:p>
        </p:txBody>
      </p:sp>
      <p:sp>
        <p:nvSpPr>
          <p:cNvPr id="3" name="Content Placeholder 2"/>
          <p:cNvSpPr>
            <a:spLocks noGrp="1"/>
          </p:cNvSpPr>
          <p:nvPr>
            <p:ph idx="1"/>
          </p:nvPr>
        </p:nvSpPr>
        <p:spPr/>
        <p:txBody>
          <a:bodyPr/>
          <a:lstStyle/>
          <a:p>
            <a:r>
              <a:rPr lang="en-GB" dirty="0">
                <a:hlinkClick r:id="rId2"/>
              </a:rPr>
              <a:t>Windows PowerShell 2.0 for Beginners Training &amp; Overview [YouTube]</a:t>
            </a:r>
            <a:endParaRPr lang="en-GB" dirty="0"/>
          </a:p>
          <a:p>
            <a:endParaRPr lang="en-GB" dirty="0"/>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34</a:t>
            </a:fld>
            <a:endParaRPr lang="en-GB" dirty="0"/>
          </a:p>
        </p:txBody>
      </p:sp>
    </p:spTree>
    <p:extLst>
      <p:ext uri="{BB962C8B-B14F-4D97-AF65-F5344CB8AC3E}">
        <p14:creationId xmlns:p14="http://schemas.microsoft.com/office/powerpoint/2010/main" val="16457695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Running </a:t>
            </a:r>
            <a:r>
              <a:rPr lang="en-GB" dirty="0" err="1"/>
              <a:t>Powershell</a:t>
            </a:r>
            <a:endParaRPr lang="en-GB" dirty="0"/>
          </a:p>
        </p:txBody>
      </p:sp>
      <p:sp>
        <p:nvSpPr>
          <p:cNvPr id="3" name="Content Placeholder 2"/>
          <p:cNvSpPr>
            <a:spLocks noGrp="1"/>
          </p:cNvSpPr>
          <p:nvPr>
            <p:ph idx="1"/>
          </p:nvPr>
        </p:nvSpPr>
        <p:spPr/>
        <p:txBody>
          <a:bodyPr/>
          <a:lstStyle/>
          <a:p>
            <a:r>
              <a:rPr lang="en-GB" dirty="0"/>
              <a:t>Microsoft includes PowerShell with Windows 7 onwards on the desktop, and Windows Server 2008 onwards on the server</a:t>
            </a:r>
          </a:p>
          <a:p>
            <a:r>
              <a:rPr lang="en-GB" dirty="0"/>
              <a:t>Once installed, there are various ways of running PowerShell:</a:t>
            </a:r>
          </a:p>
          <a:p>
            <a:pPr lvl="1"/>
            <a:r>
              <a:rPr lang="en-GB" dirty="0"/>
              <a:t>Click </a:t>
            </a:r>
            <a:r>
              <a:rPr lang="en-GB" b="1" i="1" dirty="0"/>
              <a:t>Start</a:t>
            </a:r>
            <a:r>
              <a:rPr lang="en-GB" dirty="0"/>
              <a:t>, begin typing </a:t>
            </a:r>
            <a:r>
              <a:rPr lang="en-GB" b="1" i="1" dirty="0" err="1"/>
              <a:t>powershell</a:t>
            </a:r>
            <a:r>
              <a:rPr lang="en-GB" dirty="0"/>
              <a:t> and either press </a:t>
            </a:r>
            <a:r>
              <a:rPr lang="en-GB" b="1" i="1" dirty="0"/>
              <a:t>Enter</a:t>
            </a:r>
            <a:r>
              <a:rPr lang="en-GB" dirty="0"/>
              <a:t> after typing the whole word, or click the search result named “Windows PowerShell” (or for the ISE, click the result named “Windows PowerShell ISE”.</a:t>
            </a:r>
          </a:p>
          <a:p>
            <a:pPr lvl="1"/>
            <a:r>
              <a:rPr lang="en-GB" dirty="0"/>
              <a:t>Right click the </a:t>
            </a:r>
            <a:r>
              <a:rPr lang="en-GB" b="1" i="1" dirty="0"/>
              <a:t>Start</a:t>
            </a:r>
            <a:r>
              <a:rPr lang="en-GB" dirty="0"/>
              <a:t> menu icon, click </a:t>
            </a:r>
            <a:r>
              <a:rPr lang="en-GB" b="1" i="1" dirty="0"/>
              <a:t>Run</a:t>
            </a:r>
            <a:r>
              <a:rPr lang="en-GB" dirty="0"/>
              <a:t>, and then type </a:t>
            </a:r>
            <a:r>
              <a:rPr lang="en-GB" b="1" i="1" dirty="0" err="1"/>
              <a:t>powershell</a:t>
            </a:r>
            <a:r>
              <a:rPr lang="en-GB" dirty="0"/>
              <a:t> and press </a:t>
            </a:r>
            <a:r>
              <a:rPr lang="en-GB" b="1" i="1" dirty="0"/>
              <a:t>Enter</a:t>
            </a:r>
            <a:r>
              <a:rPr lang="en-GB" dirty="0"/>
              <a:t>.</a:t>
            </a:r>
          </a:p>
          <a:p>
            <a:pPr lvl="1"/>
            <a:r>
              <a:rPr lang="en-GB" dirty="0"/>
              <a:t>On all versions of Windows, press the </a:t>
            </a:r>
            <a:r>
              <a:rPr lang="en-GB" b="1" i="1" dirty="0"/>
              <a:t>Windows</a:t>
            </a:r>
            <a:r>
              <a:rPr lang="en-GB" dirty="0"/>
              <a:t> logo key </a:t>
            </a:r>
            <a:r>
              <a:rPr lang="en-GB" b="1" i="1" dirty="0"/>
              <a:t>+ R</a:t>
            </a:r>
            <a:r>
              <a:rPr lang="en-GB" dirty="0"/>
              <a:t>, then type </a:t>
            </a:r>
            <a:r>
              <a:rPr lang="en-GB" b="1" i="1" dirty="0" err="1"/>
              <a:t>powershell</a:t>
            </a:r>
            <a:r>
              <a:rPr lang="en-GB" dirty="0"/>
              <a:t> and press </a:t>
            </a:r>
            <a:r>
              <a:rPr lang="en-GB" b="1" i="1" dirty="0"/>
              <a:t>Enter</a:t>
            </a:r>
          </a:p>
          <a:p>
            <a:r>
              <a:rPr lang="en-GB" dirty="0"/>
              <a:t>Console						ISE</a:t>
            </a:r>
          </a:p>
          <a:p>
            <a:pPr marL="201612" lvl="1" indent="0">
              <a:buNone/>
            </a:pPr>
            <a:endParaRPr lang="en-GB" dirty="0"/>
          </a:p>
          <a:p>
            <a:pPr marL="0" indent="0">
              <a:buNone/>
            </a:pPr>
            <a:endParaRPr lang="en-GB" dirty="0"/>
          </a:p>
          <a:p>
            <a:pPr marL="201612" lvl="1" indent="0">
              <a:buNone/>
            </a:pPr>
            <a:endParaRPr lang="en-GB" dirty="0"/>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4</a:t>
            </a:fld>
            <a:endParaRPr lang="en-GB" dirty="0"/>
          </a:p>
        </p:txBody>
      </p:sp>
    </p:spTree>
    <p:extLst>
      <p:ext uri="{BB962C8B-B14F-4D97-AF65-F5344CB8AC3E}">
        <p14:creationId xmlns:p14="http://schemas.microsoft.com/office/powerpoint/2010/main" val="38358162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Commands / Cmdlets</a:t>
            </a:r>
          </a:p>
        </p:txBody>
      </p:sp>
      <p:sp>
        <p:nvSpPr>
          <p:cNvPr id="3" name="Content Placeholder 2"/>
          <p:cNvSpPr>
            <a:spLocks noGrp="1"/>
          </p:cNvSpPr>
          <p:nvPr>
            <p:ph idx="1"/>
          </p:nvPr>
        </p:nvSpPr>
        <p:spPr>
          <a:xfrm>
            <a:off x="398992" y="980728"/>
            <a:ext cx="9085660" cy="4824536"/>
          </a:xfrm>
        </p:spPr>
        <p:txBody>
          <a:bodyPr/>
          <a:lstStyle/>
          <a:p>
            <a:r>
              <a:rPr lang="en-GB" sz="1400" dirty="0"/>
              <a:t>In PowerShell, a command is actually referred to as a cmdlet</a:t>
            </a:r>
          </a:p>
          <a:p>
            <a:r>
              <a:rPr lang="en-GB" sz="1400" dirty="0"/>
              <a:t>There are a wide range of cmdlets available out of the box on a Windows machine</a:t>
            </a:r>
          </a:p>
          <a:p>
            <a:r>
              <a:rPr lang="en-GB" sz="1400" dirty="0"/>
              <a:t>More are available with different Windows Features or Microsoft software products which are tailored to working with and administering those features/products e.g.:</a:t>
            </a:r>
          </a:p>
          <a:p>
            <a:pPr lvl="1"/>
            <a:r>
              <a:rPr lang="en-GB" sz="1200" dirty="0"/>
              <a:t>Active Directory</a:t>
            </a:r>
          </a:p>
          <a:p>
            <a:pPr lvl="1"/>
            <a:r>
              <a:rPr lang="en-GB" sz="1200" dirty="0"/>
              <a:t>SQL Server</a:t>
            </a:r>
          </a:p>
          <a:p>
            <a:pPr lvl="1"/>
            <a:r>
              <a:rPr lang="en-GB" sz="1200" dirty="0" err="1"/>
              <a:t>Sharepoint</a:t>
            </a:r>
            <a:endParaRPr lang="en-GB" sz="1200" dirty="0"/>
          </a:p>
          <a:p>
            <a:r>
              <a:rPr lang="en-GB" sz="1400" dirty="0"/>
              <a:t>You can write your own cmdlets easily and have them always available</a:t>
            </a:r>
          </a:p>
          <a:p>
            <a:r>
              <a:rPr lang="en-GB" sz="1400" dirty="0"/>
              <a:t>Cmdlets are typed on the console and executed by pressing the Enter key, or are entered in PowerShell scripts, to be run in sequence.</a:t>
            </a:r>
          </a:p>
          <a:p>
            <a:r>
              <a:rPr lang="en-GB" sz="1400" dirty="0"/>
              <a:t>Navigating through the local filesystem is the same as when working with earlier shells such as DOS. For example:</a:t>
            </a:r>
          </a:p>
          <a:p>
            <a:pPr marL="201612" lvl="1" indent="0">
              <a:buNone/>
            </a:pPr>
            <a:endParaRPr lang="en-GB" dirty="0"/>
          </a:p>
          <a:p>
            <a:pPr lvl="1"/>
            <a:endParaRPr lang="en-GB" dirty="0"/>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5</a:t>
            </a:fld>
            <a:endParaRPr lang="en-GB" dirty="0"/>
          </a:p>
        </p:txBody>
      </p:sp>
      <p:graphicFrame>
        <p:nvGraphicFramePr>
          <p:cNvPr id="5" name="Table 4"/>
          <p:cNvGraphicFramePr>
            <a:graphicFrameLocks noGrp="1"/>
          </p:cNvGraphicFramePr>
          <p:nvPr>
            <p:extLst>
              <p:ext uri="{D42A27DB-BD31-4B8C-83A1-F6EECF244321}">
                <p14:modId xmlns:p14="http://schemas.microsoft.com/office/powerpoint/2010/main" val="538567683"/>
              </p:ext>
            </p:extLst>
          </p:nvPr>
        </p:nvGraphicFramePr>
        <p:xfrm>
          <a:off x="560512" y="3933056"/>
          <a:ext cx="8856984" cy="2148840"/>
        </p:xfrm>
        <a:graphic>
          <a:graphicData uri="http://schemas.openxmlformats.org/drawingml/2006/table">
            <a:tbl>
              <a:tblPr firstRow="1" bandRow="1">
                <a:tableStyleId>{5C22544A-7EE6-4342-B048-85BDC9FD1C3A}</a:tableStyleId>
              </a:tblPr>
              <a:tblGrid>
                <a:gridCol w="4428492">
                  <a:extLst>
                    <a:ext uri="{9D8B030D-6E8A-4147-A177-3AD203B41FA5}">
                      <a16:colId xmlns:a16="http://schemas.microsoft.com/office/drawing/2014/main" val="20000"/>
                    </a:ext>
                  </a:extLst>
                </a:gridCol>
                <a:gridCol w="4428492">
                  <a:extLst>
                    <a:ext uri="{9D8B030D-6E8A-4147-A177-3AD203B41FA5}">
                      <a16:colId xmlns:a16="http://schemas.microsoft.com/office/drawing/2014/main" val="20001"/>
                    </a:ext>
                  </a:extLst>
                </a:gridCol>
              </a:tblGrid>
              <a:tr h="226311">
                <a:tc>
                  <a:txBody>
                    <a:bodyPr/>
                    <a:lstStyle/>
                    <a:p>
                      <a:r>
                        <a:rPr lang="en-GB" sz="900" dirty="0"/>
                        <a:t>To</a:t>
                      </a:r>
                    </a:p>
                  </a:txBody>
                  <a:tcPr/>
                </a:tc>
                <a:tc>
                  <a:txBody>
                    <a:bodyPr/>
                    <a:lstStyle/>
                    <a:p>
                      <a:r>
                        <a:rPr lang="en-GB" sz="900" dirty="0"/>
                        <a:t>Do</a:t>
                      </a:r>
                      <a:r>
                        <a:rPr lang="en-GB" sz="900" baseline="0" dirty="0"/>
                        <a:t> this</a:t>
                      </a:r>
                      <a:endParaRPr lang="en-GB" sz="900" dirty="0"/>
                    </a:p>
                  </a:txBody>
                  <a:tcPr/>
                </a:tc>
                <a:extLst>
                  <a:ext uri="{0D108BD9-81ED-4DB2-BD59-A6C34878D82A}">
                    <a16:rowId xmlns:a16="http://schemas.microsoft.com/office/drawing/2014/main" val="10000"/>
                  </a:ext>
                </a:extLst>
              </a:tr>
              <a:tr h="226311">
                <a:tc>
                  <a:txBody>
                    <a:bodyPr/>
                    <a:lstStyle/>
                    <a:p>
                      <a:r>
                        <a:rPr lang="en-GB" sz="900" dirty="0"/>
                        <a:t>List the contents of the current directory</a:t>
                      </a:r>
                    </a:p>
                  </a:txBody>
                  <a:tcPr/>
                </a:tc>
                <a:tc>
                  <a:txBody>
                    <a:bodyPr/>
                    <a:lstStyle/>
                    <a:p>
                      <a:r>
                        <a:rPr lang="en-GB" sz="900" dirty="0"/>
                        <a:t>Type the command </a:t>
                      </a:r>
                      <a:r>
                        <a:rPr lang="en-GB" sz="900" b="1" dirty="0" err="1"/>
                        <a:t>dir</a:t>
                      </a:r>
                      <a:r>
                        <a:rPr lang="en-GB" sz="900" dirty="0"/>
                        <a:t>,</a:t>
                      </a:r>
                      <a:r>
                        <a:rPr lang="en-GB" sz="900" baseline="0" dirty="0"/>
                        <a:t> or </a:t>
                      </a:r>
                      <a:r>
                        <a:rPr lang="en-GB" sz="900" b="1" baseline="0" dirty="0"/>
                        <a:t>ls</a:t>
                      </a:r>
                      <a:r>
                        <a:rPr lang="en-GB" sz="900" baseline="0" dirty="0"/>
                        <a:t>, and press </a:t>
                      </a:r>
                      <a:r>
                        <a:rPr lang="en-GB" sz="900" b="1" baseline="0" dirty="0"/>
                        <a:t>Enter</a:t>
                      </a:r>
                      <a:endParaRPr lang="en-GB" sz="900" b="0" dirty="0"/>
                    </a:p>
                  </a:txBody>
                  <a:tcPr/>
                </a:tc>
                <a:extLst>
                  <a:ext uri="{0D108BD9-81ED-4DB2-BD59-A6C34878D82A}">
                    <a16:rowId xmlns:a16="http://schemas.microsoft.com/office/drawing/2014/main" val="10001"/>
                  </a:ext>
                </a:extLst>
              </a:tr>
              <a:tr h="226311">
                <a:tc>
                  <a:txBody>
                    <a:bodyPr/>
                    <a:lstStyle/>
                    <a:p>
                      <a:r>
                        <a:rPr lang="en-GB" sz="900" dirty="0"/>
                        <a:t>Move to a different</a:t>
                      </a:r>
                      <a:r>
                        <a:rPr lang="en-GB" sz="900" baseline="0" dirty="0"/>
                        <a:t> directory</a:t>
                      </a:r>
                      <a:endParaRPr lang="en-GB" sz="900" dirty="0"/>
                    </a:p>
                  </a:txBody>
                  <a:tcPr/>
                </a:tc>
                <a:tc>
                  <a:txBody>
                    <a:bodyPr/>
                    <a:lstStyle/>
                    <a:p>
                      <a:r>
                        <a:rPr lang="en-GB" sz="900" dirty="0"/>
                        <a:t>Type the command </a:t>
                      </a:r>
                      <a:r>
                        <a:rPr lang="en-GB" sz="900" b="1" dirty="0"/>
                        <a:t>cd</a:t>
                      </a:r>
                      <a:r>
                        <a:rPr lang="en-GB" sz="900" b="0" baseline="0" dirty="0"/>
                        <a:t> followed by a space, specify the path name of the directory to change to, and press </a:t>
                      </a:r>
                      <a:r>
                        <a:rPr lang="en-GB" sz="900" b="1" baseline="0" dirty="0"/>
                        <a:t>Enter</a:t>
                      </a:r>
                      <a:endParaRPr lang="en-GB" sz="900" dirty="0"/>
                    </a:p>
                  </a:txBody>
                  <a:tcPr/>
                </a:tc>
                <a:extLst>
                  <a:ext uri="{0D108BD9-81ED-4DB2-BD59-A6C34878D82A}">
                    <a16:rowId xmlns:a16="http://schemas.microsoft.com/office/drawing/2014/main" val="10002"/>
                  </a:ext>
                </a:extLst>
              </a:tr>
              <a:tr h="226311">
                <a:tc>
                  <a:txBody>
                    <a:bodyPr/>
                    <a:lstStyle/>
                    <a:p>
                      <a:r>
                        <a:rPr lang="en-GB" sz="900" dirty="0"/>
                        <a:t>Make a new directory</a:t>
                      </a:r>
                    </a:p>
                  </a:txBody>
                  <a:tcPr/>
                </a:tc>
                <a:tc>
                  <a:txBody>
                    <a:bodyPr/>
                    <a:lstStyle/>
                    <a:p>
                      <a:r>
                        <a:rPr lang="en-GB" sz="900" dirty="0"/>
                        <a:t>Type</a:t>
                      </a:r>
                      <a:r>
                        <a:rPr lang="en-GB" sz="900" baseline="0" dirty="0"/>
                        <a:t> the command </a:t>
                      </a:r>
                      <a:r>
                        <a:rPr lang="en-GB" sz="900" b="1" baseline="0" dirty="0"/>
                        <a:t>md</a:t>
                      </a:r>
                      <a:r>
                        <a:rPr lang="en-GB" sz="900" b="0" baseline="0" dirty="0"/>
                        <a:t> followed by a space, and then type the name of the directory to be created. Then press </a:t>
                      </a:r>
                      <a:r>
                        <a:rPr lang="en-GB" sz="900" b="1" baseline="0" dirty="0"/>
                        <a:t>Enter</a:t>
                      </a:r>
                      <a:endParaRPr lang="en-GB" sz="900" dirty="0"/>
                    </a:p>
                  </a:txBody>
                  <a:tcPr/>
                </a:tc>
                <a:extLst>
                  <a:ext uri="{0D108BD9-81ED-4DB2-BD59-A6C34878D82A}">
                    <a16:rowId xmlns:a16="http://schemas.microsoft.com/office/drawing/2014/main" val="10003"/>
                  </a:ext>
                </a:extLst>
              </a:tr>
              <a:tr h="226311">
                <a:tc>
                  <a:txBody>
                    <a:bodyPr/>
                    <a:lstStyle/>
                    <a:p>
                      <a:r>
                        <a:rPr lang="en-GB" sz="900" dirty="0"/>
                        <a:t>Delete a file or directory</a:t>
                      </a:r>
                    </a:p>
                  </a:txBody>
                  <a:tcPr/>
                </a:tc>
                <a:tc>
                  <a:txBody>
                    <a:bodyPr/>
                    <a:lstStyle/>
                    <a:p>
                      <a:r>
                        <a:rPr lang="en-GB" sz="900" dirty="0"/>
                        <a:t>Type the command </a:t>
                      </a:r>
                      <a:r>
                        <a:rPr lang="en-GB" sz="900" b="1" dirty="0"/>
                        <a:t>del</a:t>
                      </a:r>
                      <a:r>
                        <a:rPr lang="en-GB" sz="900" b="0" dirty="0"/>
                        <a:t> followed</a:t>
                      </a:r>
                      <a:r>
                        <a:rPr lang="en-GB" sz="900" b="0" baseline="0" dirty="0"/>
                        <a:t> by a space, and then type the name of the file/directory to be deleted. Then press </a:t>
                      </a:r>
                      <a:r>
                        <a:rPr lang="en-GB" sz="900" b="1" baseline="0" dirty="0"/>
                        <a:t>Enter</a:t>
                      </a:r>
                      <a:endParaRPr lang="en-GB" sz="900" dirty="0"/>
                    </a:p>
                  </a:txBody>
                  <a:tcPr/>
                </a:tc>
                <a:extLst>
                  <a:ext uri="{0D108BD9-81ED-4DB2-BD59-A6C34878D82A}">
                    <a16:rowId xmlns:a16="http://schemas.microsoft.com/office/drawing/2014/main" val="10004"/>
                  </a:ext>
                </a:extLst>
              </a:tr>
              <a:tr h="226311">
                <a:tc>
                  <a:txBody>
                    <a:bodyPr/>
                    <a:lstStyle/>
                    <a:p>
                      <a:r>
                        <a:rPr lang="en-GB" sz="900" dirty="0"/>
                        <a:t>Display</a:t>
                      </a:r>
                      <a:r>
                        <a:rPr lang="en-GB" sz="900" baseline="0" dirty="0"/>
                        <a:t> a line of text in the console</a:t>
                      </a:r>
                      <a:endParaRPr lang="en-GB" sz="900" dirty="0"/>
                    </a:p>
                  </a:txBody>
                  <a:tcPr/>
                </a:tc>
                <a:tc>
                  <a:txBody>
                    <a:bodyPr/>
                    <a:lstStyle/>
                    <a:p>
                      <a:r>
                        <a:rPr lang="en-GB" sz="900" dirty="0"/>
                        <a:t>Type the command </a:t>
                      </a:r>
                      <a:r>
                        <a:rPr lang="en-GB" sz="900" b="1" dirty="0"/>
                        <a:t>echo</a:t>
                      </a:r>
                      <a:r>
                        <a:rPr lang="en-GB" sz="900" b="0" dirty="0"/>
                        <a:t> followed by a space, and</a:t>
                      </a:r>
                      <a:r>
                        <a:rPr lang="en-GB" sz="900" b="0" baseline="0" dirty="0"/>
                        <a:t> then type the message surrounded by quotation marks. Then press </a:t>
                      </a:r>
                      <a:r>
                        <a:rPr lang="en-GB" sz="900" b="1" baseline="0" dirty="0"/>
                        <a:t>Enter</a:t>
                      </a:r>
                      <a:endParaRPr lang="en-GB" sz="900" dirty="0"/>
                    </a:p>
                  </a:txBody>
                  <a:tcPr/>
                </a:tc>
                <a:extLst>
                  <a:ext uri="{0D108BD9-81ED-4DB2-BD59-A6C34878D82A}">
                    <a16:rowId xmlns:a16="http://schemas.microsoft.com/office/drawing/2014/main" val="10005"/>
                  </a:ext>
                </a:extLst>
              </a:tr>
              <a:tr h="226311">
                <a:tc>
                  <a:txBody>
                    <a:bodyPr/>
                    <a:lstStyle/>
                    <a:p>
                      <a:r>
                        <a:rPr lang="en-GB" sz="900" dirty="0"/>
                        <a:t>Clear the console</a:t>
                      </a:r>
                    </a:p>
                  </a:txBody>
                  <a:tcPr/>
                </a:tc>
                <a:tc>
                  <a:txBody>
                    <a:bodyPr/>
                    <a:lstStyle/>
                    <a:p>
                      <a:r>
                        <a:rPr lang="en-GB" sz="900" dirty="0"/>
                        <a:t>Type the command </a:t>
                      </a:r>
                      <a:r>
                        <a:rPr lang="en-GB" sz="900" b="1" dirty="0" err="1"/>
                        <a:t>cls</a:t>
                      </a:r>
                      <a:r>
                        <a:rPr lang="en-GB" sz="900" b="0" dirty="0"/>
                        <a:t> and then press </a:t>
                      </a:r>
                      <a:r>
                        <a:rPr lang="en-GB" sz="900" b="1" dirty="0"/>
                        <a:t>Enter</a:t>
                      </a:r>
                      <a:endParaRPr lang="en-GB" sz="900" dirty="0"/>
                    </a:p>
                  </a:txBody>
                  <a:tcP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20831425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Cmdlets – continued</a:t>
            </a:r>
          </a:p>
        </p:txBody>
      </p:sp>
      <p:sp>
        <p:nvSpPr>
          <p:cNvPr id="3" name="Content Placeholder 2"/>
          <p:cNvSpPr>
            <a:spLocks noGrp="1"/>
          </p:cNvSpPr>
          <p:nvPr>
            <p:ph idx="1"/>
          </p:nvPr>
        </p:nvSpPr>
        <p:spPr/>
        <p:txBody>
          <a:bodyPr>
            <a:normAutofit lnSpcReduction="10000"/>
          </a:bodyPr>
          <a:lstStyle/>
          <a:p>
            <a:r>
              <a:rPr lang="en-GB" sz="1400" dirty="0"/>
              <a:t>Execute the new cmdlets the same way – type their name, any additional arguments (parameters), and then press Enter. All cmdlets follow a standard naming pattern of “verb-noun”, and new PowerShell-specific cmdlets exist for all of the earlier DOS commands, although you are not required to use them (there are aliases for commands, so often the old DOS command is an alias for the new cmdlet).</a:t>
            </a:r>
          </a:p>
          <a:p>
            <a:r>
              <a:rPr lang="en-GB" sz="1400" dirty="0"/>
              <a:t>Cmdlets appear to display their results in the console, however, most actually return an object that is processed by the console and then displayed. They do not write to the screen directly. (More on objects later)</a:t>
            </a:r>
          </a:p>
          <a:p>
            <a:r>
              <a:rPr lang="en-GB" sz="1400" dirty="0"/>
              <a:t>One of the most useful cmdlets in PowerShell initially is the somewhat helpfully named </a:t>
            </a:r>
            <a:r>
              <a:rPr lang="en-GB" sz="1400" b="1" i="1" dirty="0"/>
              <a:t>get-help </a:t>
            </a:r>
            <a:r>
              <a:rPr lang="en-GB" sz="1400" dirty="0"/>
              <a:t>(or just </a:t>
            </a:r>
            <a:r>
              <a:rPr lang="en-GB" sz="1400" b="1" i="1" dirty="0"/>
              <a:t>help</a:t>
            </a:r>
            <a:r>
              <a:rPr lang="en-GB" sz="1400" dirty="0"/>
              <a:t>) cmdlet which, as the name suggests, will return help information, where available, for the cmdlet or help topic specified – e.g. to ask for help about </a:t>
            </a:r>
            <a:r>
              <a:rPr lang="en-GB" sz="1400" b="1" i="1" dirty="0"/>
              <a:t>get-help</a:t>
            </a:r>
            <a:r>
              <a:rPr lang="en-GB" sz="1400" dirty="0"/>
              <a:t>, enter </a:t>
            </a:r>
            <a:r>
              <a:rPr lang="en-GB" sz="1400" b="1" i="1" dirty="0"/>
              <a:t>get-help </a:t>
            </a:r>
            <a:r>
              <a:rPr lang="en-GB" sz="1400" dirty="0"/>
              <a:t>and it will return:</a:t>
            </a:r>
          </a:p>
          <a:p>
            <a:endParaRPr lang="en-GB" sz="1200" dirty="0"/>
          </a:p>
          <a:p>
            <a:pPr marL="201612" lvl="1" indent="0">
              <a:buNone/>
            </a:pPr>
            <a:r>
              <a:rPr lang="en-GB" sz="900" b="1" dirty="0">
                <a:latin typeface="Courier New" panose="02070309020205020404" pitchFamily="49" charset="0"/>
                <a:cs typeface="Courier New" panose="02070309020205020404" pitchFamily="49" charset="0"/>
              </a:rPr>
              <a:t>PS C:\Users\Graham&gt; get-help</a:t>
            </a:r>
            <a:endParaRPr lang="en-GB" sz="2000" b="1" dirty="0">
              <a:latin typeface="Courier New" panose="02070309020205020404" pitchFamily="49" charset="0"/>
              <a:cs typeface="Courier New" panose="02070309020205020404" pitchFamily="49" charset="0"/>
            </a:endParaRPr>
          </a:p>
          <a:p>
            <a:pPr marL="201612" lvl="1" indent="0">
              <a:buNone/>
            </a:pPr>
            <a:r>
              <a:rPr lang="en-GB" sz="900" b="1" dirty="0">
                <a:latin typeface="Courier New" panose="02070309020205020404" pitchFamily="49" charset="0"/>
                <a:cs typeface="Courier New" panose="02070309020205020404" pitchFamily="49" charset="0"/>
              </a:rPr>
              <a:t>NAME</a:t>
            </a:r>
          </a:p>
          <a:p>
            <a:pPr marL="201612" lvl="1" indent="0">
              <a:buNone/>
            </a:pPr>
            <a:r>
              <a:rPr lang="en-GB" sz="900" b="1" dirty="0">
                <a:latin typeface="Courier New" panose="02070309020205020404" pitchFamily="49" charset="0"/>
                <a:cs typeface="Courier New" panose="02070309020205020404" pitchFamily="49" charset="0"/>
              </a:rPr>
              <a:t>    Get-Help</a:t>
            </a:r>
          </a:p>
          <a:p>
            <a:pPr marL="201612" lvl="1" indent="0">
              <a:buNone/>
            </a:pPr>
            <a:endParaRPr lang="en-GB" sz="900" b="1" dirty="0">
              <a:latin typeface="Courier New" panose="02070309020205020404" pitchFamily="49" charset="0"/>
              <a:cs typeface="Courier New" panose="02070309020205020404" pitchFamily="49" charset="0"/>
            </a:endParaRPr>
          </a:p>
          <a:p>
            <a:pPr marL="201612" lvl="1" indent="0">
              <a:buNone/>
            </a:pPr>
            <a:r>
              <a:rPr lang="en-GB" sz="900" b="1" dirty="0">
                <a:latin typeface="Courier New" panose="02070309020205020404" pitchFamily="49" charset="0"/>
                <a:cs typeface="Courier New" panose="02070309020205020404" pitchFamily="49" charset="0"/>
              </a:rPr>
              <a:t>SYNOPSIS</a:t>
            </a:r>
          </a:p>
          <a:p>
            <a:pPr marL="201612" lvl="1" indent="0">
              <a:buNone/>
            </a:pPr>
            <a:r>
              <a:rPr lang="en-GB" sz="900" b="1" dirty="0">
                <a:latin typeface="Courier New" panose="02070309020205020404" pitchFamily="49" charset="0"/>
                <a:cs typeface="Courier New" panose="02070309020205020404" pitchFamily="49" charset="0"/>
              </a:rPr>
              <a:t>    Displays information about Windows PowerShell commands and concepts.</a:t>
            </a:r>
          </a:p>
          <a:p>
            <a:pPr marL="201612" lvl="1" indent="0">
              <a:buNone/>
            </a:pPr>
            <a:endParaRPr lang="en-GB" sz="900" dirty="0">
              <a:latin typeface="Courier New" panose="02070309020205020404" pitchFamily="49" charset="0"/>
              <a:cs typeface="Courier New" panose="02070309020205020404" pitchFamily="49" charset="0"/>
            </a:endParaRPr>
          </a:p>
          <a:p>
            <a:r>
              <a:rPr lang="en-GB" sz="1400" b="1" i="1" dirty="0"/>
              <a:t>get-help</a:t>
            </a:r>
            <a:r>
              <a:rPr lang="en-GB" sz="1400" dirty="0"/>
              <a:t> will return information on the NAME, SYNOPSIS, SYNTAX, DESCRIPTION of the cmdlet and RELATED LINKS and REMARKS. There are also some optional switches which return more detailed help e.g.</a:t>
            </a:r>
          </a:p>
          <a:p>
            <a:pPr lvl="1"/>
            <a:r>
              <a:rPr lang="en-GB" sz="1200" b="1" i="1" dirty="0"/>
              <a:t>get-help &lt;cmdlet-name&gt; -examples </a:t>
            </a:r>
            <a:r>
              <a:rPr lang="en-GB" sz="1200" dirty="0"/>
              <a:t>returns only examples of usage syntax for the cmdlet</a:t>
            </a:r>
          </a:p>
          <a:p>
            <a:pPr lvl="1"/>
            <a:r>
              <a:rPr lang="en-GB" sz="1200" b="1" i="1" dirty="0"/>
              <a:t>get-help &lt;cmdlet-name&gt; -detailed </a:t>
            </a:r>
            <a:r>
              <a:rPr lang="en-GB" sz="1200" dirty="0"/>
              <a:t>returns more detailed information including examples and parameters</a:t>
            </a:r>
          </a:p>
          <a:p>
            <a:pPr lvl="1"/>
            <a:r>
              <a:rPr lang="en-GB" sz="1200" b="1" i="1" dirty="0"/>
              <a:t>get-help &lt;cmdlet-name&gt; -full</a:t>
            </a:r>
            <a:r>
              <a:rPr lang="en-GB" sz="1200" dirty="0"/>
              <a:t> returns all information for the cmdlet including examples, parameters &amp; detailed information</a:t>
            </a:r>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6</a:t>
            </a:fld>
            <a:endParaRPr lang="en-GB" dirty="0"/>
          </a:p>
        </p:txBody>
      </p:sp>
    </p:spTree>
    <p:extLst>
      <p:ext uri="{BB962C8B-B14F-4D97-AF65-F5344CB8AC3E}">
        <p14:creationId xmlns:p14="http://schemas.microsoft.com/office/powerpoint/2010/main" val="5230140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Cmdlets - continued</a:t>
            </a:r>
          </a:p>
        </p:txBody>
      </p:sp>
      <p:sp>
        <p:nvSpPr>
          <p:cNvPr id="3" name="Content Placeholder 2"/>
          <p:cNvSpPr>
            <a:spLocks noGrp="1"/>
          </p:cNvSpPr>
          <p:nvPr>
            <p:ph idx="1"/>
          </p:nvPr>
        </p:nvSpPr>
        <p:spPr/>
        <p:txBody>
          <a:bodyPr>
            <a:normAutofit fontScale="92500" lnSpcReduction="20000"/>
          </a:bodyPr>
          <a:lstStyle/>
          <a:p>
            <a:r>
              <a:rPr lang="en-GB" sz="1400" b="1" i="1" dirty="0"/>
              <a:t>get-help</a:t>
            </a:r>
            <a:r>
              <a:rPr lang="en-GB" sz="1400" dirty="0"/>
              <a:t> can also take keywords and search for related help topics, so if you wanted to find information on what you can do with services in </a:t>
            </a:r>
            <a:r>
              <a:rPr lang="en-GB" sz="1400" dirty="0" err="1"/>
              <a:t>Powershell</a:t>
            </a:r>
            <a:r>
              <a:rPr lang="en-GB" sz="1400" dirty="0"/>
              <a:t>, enter </a:t>
            </a:r>
            <a:r>
              <a:rPr lang="en-GB" sz="1400" b="1" i="1" dirty="0"/>
              <a:t>get-help services</a:t>
            </a:r>
            <a:r>
              <a:rPr lang="en-GB" sz="1400" dirty="0"/>
              <a:t>:</a:t>
            </a:r>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a:p>
            <a:endParaRPr lang="en-GB" sz="200" dirty="0"/>
          </a:p>
          <a:p>
            <a:endParaRPr lang="en-GB" sz="100" dirty="0"/>
          </a:p>
          <a:p>
            <a:endParaRPr lang="en-GB" sz="100" dirty="0"/>
          </a:p>
          <a:p>
            <a:r>
              <a:rPr lang="en-GB" sz="1400" dirty="0"/>
              <a:t>From this, we can see there is a </a:t>
            </a:r>
            <a:r>
              <a:rPr lang="en-GB" sz="1400" b="1" i="1" dirty="0"/>
              <a:t>Get-Service</a:t>
            </a:r>
            <a:r>
              <a:rPr lang="en-GB" sz="1400" i="1" dirty="0"/>
              <a:t> </a:t>
            </a:r>
            <a:r>
              <a:rPr lang="en-GB" sz="1400" dirty="0"/>
              <a:t>cmdlet, which “Gets the services on a local or remote computer” – so let’s try entering </a:t>
            </a:r>
            <a:r>
              <a:rPr lang="en-GB" sz="1400" b="1" i="1" dirty="0"/>
              <a:t>Get-Service</a:t>
            </a:r>
            <a:r>
              <a:rPr lang="en-GB" sz="1400" i="1" dirty="0"/>
              <a:t> </a:t>
            </a:r>
            <a:r>
              <a:rPr lang="en-GB" sz="1400" dirty="0"/>
              <a:t>without any arguments:</a:t>
            </a:r>
          </a:p>
          <a:p>
            <a:endParaRPr lang="en-GB" sz="1400" dirty="0"/>
          </a:p>
          <a:p>
            <a:endParaRPr lang="en-GB" sz="1400" dirty="0"/>
          </a:p>
          <a:p>
            <a:endParaRPr lang="en-GB" sz="1400" dirty="0"/>
          </a:p>
          <a:p>
            <a:endParaRPr lang="en-GB" sz="800" dirty="0"/>
          </a:p>
          <a:p>
            <a:pPr marL="0" indent="0">
              <a:buNone/>
            </a:pPr>
            <a:endParaRPr lang="en-GB" sz="1200" dirty="0"/>
          </a:p>
          <a:p>
            <a:r>
              <a:rPr lang="en-GB" sz="1400" dirty="0"/>
              <a:t>What is displayed is a very long list of services declared to the local computer, their status, name and display name. As mentioned earlier, this is actually an object. So what can we do with this object?</a:t>
            </a:r>
          </a:p>
          <a:p>
            <a:endParaRPr lang="en-GB" sz="1400" dirty="0"/>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7</a:t>
            </a:fld>
            <a:endParaRPr lang="en-GB" dirty="0"/>
          </a:p>
        </p:txBody>
      </p:sp>
    </p:spTree>
    <p:extLst>
      <p:ext uri="{BB962C8B-B14F-4D97-AF65-F5344CB8AC3E}">
        <p14:creationId xmlns:p14="http://schemas.microsoft.com/office/powerpoint/2010/main" val="6804254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Discovery Cmdlets</a:t>
            </a:r>
          </a:p>
        </p:txBody>
      </p:sp>
      <p:sp>
        <p:nvSpPr>
          <p:cNvPr id="3" name="Content Placeholder 2"/>
          <p:cNvSpPr>
            <a:spLocks noGrp="1"/>
          </p:cNvSpPr>
          <p:nvPr>
            <p:ph idx="1"/>
          </p:nvPr>
        </p:nvSpPr>
        <p:spPr/>
        <p:txBody>
          <a:bodyPr>
            <a:normAutofit fontScale="92500" lnSpcReduction="10000"/>
          </a:bodyPr>
          <a:lstStyle/>
          <a:p>
            <a:r>
              <a:rPr lang="en-GB" sz="1400" dirty="0"/>
              <a:t>There are other cmdlets which help you discover more about what </a:t>
            </a:r>
            <a:r>
              <a:rPr lang="en-GB" sz="1400" dirty="0" err="1"/>
              <a:t>powershell</a:t>
            </a:r>
            <a:r>
              <a:rPr lang="en-GB" sz="1400" dirty="0"/>
              <a:t> can do, or the properties of an object:</a:t>
            </a:r>
          </a:p>
          <a:p>
            <a:r>
              <a:rPr lang="en-GB" sz="1400" b="1" i="1" dirty="0"/>
              <a:t>Get-Member</a:t>
            </a:r>
          </a:p>
          <a:p>
            <a:pPr lvl="1"/>
            <a:r>
              <a:rPr lang="en-GB" sz="1200" dirty="0"/>
              <a:t>Returns the members (properties/methods) of an object passed to it in the pipeline (note use of the pipe “|” character – the variable $text is piped to the </a:t>
            </a:r>
            <a:r>
              <a:rPr lang="en-GB" sz="1200" b="1" i="1" dirty="0"/>
              <a:t>get-member</a:t>
            </a:r>
            <a:r>
              <a:rPr lang="en-GB" sz="1200" dirty="0"/>
              <a:t> cmdlet) e.g.</a:t>
            </a:r>
          </a:p>
          <a:p>
            <a:pPr lvl="2"/>
            <a:r>
              <a:rPr lang="en-GB" sz="1100" dirty="0"/>
              <a:t>$text = “Hello World”</a:t>
            </a:r>
          </a:p>
          <a:p>
            <a:pPr lvl="2"/>
            <a:r>
              <a:rPr lang="en-GB" sz="1100" dirty="0"/>
              <a:t>$text | get-member</a:t>
            </a:r>
          </a:p>
          <a:p>
            <a:pPr lvl="2"/>
            <a:r>
              <a:rPr lang="en-GB" sz="1100" dirty="0"/>
              <a:t>returns:</a:t>
            </a:r>
          </a:p>
          <a:p>
            <a:pPr marL="606425" lvl="3" indent="0">
              <a:buNone/>
            </a:pPr>
            <a:r>
              <a:rPr lang="en-GB" sz="800" dirty="0">
                <a:latin typeface="Courier New" panose="02070309020205020404" pitchFamily="49" charset="0"/>
                <a:cs typeface="Courier New" panose="02070309020205020404" pitchFamily="49" charset="0"/>
              </a:rPr>
              <a:t>PS C:\Users\\Graham&gt; $text| Get-Member</a:t>
            </a:r>
          </a:p>
          <a:p>
            <a:pPr marL="606425" lvl="3" indent="0">
              <a:buNone/>
            </a:pP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TypeName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System.String</a:t>
            </a:r>
            <a:endParaRPr lang="en-GB" sz="800" dirty="0">
              <a:latin typeface="Courier New" panose="02070309020205020404" pitchFamily="49" charset="0"/>
              <a:cs typeface="Courier New" panose="02070309020205020404" pitchFamily="49" charset="0"/>
            </a:endParaRPr>
          </a:p>
          <a:p>
            <a:pPr marL="606425" lvl="3" indent="0">
              <a:buNone/>
            </a:pPr>
            <a:endParaRPr lang="en-GB" sz="800" dirty="0">
              <a:latin typeface="Courier New" panose="02070309020205020404" pitchFamily="49" charset="0"/>
              <a:cs typeface="Courier New" panose="02070309020205020404" pitchFamily="49" charset="0"/>
            </a:endParaRPr>
          </a:p>
          <a:p>
            <a:pPr marL="606425" lvl="3" indent="0">
              <a:buNone/>
            </a:pPr>
            <a:r>
              <a:rPr lang="en-GB" sz="800" dirty="0">
                <a:latin typeface="Courier New" panose="02070309020205020404" pitchFamily="49" charset="0"/>
                <a:cs typeface="Courier New" panose="02070309020205020404" pitchFamily="49" charset="0"/>
              </a:rPr>
              <a:t>Name             </a:t>
            </a:r>
            <a:r>
              <a:rPr lang="en-GB" sz="800" dirty="0" err="1">
                <a:latin typeface="Courier New" panose="02070309020205020404" pitchFamily="49" charset="0"/>
                <a:cs typeface="Courier New" panose="02070309020205020404" pitchFamily="49" charset="0"/>
              </a:rPr>
              <a:t>MemberType</a:t>
            </a:r>
            <a:r>
              <a:rPr lang="en-GB" sz="800" dirty="0">
                <a:latin typeface="Courier New" panose="02070309020205020404" pitchFamily="49" charset="0"/>
                <a:cs typeface="Courier New" panose="02070309020205020404" pitchFamily="49" charset="0"/>
              </a:rPr>
              <a:t>            Definition</a:t>
            </a:r>
          </a:p>
          <a:p>
            <a:pPr marL="606425" lvl="3" indent="0">
              <a:buNone/>
            </a:pPr>
            <a:r>
              <a:rPr lang="en-GB" sz="800" dirty="0">
                <a:latin typeface="Courier New" panose="02070309020205020404" pitchFamily="49" charset="0"/>
                <a:cs typeface="Courier New" panose="02070309020205020404" pitchFamily="49" charset="0"/>
              </a:rPr>
              <a:t>----             ----------            ----------</a:t>
            </a:r>
          </a:p>
          <a:p>
            <a:pPr marL="606425" lvl="3" indent="0">
              <a:buNone/>
            </a:pPr>
            <a:r>
              <a:rPr lang="en-GB" sz="800" dirty="0">
                <a:latin typeface="Courier New" panose="02070309020205020404" pitchFamily="49" charset="0"/>
                <a:cs typeface="Courier New" panose="02070309020205020404" pitchFamily="49" charset="0"/>
              </a:rPr>
              <a:t>Clone            Method                </a:t>
            </a:r>
            <a:r>
              <a:rPr lang="en-GB" sz="800" dirty="0" err="1">
                <a:latin typeface="Courier New" panose="02070309020205020404" pitchFamily="49" charset="0"/>
                <a:cs typeface="Courier New" panose="02070309020205020404" pitchFamily="49" charset="0"/>
              </a:rPr>
              <a:t>System.Object</a:t>
            </a:r>
            <a:r>
              <a:rPr lang="en-GB" sz="800" dirty="0">
                <a:latin typeface="Courier New" panose="02070309020205020404" pitchFamily="49" charset="0"/>
                <a:cs typeface="Courier New" panose="02070309020205020404" pitchFamily="49" charset="0"/>
              </a:rPr>
              <a:t> Clone(), </a:t>
            </a:r>
            <a:r>
              <a:rPr lang="en-GB" sz="800" dirty="0" err="1">
                <a:latin typeface="Courier New" panose="02070309020205020404" pitchFamily="49" charset="0"/>
                <a:cs typeface="Courier New" panose="02070309020205020404" pitchFamily="49" charset="0"/>
              </a:rPr>
              <a:t>System.Object</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ICloneable.Clone</a:t>
            </a:r>
            <a:r>
              <a:rPr lang="en-GB" sz="800" dirty="0">
                <a:latin typeface="Courier New" panose="02070309020205020404" pitchFamily="49" charset="0"/>
                <a:cs typeface="Courier New" panose="02070309020205020404" pitchFamily="49" charset="0"/>
              </a:rPr>
              <a:t>()</a:t>
            </a:r>
          </a:p>
          <a:p>
            <a:pPr marL="606425" lvl="3" indent="0">
              <a:buNone/>
            </a:pPr>
            <a:r>
              <a:rPr lang="en-GB" sz="800" dirty="0" err="1">
                <a:latin typeface="Courier New" panose="02070309020205020404" pitchFamily="49" charset="0"/>
                <a:cs typeface="Courier New" panose="02070309020205020404" pitchFamily="49" charset="0"/>
              </a:rPr>
              <a:t>CompareTo</a:t>
            </a:r>
            <a:r>
              <a:rPr lang="en-GB" sz="800" dirty="0">
                <a:latin typeface="Courier New" panose="02070309020205020404" pitchFamily="49" charset="0"/>
                <a:cs typeface="Courier New" panose="02070309020205020404" pitchFamily="49" charset="0"/>
              </a:rPr>
              <a:t>        Method                </a:t>
            </a:r>
            <a:r>
              <a:rPr lang="en-GB" sz="800" dirty="0" err="1">
                <a:latin typeface="Courier New" panose="02070309020205020404" pitchFamily="49" charset="0"/>
                <a:cs typeface="Courier New" panose="02070309020205020404" pitchFamily="49" charset="0"/>
              </a:rPr>
              <a:t>int</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CompareTo</a:t>
            </a:r>
            <a:r>
              <a:rPr lang="en-GB" sz="800" dirty="0">
                <a:latin typeface="Courier New" panose="02070309020205020404" pitchFamily="49" charset="0"/>
                <a:cs typeface="Courier New" panose="02070309020205020404" pitchFamily="49" charset="0"/>
              </a:rPr>
              <a:t>(</a:t>
            </a:r>
            <a:r>
              <a:rPr lang="en-GB" sz="800" dirty="0" err="1">
                <a:latin typeface="Courier New" panose="02070309020205020404" pitchFamily="49" charset="0"/>
                <a:cs typeface="Courier New" panose="02070309020205020404" pitchFamily="49" charset="0"/>
              </a:rPr>
              <a:t>System.Object</a:t>
            </a:r>
            <a:r>
              <a:rPr lang="en-GB" sz="800" dirty="0">
                <a:latin typeface="Courier New" panose="02070309020205020404" pitchFamily="49" charset="0"/>
                <a:cs typeface="Courier New" panose="02070309020205020404" pitchFamily="49" charset="0"/>
              </a:rPr>
              <a:t> value), </a:t>
            </a:r>
            <a:r>
              <a:rPr lang="en-GB" sz="800" dirty="0" err="1">
                <a:latin typeface="Courier New" panose="02070309020205020404" pitchFamily="49" charset="0"/>
                <a:cs typeface="Courier New" panose="02070309020205020404" pitchFamily="49" charset="0"/>
              </a:rPr>
              <a:t>int</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CompareTo</a:t>
            </a:r>
            <a:r>
              <a:rPr lang="en-GB" sz="800" dirty="0">
                <a:latin typeface="Courier New" panose="02070309020205020404" pitchFamily="49" charset="0"/>
                <a:cs typeface="Courier New" panose="02070309020205020404" pitchFamily="49" charset="0"/>
              </a:rPr>
              <a:t>(string </a:t>
            </a:r>
            <a:r>
              <a:rPr lang="en-GB" sz="800" dirty="0" err="1">
                <a:latin typeface="Courier New" panose="02070309020205020404" pitchFamily="49" charset="0"/>
                <a:cs typeface="Courier New" panose="02070309020205020404" pitchFamily="49" charset="0"/>
              </a:rPr>
              <a:t>strB</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int</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IComparab</a:t>
            </a:r>
            <a:r>
              <a:rPr lang="en-GB" sz="800" dirty="0">
                <a:latin typeface="Courier New" panose="02070309020205020404" pitchFamily="49" charset="0"/>
                <a:cs typeface="Courier New" panose="02070309020205020404" pitchFamily="49" charset="0"/>
              </a:rPr>
              <a:t>...</a:t>
            </a:r>
          </a:p>
          <a:p>
            <a:pPr marL="606425" lvl="3" indent="0">
              <a:buNone/>
            </a:pPr>
            <a:r>
              <a:rPr lang="en-GB" sz="800" dirty="0">
                <a:latin typeface="Courier New" panose="02070309020205020404" pitchFamily="49" charset="0"/>
                <a:cs typeface="Courier New" panose="02070309020205020404" pitchFamily="49" charset="0"/>
              </a:rPr>
              <a:t>Contains         Method                bool Contains(string value)</a:t>
            </a:r>
            <a:endParaRPr lang="en-GB" sz="1100" dirty="0">
              <a:latin typeface="Courier New" panose="02070309020205020404" pitchFamily="49" charset="0"/>
              <a:cs typeface="Courier New" panose="02070309020205020404" pitchFamily="49" charset="0"/>
            </a:endParaRPr>
          </a:p>
          <a:p>
            <a:r>
              <a:rPr lang="en-GB" sz="1400" b="1" i="1" dirty="0"/>
              <a:t>Get-Command</a:t>
            </a:r>
          </a:p>
          <a:p>
            <a:pPr lvl="1"/>
            <a:r>
              <a:rPr lang="en-GB" sz="1200" dirty="0"/>
              <a:t>Can be used to find commands that can work with a particular variable type e.g.</a:t>
            </a:r>
          </a:p>
          <a:p>
            <a:pPr lvl="2"/>
            <a:r>
              <a:rPr lang="en-GB" sz="1100" dirty="0"/>
              <a:t>To find cmdlets that work with </a:t>
            </a:r>
            <a:r>
              <a:rPr lang="en-GB" sz="1100" dirty="0" err="1"/>
              <a:t>System.Diagnostics.Process</a:t>
            </a:r>
            <a:r>
              <a:rPr lang="en-GB" sz="1100" dirty="0"/>
              <a:t> variable types as a parameter (works with system processes):</a:t>
            </a:r>
          </a:p>
          <a:p>
            <a:pPr marL="606425" lvl="3" indent="0">
              <a:buNone/>
            </a:pPr>
            <a:r>
              <a:rPr lang="en-GB" sz="800" dirty="0">
                <a:latin typeface="Courier New" panose="02070309020205020404" pitchFamily="49" charset="0"/>
                <a:cs typeface="Courier New" panose="02070309020205020404" pitchFamily="49" charset="0"/>
              </a:rPr>
              <a:t>PS C:\Users\Graham&gt; get-command -</a:t>
            </a:r>
            <a:r>
              <a:rPr lang="en-GB" sz="800" dirty="0" err="1">
                <a:latin typeface="Courier New" panose="02070309020205020404" pitchFamily="49" charset="0"/>
                <a:cs typeface="Courier New" panose="02070309020205020404" pitchFamily="49" charset="0"/>
              </a:rPr>
              <a:t>ParameterType</a:t>
            </a:r>
            <a:r>
              <a:rPr lang="en-GB" sz="800" dirty="0">
                <a:latin typeface="Courier New" panose="02070309020205020404" pitchFamily="49" charset="0"/>
                <a:cs typeface="Courier New" panose="02070309020205020404" pitchFamily="49" charset="0"/>
              </a:rPr>
              <a:t> </a:t>
            </a:r>
            <a:r>
              <a:rPr lang="en-GB" sz="800" dirty="0" err="1">
                <a:latin typeface="Courier New" panose="02070309020205020404" pitchFamily="49" charset="0"/>
                <a:cs typeface="Courier New" panose="02070309020205020404" pitchFamily="49" charset="0"/>
              </a:rPr>
              <a:t>System.Diagnostics.Process</a:t>
            </a:r>
            <a:endParaRPr lang="en-GB" sz="800" dirty="0">
              <a:latin typeface="Courier New" panose="02070309020205020404" pitchFamily="49" charset="0"/>
              <a:cs typeface="Courier New" panose="02070309020205020404" pitchFamily="49" charset="0"/>
            </a:endParaRPr>
          </a:p>
          <a:p>
            <a:pPr marL="606425" lvl="3" indent="0">
              <a:buNone/>
            </a:pPr>
            <a:endParaRPr lang="en-GB" sz="800" dirty="0">
              <a:latin typeface="Courier New" panose="02070309020205020404" pitchFamily="49" charset="0"/>
              <a:cs typeface="Courier New" panose="02070309020205020404" pitchFamily="49" charset="0"/>
            </a:endParaRPr>
          </a:p>
          <a:p>
            <a:pPr marL="606425" lvl="3" indent="0">
              <a:buNone/>
            </a:pPr>
            <a:r>
              <a:rPr lang="en-GB" sz="800" dirty="0" err="1">
                <a:latin typeface="Courier New" panose="02070309020205020404" pitchFamily="49" charset="0"/>
                <a:cs typeface="Courier New" panose="02070309020205020404" pitchFamily="49" charset="0"/>
              </a:rPr>
              <a:t>CommandType</a:t>
            </a:r>
            <a:r>
              <a:rPr lang="en-GB" sz="800" dirty="0">
                <a:latin typeface="Courier New" panose="02070309020205020404" pitchFamily="49" charset="0"/>
                <a:cs typeface="Courier New" panose="02070309020205020404" pitchFamily="49" charset="0"/>
              </a:rPr>
              <a:t>     Name                                               </a:t>
            </a:r>
            <a:r>
              <a:rPr lang="en-GB" sz="800" dirty="0" err="1">
                <a:latin typeface="Courier New" panose="02070309020205020404" pitchFamily="49" charset="0"/>
                <a:cs typeface="Courier New" panose="02070309020205020404" pitchFamily="49" charset="0"/>
              </a:rPr>
              <a:t>ModuleName</a:t>
            </a:r>
            <a:endParaRPr lang="en-GB" sz="800" dirty="0">
              <a:latin typeface="Courier New" panose="02070309020205020404" pitchFamily="49" charset="0"/>
              <a:cs typeface="Courier New" panose="02070309020205020404" pitchFamily="49" charset="0"/>
            </a:endParaRPr>
          </a:p>
          <a:p>
            <a:pPr marL="606425" lvl="3" indent="0">
              <a:buNone/>
            </a:pPr>
            <a:r>
              <a:rPr lang="en-GB" sz="800" dirty="0">
                <a:latin typeface="Courier New" panose="02070309020205020404" pitchFamily="49" charset="0"/>
                <a:cs typeface="Courier New" panose="02070309020205020404" pitchFamily="49" charset="0"/>
              </a:rPr>
              <a:t>-----------     ----                                               ----------</a:t>
            </a:r>
          </a:p>
          <a:p>
            <a:pPr marL="606425" lvl="3" indent="0">
              <a:buNone/>
            </a:pPr>
            <a:r>
              <a:rPr lang="en-GB" sz="800" dirty="0">
                <a:latin typeface="Courier New" panose="02070309020205020404" pitchFamily="49" charset="0"/>
                <a:cs typeface="Courier New" panose="02070309020205020404" pitchFamily="49" charset="0"/>
              </a:rPr>
              <a:t>Cmdlet          Debug-Process                                      </a:t>
            </a:r>
            <a:r>
              <a:rPr lang="en-GB" sz="800" dirty="0" err="1">
                <a:latin typeface="Courier New" panose="02070309020205020404" pitchFamily="49" charset="0"/>
                <a:cs typeface="Courier New" panose="02070309020205020404" pitchFamily="49" charset="0"/>
              </a:rPr>
              <a:t>Microsoft.PowerShell.Management</a:t>
            </a:r>
            <a:endParaRPr lang="en-GB" sz="800" dirty="0">
              <a:latin typeface="Courier New" panose="02070309020205020404" pitchFamily="49" charset="0"/>
              <a:cs typeface="Courier New" panose="02070309020205020404" pitchFamily="49" charset="0"/>
            </a:endParaRPr>
          </a:p>
          <a:p>
            <a:pPr marL="606425" lvl="3" indent="0">
              <a:buNone/>
            </a:pPr>
            <a:r>
              <a:rPr lang="en-GB" sz="800" dirty="0">
                <a:latin typeface="Courier New" panose="02070309020205020404" pitchFamily="49" charset="0"/>
                <a:cs typeface="Courier New" panose="02070309020205020404" pitchFamily="49" charset="0"/>
              </a:rPr>
              <a:t>Cmdlet          Get-Process                                        </a:t>
            </a:r>
            <a:r>
              <a:rPr lang="en-GB" sz="800" dirty="0" err="1">
                <a:latin typeface="Courier New" panose="02070309020205020404" pitchFamily="49" charset="0"/>
                <a:cs typeface="Courier New" panose="02070309020205020404" pitchFamily="49" charset="0"/>
              </a:rPr>
              <a:t>Microsoft.PowerShell.Management</a:t>
            </a:r>
            <a:endParaRPr lang="en-GB" sz="800" dirty="0">
              <a:latin typeface="Courier New" panose="02070309020205020404" pitchFamily="49" charset="0"/>
              <a:cs typeface="Courier New" panose="02070309020205020404" pitchFamily="49" charset="0"/>
            </a:endParaRPr>
          </a:p>
          <a:p>
            <a:pPr marL="606425" lvl="3" indent="0">
              <a:buNone/>
            </a:pPr>
            <a:r>
              <a:rPr lang="en-GB" sz="800" dirty="0">
                <a:latin typeface="Courier New" panose="02070309020205020404" pitchFamily="49" charset="0"/>
                <a:cs typeface="Courier New" panose="02070309020205020404" pitchFamily="49" charset="0"/>
              </a:rPr>
              <a:t>Cmdlet          Stop-Process                                       </a:t>
            </a:r>
            <a:r>
              <a:rPr lang="en-GB" sz="800" dirty="0" err="1">
                <a:latin typeface="Courier New" panose="02070309020205020404" pitchFamily="49" charset="0"/>
                <a:cs typeface="Courier New" panose="02070309020205020404" pitchFamily="49" charset="0"/>
              </a:rPr>
              <a:t>Microsoft.PowerShell.Management</a:t>
            </a:r>
            <a:endParaRPr lang="en-GB" sz="800" dirty="0">
              <a:latin typeface="Courier New" panose="02070309020205020404" pitchFamily="49" charset="0"/>
              <a:cs typeface="Courier New" panose="02070309020205020404" pitchFamily="49" charset="0"/>
            </a:endParaRPr>
          </a:p>
          <a:p>
            <a:pPr marL="606425" lvl="3" indent="0">
              <a:buNone/>
            </a:pPr>
            <a:r>
              <a:rPr lang="en-GB" sz="800" dirty="0">
                <a:latin typeface="Courier New" panose="02070309020205020404" pitchFamily="49" charset="0"/>
                <a:cs typeface="Courier New" panose="02070309020205020404" pitchFamily="49" charset="0"/>
              </a:rPr>
              <a:t>Cmdlet          Wait-Process                                       </a:t>
            </a:r>
            <a:r>
              <a:rPr lang="en-GB" sz="800" dirty="0" err="1">
                <a:latin typeface="Courier New" panose="02070309020205020404" pitchFamily="49" charset="0"/>
                <a:cs typeface="Courier New" panose="02070309020205020404" pitchFamily="49" charset="0"/>
              </a:rPr>
              <a:t>Microsoft.PowerShell.Management</a:t>
            </a:r>
            <a:endParaRPr lang="en-GB" sz="1100" dirty="0">
              <a:latin typeface="Courier New" panose="02070309020205020404" pitchFamily="49" charset="0"/>
              <a:cs typeface="Courier New" panose="02070309020205020404" pitchFamily="49" charset="0"/>
            </a:endParaRPr>
          </a:p>
          <a:p>
            <a:endParaRPr lang="en-GB" sz="1400" dirty="0"/>
          </a:p>
          <a:p>
            <a:endParaRPr lang="en-GB" sz="1400" dirty="0"/>
          </a:p>
          <a:p>
            <a:endParaRPr lang="en-GB" sz="1400" dirty="0"/>
          </a:p>
          <a:p>
            <a:endParaRPr lang="en-GB" sz="1400" dirty="0"/>
          </a:p>
          <a:p>
            <a:endParaRPr lang="en-GB" sz="1400" dirty="0"/>
          </a:p>
          <a:p>
            <a:endParaRPr lang="en-GB" sz="1400" dirty="0"/>
          </a:p>
          <a:p>
            <a:endParaRPr lang="en-GB" sz="1400" dirty="0"/>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8</a:t>
            </a:fld>
            <a:endParaRPr lang="en-GB" dirty="0"/>
          </a:p>
        </p:txBody>
      </p:sp>
    </p:spTree>
    <p:extLst>
      <p:ext uri="{BB962C8B-B14F-4D97-AF65-F5344CB8AC3E}">
        <p14:creationId xmlns:p14="http://schemas.microsoft.com/office/powerpoint/2010/main" val="32510098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Discovery Cmdlets – continued</a:t>
            </a:r>
          </a:p>
        </p:txBody>
      </p:sp>
      <p:sp>
        <p:nvSpPr>
          <p:cNvPr id="3" name="Content Placeholder 2"/>
          <p:cNvSpPr>
            <a:spLocks noGrp="1"/>
          </p:cNvSpPr>
          <p:nvPr>
            <p:ph idx="1"/>
          </p:nvPr>
        </p:nvSpPr>
        <p:spPr/>
        <p:txBody>
          <a:bodyPr>
            <a:normAutofit fontScale="85000" lnSpcReduction="20000"/>
          </a:bodyPr>
          <a:lstStyle/>
          <a:p>
            <a:r>
              <a:rPr lang="en-GB" dirty="0"/>
              <a:t>The Get-Module command lists the modules (tailored cmdlets for specific </a:t>
            </a:r>
            <a:r>
              <a:rPr lang="en-GB" dirty="0" err="1"/>
              <a:t>microsoft</a:t>
            </a:r>
            <a:r>
              <a:rPr lang="en-GB" dirty="0"/>
              <a:t> software or other custom software) available/installed</a:t>
            </a:r>
          </a:p>
          <a:p>
            <a:r>
              <a:rPr lang="en-GB" dirty="0"/>
              <a:t>Entered on it’s own, it will display a list similar to below:</a:t>
            </a:r>
          </a:p>
          <a:p>
            <a:pPr marL="201612" lvl="1" indent="0">
              <a:buNone/>
            </a:pPr>
            <a:r>
              <a:rPr lang="en-GB" sz="700" dirty="0">
                <a:latin typeface="Courier New" panose="02070309020205020404" pitchFamily="49" charset="0"/>
                <a:cs typeface="Courier New" panose="02070309020205020404" pitchFamily="49" charset="0"/>
              </a:rPr>
              <a:t>PS C:\Users\Graham&gt;   get-module</a:t>
            </a:r>
          </a:p>
          <a:p>
            <a:pPr marL="201612" lvl="1" indent="0">
              <a:buNone/>
            </a:pPr>
            <a:endParaRPr lang="en-GB" sz="700" dirty="0">
              <a:latin typeface="Courier New" panose="02070309020205020404" pitchFamily="49" charset="0"/>
              <a:cs typeface="Courier New" panose="02070309020205020404" pitchFamily="49" charset="0"/>
            </a:endParaRPr>
          </a:p>
          <a:p>
            <a:pPr marL="201612" lvl="1" indent="0">
              <a:buNone/>
            </a:pPr>
            <a:r>
              <a:rPr lang="en-GB" sz="700" dirty="0" err="1">
                <a:latin typeface="Courier New" panose="02070309020205020404" pitchFamily="49" charset="0"/>
                <a:cs typeface="Courier New" panose="02070309020205020404" pitchFamily="49" charset="0"/>
              </a:rPr>
              <a:t>ModuleType</a:t>
            </a:r>
            <a:r>
              <a:rPr lang="en-GB" sz="700" dirty="0">
                <a:latin typeface="Courier New" panose="02070309020205020404" pitchFamily="49" charset="0"/>
                <a:cs typeface="Courier New" panose="02070309020205020404" pitchFamily="49" charset="0"/>
              </a:rPr>
              <a:t> Version    Name                                </a:t>
            </a:r>
            <a:r>
              <a:rPr lang="en-GB" sz="700" dirty="0" err="1">
                <a:latin typeface="Courier New" panose="02070309020205020404" pitchFamily="49" charset="0"/>
                <a:cs typeface="Courier New" panose="02070309020205020404" pitchFamily="49" charset="0"/>
              </a:rPr>
              <a:t>ExportedCommands</a:t>
            </a:r>
            <a:endParaRPr lang="en-GB" sz="700" dirty="0">
              <a:latin typeface="Courier New" panose="02070309020205020404" pitchFamily="49" charset="0"/>
              <a:cs typeface="Courier New" panose="02070309020205020404" pitchFamily="49" charset="0"/>
            </a:endParaRPr>
          </a:p>
          <a:p>
            <a:pPr marL="201612" lvl="1" indent="0">
              <a:buNone/>
            </a:pPr>
            <a:r>
              <a:rPr lang="en-GB" sz="700" dirty="0">
                <a:latin typeface="Courier New" panose="02070309020205020404" pitchFamily="49" charset="0"/>
                <a:cs typeface="Courier New" panose="02070309020205020404" pitchFamily="49" charset="0"/>
              </a:rPr>
              <a:t>---------- -------    ----                                ----------------</a:t>
            </a:r>
          </a:p>
          <a:p>
            <a:pPr marL="201612" lvl="1" indent="0">
              <a:buNone/>
            </a:pPr>
            <a:r>
              <a:rPr lang="en-GB" sz="700" dirty="0">
                <a:latin typeface="Courier New" panose="02070309020205020404" pitchFamily="49" charset="0"/>
                <a:cs typeface="Courier New" panose="02070309020205020404" pitchFamily="49" charset="0"/>
              </a:rPr>
              <a:t>Manifest   3.1.0.0    </a:t>
            </a:r>
            <a:r>
              <a:rPr lang="en-GB" sz="700" dirty="0" err="1">
                <a:latin typeface="Courier New" panose="02070309020205020404" pitchFamily="49" charset="0"/>
                <a:cs typeface="Courier New" panose="02070309020205020404" pitchFamily="49" charset="0"/>
              </a:rPr>
              <a:t>Microsoft.PowerShell.Management</a:t>
            </a:r>
            <a:r>
              <a:rPr lang="en-GB" sz="700" dirty="0">
                <a:latin typeface="Courier New" panose="02070309020205020404" pitchFamily="49" charset="0"/>
                <a:cs typeface="Courier New" panose="02070309020205020404" pitchFamily="49" charset="0"/>
              </a:rPr>
              <a:t>     {Add-Computer, Add-Content, Checkpoint-Computer, Clear-Con...</a:t>
            </a:r>
          </a:p>
          <a:p>
            <a:pPr marL="201612" lvl="1" indent="0">
              <a:buNone/>
            </a:pPr>
            <a:r>
              <a:rPr lang="en-GB" sz="700" dirty="0">
                <a:latin typeface="Courier New" panose="02070309020205020404" pitchFamily="49" charset="0"/>
                <a:cs typeface="Courier New" panose="02070309020205020404" pitchFamily="49" charset="0"/>
              </a:rPr>
              <a:t>Manifest   3.1.0.0    </a:t>
            </a:r>
            <a:r>
              <a:rPr lang="en-GB" sz="700" dirty="0" err="1">
                <a:latin typeface="Courier New" panose="02070309020205020404" pitchFamily="49" charset="0"/>
                <a:cs typeface="Courier New" panose="02070309020205020404" pitchFamily="49" charset="0"/>
              </a:rPr>
              <a:t>Microsoft.PowerShell.Utility</a:t>
            </a:r>
            <a:r>
              <a:rPr lang="en-GB" sz="700" dirty="0">
                <a:latin typeface="Courier New" panose="02070309020205020404" pitchFamily="49" charset="0"/>
                <a:cs typeface="Courier New" panose="02070309020205020404" pitchFamily="49" charset="0"/>
              </a:rPr>
              <a:t>        {Add-Member, Add-Type, Clear-Variable, Compare-Object...}</a:t>
            </a:r>
          </a:p>
          <a:p>
            <a:r>
              <a:rPr lang="en-GB" dirty="0"/>
              <a:t>But if you wanted to know what other modules were available to be imported, you can add the </a:t>
            </a:r>
            <a:r>
              <a:rPr lang="en-GB" i="1" dirty="0">
                <a:latin typeface="Courier New" panose="02070309020205020404" pitchFamily="49" charset="0"/>
                <a:cs typeface="Courier New" panose="02070309020205020404" pitchFamily="49" charset="0"/>
              </a:rPr>
              <a:t>–</a:t>
            </a:r>
            <a:r>
              <a:rPr lang="en-GB" i="1" dirty="0" err="1">
                <a:latin typeface="Courier New" panose="02070309020205020404" pitchFamily="49" charset="0"/>
                <a:cs typeface="Courier New" panose="02070309020205020404" pitchFamily="49" charset="0"/>
              </a:rPr>
              <a:t>listavailable</a:t>
            </a:r>
            <a:r>
              <a:rPr lang="en-GB" dirty="0"/>
              <a:t> switch to the get-module command, e.g.</a:t>
            </a:r>
          </a:p>
          <a:p>
            <a:pPr marL="201612" lvl="1" indent="0">
              <a:buNone/>
            </a:pPr>
            <a:r>
              <a:rPr lang="en-GB" sz="900" dirty="0">
                <a:latin typeface="Courier New" panose="02070309020205020404" pitchFamily="49" charset="0"/>
                <a:cs typeface="Courier New" panose="02070309020205020404" pitchFamily="49" charset="0"/>
              </a:rPr>
              <a:t>PS C:\Users\Graham&gt;   get-module -</a:t>
            </a:r>
            <a:r>
              <a:rPr lang="en-GB" sz="900" dirty="0" err="1">
                <a:latin typeface="Courier New" panose="02070309020205020404" pitchFamily="49" charset="0"/>
                <a:cs typeface="Courier New" panose="02070309020205020404" pitchFamily="49" charset="0"/>
              </a:rPr>
              <a:t>listavailable</a:t>
            </a:r>
            <a:endParaRPr lang="en-GB" sz="900" dirty="0">
              <a:latin typeface="Courier New" panose="02070309020205020404" pitchFamily="49" charset="0"/>
              <a:cs typeface="Courier New" panose="02070309020205020404" pitchFamily="49" charset="0"/>
            </a:endParaRPr>
          </a:p>
          <a:p>
            <a:pPr marL="201612" lvl="1" indent="0">
              <a:buNone/>
            </a:pPr>
            <a:endParaRPr lang="en-GB" sz="900" dirty="0">
              <a:latin typeface="Courier New" panose="02070309020205020404" pitchFamily="49" charset="0"/>
              <a:cs typeface="Courier New" panose="02070309020205020404" pitchFamily="49" charset="0"/>
            </a:endParaRPr>
          </a:p>
          <a:p>
            <a:pPr marL="201612" lvl="1" indent="0">
              <a:buNone/>
            </a:pPr>
            <a:r>
              <a:rPr lang="en-GB" sz="900" dirty="0">
                <a:latin typeface="Courier New" panose="02070309020205020404" pitchFamily="49" charset="0"/>
                <a:cs typeface="Courier New" panose="02070309020205020404" pitchFamily="49" charset="0"/>
              </a:rPr>
              <a:t>    Directory: C:\Windows\system32\WindowsPowerShell\v1.0\Modules</a:t>
            </a:r>
          </a:p>
          <a:p>
            <a:pPr marL="201612" lvl="1" indent="0">
              <a:buNone/>
            </a:pPr>
            <a:endParaRPr lang="en-GB" sz="900" dirty="0">
              <a:latin typeface="Courier New" panose="02070309020205020404" pitchFamily="49" charset="0"/>
              <a:cs typeface="Courier New" panose="02070309020205020404" pitchFamily="49" charset="0"/>
            </a:endParaRPr>
          </a:p>
          <a:p>
            <a:pPr marL="201612" lvl="1" indent="0">
              <a:buNone/>
            </a:pPr>
            <a:r>
              <a:rPr lang="en-GB" sz="900" dirty="0" err="1">
                <a:latin typeface="Courier New" panose="02070309020205020404" pitchFamily="49" charset="0"/>
                <a:cs typeface="Courier New" panose="02070309020205020404" pitchFamily="49" charset="0"/>
              </a:rPr>
              <a:t>ModuleType</a:t>
            </a:r>
            <a:r>
              <a:rPr lang="en-GB" sz="900" dirty="0">
                <a:latin typeface="Courier New" panose="02070309020205020404" pitchFamily="49" charset="0"/>
                <a:cs typeface="Courier New" panose="02070309020205020404" pitchFamily="49" charset="0"/>
              </a:rPr>
              <a:t> Version    Name                                </a:t>
            </a:r>
            <a:r>
              <a:rPr lang="en-GB" sz="900" dirty="0" err="1">
                <a:latin typeface="Courier New" panose="02070309020205020404" pitchFamily="49" charset="0"/>
                <a:cs typeface="Courier New" panose="02070309020205020404" pitchFamily="49" charset="0"/>
              </a:rPr>
              <a:t>ExportedCommands</a:t>
            </a:r>
            <a:endParaRPr lang="en-GB" sz="900" dirty="0">
              <a:latin typeface="Courier New" panose="02070309020205020404" pitchFamily="49" charset="0"/>
              <a:cs typeface="Courier New" panose="02070309020205020404" pitchFamily="49" charset="0"/>
            </a:endParaRPr>
          </a:p>
          <a:p>
            <a:pPr marL="201612" lvl="1" indent="0">
              <a:buNone/>
            </a:pPr>
            <a:r>
              <a:rPr lang="en-GB" sz="900" dirty="0">
                <a:latin typeface="Courier New" panose="02070309020205020404" pitchFamily="49" charset="0"/>
                <a:cs typeface="Courier New" panose="02070309020205020404" pitchFamily="49" charset="0"/>
              </a:rPr>
              <a:t>---------- -------    ----                                ----------------</a:t>
            </a:r>
          </a:p>
          <a:p>
            <a:pPr marL="201612" lvl="1" indent="0">
              <a:buNone/>
            </a:pPr>
            <a:r>
              <a:rPr lang="en-GB" sz="900" dirty="0">
                <a:latin typeface="Courier New" panose="02070309020205020404" pitchFamily="49" charset="0"/>
                <a:cs typeface="Courier New" panose="02070309020205020404" pitchFamily="49" charset="0"/>
              </a:rPr>
              <a:t>Manifest   1.0.0.0    </a:t>
            </a:r>
            <a:r>
              <a:rPr lang="en-GB" sz="900" dirty="0" err="1">
                <a:latin typeface="Courier New" panose="02070309020205020404" pitchFamily="49" charset="0"/>
                <a:cs typeface="Courier New" panose="02070309020205020404" pitchFamily="49" charset="0"/>
              </a:rPr>
              <a:t>ActiveDirectory</a:t>
            </a:r>
            <a:r>
              <a:rPr lang="en-GB" sz="900" dirty="0">
                <a:latin typeface="Courier New" panose="02070309020205020404" pitchFamily="49" charset="0"/>
                <a:cs typeface="Courier New" panose="02070309020205020404" pitchFamily="49" charset="0"/>
              </a:rPr>
              <a:t>                     {Get-</a:t>
            </a:r>
            <a:r>
              <a:rPr lang="en-GB" sz="900" dirty="0" err="1">
                <a:latin typeface="Courier New" panose="02070309020205020404" pitchFamily="49" charset="0"/>
                <a:cs typeface="Courier New" panose="02070309020205020404" pitchFamily="49" charset="0"/>
              </a:rPr>
              <a:t>ADRootDSE</a:t>
            </a:r>
            <a:r>
              <a:rPr lang="en-GB" sz="900" dirty="0">
                <a:latin typeface="Courier New" panose="02070309020205020404" pitchFamily="49" charset="0"/>
                <a:cs typeface="Courier New" panose="02070309020205020404" pitchFamily="49" charset="0"/>
              </a:rPr>
              <a:t>, New-</a:t>
            </a:r>
            <a:r>
              <a:rPr lang="en-GB" sz="900" dirty="0" err="1">
                <a:latin typeface="Courier New" panose="02070309020205020404" pitchFamily="49" charset="0"/>
                <a:cs typeface="Courier New" panose="02070309020205020404" pitchFamily="49" charset="0"/>
              </a:rPr>
              <a:t>ADObject</a:t>
            </a:r>
            <a:r>
              <a:rPr lang="en-GB" sz="900" dirty="0">
                <a:latin typeface="Courier New" panose="02070309020205020404" pitchFamily="49" charset="0"/>
                <a:cs typeface="Courier New" panose="02070309020205020404" pitchFamily="49" charset="0"/>
              </a:rPr>
              <a:t>, Rename-</a:t>
            </a:r>
            <a:r>
              <a:rPr lang="en-GB" sz="900" dirty="0" err="1">
                <a:latin typeface="Courier New" panose="02070309020205020404" pitchFamily="49" charset="0"/>
                <a:cs typeface="Courier New" panose="02070309020205020404" pitchFamily="49" charset="0"/>
              </a:rPr>
              <a:t>ADObject</a:t>
            </a:r>
            <a:r>
              <a:rPr lang="en-GB" sz="900" dirty="0">
                <a:latin typeface="Courier New" panose="02070309020205020404" pitchFamily="49" charset="0"/>
                <a:cs typeface="Courier New" panose="02070309020205020404" pitchFamily="49" charset="0"/>
              </a:rPr>
              <a:t>, Move-</a:t>
            </a:r>
            <a:r>
              <a:rPr lang="en-GB" sz="900" dirty="0" err="1">
                <a:latin typeface="Courier New" panose="02070309020205020404" pitchFamily="49" charset="0"/>
                <a:cs typeface="Courier New" panose="02070309020205020404" pitchFamily="49" charset="0"/>
              </a:rPr>
              <a:t>ADObje</a:t>
            </a:r>
            <a:r>
              <a:rPr lang="en-GB" sz="900" dirty="0">
                <a:latin typeface="Courier New" panose="02070309020205020404" pitchFamily="49" charset="0"/>
                <a:cs typeface="Courier New" panose="02070309020205020404" pitchFamily="49" charset="0"/>
              </a:rPr>
              <a:t>...</a:t>
            </a:r>
          </a:p>
          <a:p>
            <a:pPr marL="201612" lvl="1" indent="0">
              <a:buNone/>
            </a:pPr>
            <a:r>
              <a:rPr lang="en-GB" sz="900" dirty="0">
                <a:latin typeface="Courier New" panose="02070309020205020404" pitchFamily="49" charset="0"/>
                <a:cs typeface="Courier New" panose="02070309020205020404" pitchFamily="49" charset="0"/>
              </a:rPr>
              <a:t>Manifest   1.0.0.0    AppLocker                           {Set-</a:t>
            </a:r>
            <a:r>
              <a:rPr lang="en-GB" sz="900" dirty="0" err="1">
                <a:latin typeface="Courier New" panose="02070309020205020404" pitchFamily="49" charset="0"/>
                <a:cs typeface="Courier New" panose="02070309020205020404" pitchFamily="49" charset="0"/>
              </a:rPr>
              <a:t>AppLockerPolicy</a:t>
            </a:r>
            <a:r>
              <a:rPr lang="en-GB" sz="900" dirty="0">
                <a:latin typeface="Courier New" panose="02070309020205020404" pitchFamily="49" charset="0"/>
                <a:cs typeface="Courier New" panose="02070309020205020404" pitchFamily="49" charset="0"/>
              </a:rPr>
              <a:t>, Get-</a:t>
            </a:r>
            <a:r>
              <a:rPr lang="en-GB" sz="900" dirty="0" err="1">
                <a:latin typeface="Courier New" panose="02070309020205020404" pitchFamily="49" charset="0"/>
                <a:cs typeface="Courier New" panose="02070309020205020404" pitchFamily="49" charset="0"/>
              </a:rPr>
              <a:t>AppLockerPolicy</a:t>
            </a:r>
            <a:r>
              <a:rPr lang="en-GB" sz="900" dirty="0">
                <a:latin typeface="Courier New" panose="02070309020205020404" pitchFamily="49" charset="0"/>
                <a:cs typeface="Courier New" panose="02070309020205020404" pitchFamily="49" charset="0"/>
              </a:rPr>
              <a:t>, Test-</a:t>
            </a:r>
            <a:r>
              <a:rPr lang="en-GB" sz="900" dirty="0" err="1">
                <a:latin typeface="Courier New" panose="02070309020205020404" pitchFamily="49" charset="0"/>
                <a:cs typeface="Courier New" panose="02070309020205020404" pitchFamily="49" charset="0"/>
              </a:rPr>
              <a:t>AppLockerP</a:t>
            </a:r>
            <a:r>
              <a:rPr lang="en-GB" sz="900" dirty="0">
                <a:latin typeface="Courier New" panose="02070309020205020404" pitchFamily="49" charset="0"/>
                <a:cs typeface="Courier New" panose="02070309020205020404" pitchFamily="49" charset="0"/>
              </a:rPr>
              <a:t>...</a:t>
            </a:r>
          </a:p>
          <a:p>
            <a:pPr marL="201612" lvl="1" indent="0">
              <a:buNone/>
            </a:pPr>
            <a:r>
              <a:rPr lang="en-GB" sz="900" dirty="0">
                <a:latin typeface="Courier New" panose="02070309020205020404" pitchFamily="49" charset="0"/>
                <a:cs typeface="Courier New" panose="02070309020205020404" pitchFamily="49" charset="0"/>
              </a:rPr>
              <a:t>Manifest   1.0.0.0    </a:t>
            </a:r>
            <a:r>
              <a:rPr lang="en-GB" sz="900" dirty="0" err="1">
                <a:latin typeface="Courier New" panose="02070309020205020404" pitchFamily="49" charset="0"/>
                <a:cs typeface="Courier New" panose="02070309020205020404" pitchFamily="49" charset="0"/>
              </a:rPr>
              <a:t>BitsTransfer</a:t>
            </a:r>
            <a:r>
              <a:rPr lang="en-GB" sz="900" dirty="0">
                <a:latin typeface="Courier New" panose="02070309020205020404" pitchFamily="49" charset="0"/>
                <a:cs typeface="Courier New" panose="02070309020205020404" pitchFamily="49" charset="0"/>
              </a:rPr>
              <a:t>                        {Add-</a:t>
            </a:r>
            <a:r>
              <a:rPr lang="en-GB" sz="900" dirty="0" err="1">
                <a:latin typeface="Courier New" panose="02070309020205020404" pitchFamily="49" charset="0"/>
                <a:cs typeface="Courier New" panose="02070309020205020404" pitchFamily="49" charset="0"/>
              </a:rPr>
              <a:t>BitsFile</a:t>
            </a:r>
            <a:r>
              <a:rPr lang="en-GB" sz="900" dirty="0">
                <a:latin typeface="Courier New" panose="02070309020205020404" pitchFamily="49" charset="0"/>
                <a:cs typeface="Courier New" panose="02070309020205020404" pitchFamily="49" charset="0"/>
              </a:rPr>
              <a:t>, Remove-</a:t>
            </a:r>
            <a:r>
              <a:rPr lang="en-GB" sz="900" dirty="0" err="1">
                <a:latin typeface="Courier New" panose="02070309020205020404" pitchFamily="49" charset="0"/>
                <a:cs typeface="Courier New" panose="02070309020205020404" pitchFamily="49" charset="0"/>
              </a:rPr>
              <a:t>BitsTransfer</a:t>
            </a:r>
            <a:r>
              <a:rPr lang="en-GB" sz="900" dirty="0">
                <a:latin typeface="Courier New" panose="02070309020205020404" pitchFamily="49" charset="0"/>
                <a:cs typeface="Courier New" panose="02070309020205020404" pitchFamily="49" charset="0"/>
              </a:rPr>
              <a:t>, Complete-</a:t>
            </a:r>
            <a:r>
              <a:rPr lang="en-GB" sz="900" dirty="0" err="1">
                <a:latin typeface="Courier New" panose="02070309020205020404" pitchFamily="49" charset="0"/>
                <a:cs typeface="Courier New" panose="02070309020205020404" pitchFamily="49" charset="0"/>
              </a:rPr>
              <a:t>BitsTransfer</a:t>
            </a:r>
            <a:r>
              <a:rPr lang="en-GB" sz="900" dirty="0">
                <a:latin typeface="Courier New" panose="02070309020205020404" pitchFamily="49" charset="0"/>
                <a:cs typeface="Courier New" panose="02070309020205020404" pitchFamily="49" charset="0"/>
              </a:rPr>
              <a:t>,...</a:t>
            </a:r>
          </a:p>
          <a:p>
            <a:pPr marL="201612" lvl="1" indent="0">
              <a:buNone/>
            </a:pPr>
            <a:r>
              <a:rPr lang="en-GB" sz="900" dirty="0">
                <a:latin typeface="Courier New" panose="02070309020205020404" pitchFamily="49" charset="0"/>
                <a:cs typeface="Courier New" panose="02070309020205020404" pitchFamily="49" charset="0"/>
              </a:rPr>
              <a:t>Manifest   1.0.0.0    </a:t>
            </a:r>
            <a:r>
              <a:rPr lang="en-GB" sz="900" dirty="0" err="1">
                <a:latin typeface="Courier New" panose="02070309020205020404" pitchFamily="49" charset="0"/>
                <a:cs typeface="Courier New" panose="02070309020205020404" pitchFamily="49" charset="0"/>
              </a:rPr>
              <a:t>CimCmdlets</a:t>
            </a:r>
            <a:r>
              <a:rPr lang="en-GB" sz="900" dirty="0">
                <a:latin typeface="Courier New" panose="02070309020205020404" pitchFamily="49" charset="0"/>
                <a:cs typeface="Courier New" panose="02070309020205020404" pitchFamily="49" charset="0"/>
              </a:rPr>
              <a:t>                          {Get-</a:t>
            </a:r>
            <a:r>
              <a:rPr lang="en-GB" sz="900" dirty="0" err="1">
                <a:latin typeface="Courier New" panose="02070309020205020404" pitchFamily="49" charset="0"/>
                <a:cs typeface="Courier New" panose="02070309020205020404" pitchFamily="49" charset="0"/>
              </a:rPr>
              <a:t>CimAssociatedInstance</a:t>
            </a:r>
            <a:r>
              <a:rPr lang="en-GB" sz="900" dirty="0">
                <a:latin typeface="Courier New" panose="02070309020205020404" pitchFamily="49" charset="0"/>
                <a:cs typeface="Courier New" panose="02070309020205020404" pitchFamily="49" charset="0"/>
              </a:rPr>
              <a:t>, Get-</a:t>
            </a:r>
            <a:r>
              <a:rPr lang="en-GB" sz="900" dirty="0" err="1">
                <a:latin typeface="Courier New" panose="02070309020205020404" pitchFamily="49" charset="0"/>
                <a:cs typeface="Courier New" panose="02070309020205020404" pitchFamily="49" charset="0"/>
              </a:rPr>
              <a:t>CimClass</a:t>
            </a:r>
            <a:r>
              <a:rPr lang="en-GB" sz="900" dirty="0">
                <a:latin typeface="Courier New" panose="02070309020205020404" pitchFamily="49" charset="0"/>
                <a:cs typeface="Courier New" panose="02070309020205020404" pitchFamily="49" charset="0"/>
              </a:rPr>
              <a:t>, Get-</a:t>
            </a:r>
            <a:r>
              <a:rPr lang="en-GB" sz="900" dirty="0" err="1">
                <a:latin typeface="Courier New" panose="02070309020205020404" pitchFamily="49" charset="0"/>
                <a:cs typeface="Courier New" panose="02070309020205020404" pitchFamily="49" charset="0"/>
              </a:rPr>
              <a:t>CimInstance</a:t>
            </a:r>
            <a:r>
              <a:rPr lang="en-GB" sz="900" dirty="0">
                <a:latin typeface="Courier New" panose="02070309020205020404" pitchFamily="49" charset="0"/>
                <a:cs typeface="Courier New" panose="02070309020205020404" pitchFamily="49" charset="0"/>
              </a:rPr>
              <a:t>,...</a:t>
            </a:r>
          </a:p>
          <a:p>
            <a:pPr marL="201612" lvl="1" indent="0">
              <a:buNone/>
            </a:pPr>
            <a:r>
              <a:rPr lang="en-GB" sz="900" dirty="0">
                <a:latin typeface="Courier New" panose="02070309020205020404" pitchFamily="49" charset="0"/>
                <a:cs typeface="Courier New" panose="02070309020205020404" pitchFamily="49" charset="0"/>
              </a:rPr>
              <a:t>Script     1.0.0.0    ISE                                 {New-</a:t>
            </a:r>
            <a:r>
              <a:rPr lang="en-GB" sz="900" dirty="0" err="1">
                <a:latin typeface="Courier New" panose="02070309020205020404" pitchFamily="49" charset="0"/>
                <a:cs typeface="Courier New" panose="02070309020205020404" pitchFamily="49" charset="0"/>
              </a:rPr>
              <a:t>IseSnippet</a:t>
            </a:r>
            <a:r>
              <a:rPr lang="en-GB" sz="900" dirty="0">
                <a:latin typeface="Courier New" panose="02070309020205020404" pitchFamily="49" charset="0"/>
                <a:cs typeface="Courier New" panose="02070309020205020404" pitchFamily="49" charset="0"/>
              </a:rPr>
              <a:t>, Import-</a:t>
            </a:r>
            <a:r>
              <a:rPr lang="en-GB" sz="900" dirty="0" err="1">
                <a:latin typeface="Courier New" panose="02070309020205020404" pitchFamily="49" charset="0"/>
                <a:cs typeface="Courier New" panose="02070309020205020404" pitchFamily="49" charset="0"/>
              </a:rPr>
              <a:t>IseSnippet</a:t>
            </a:r>
            <a:r>
              <a:rPr lang="en-GB" sz="900" dirty="0">
                <a:latin typeface="Courier New" panose="02070309020205020404" pitchFamily="49" charset="0"/>
                <a:cs typeface="Courier New" panose="02070309020205020404" pitchFamily="49" charset="0"/>
              </a:rPr>
              <a:t>, Get-</a:t>
            </a:r>
            <a:r>
              <a:rPr lang="en-GB" sz="900" dirty="0" err="1">
                <a:latin typeface="Courier New" panose="02070309020205020404" pitchFamily="49" charset="0"/>
                <a:cs typeface="Courier New" panose="02070309020205020404" pitchFamily="49" charset="0"/>
              </a:rPr>
              <a:t>IseSnippet</a:t>
            </a:r>
            <a:r>
              <a:rPr lang="en-GB" sz="900" dirty="0">
                <a:latin typeface="Courier New" panose="02070309020205020404" pitchFamily="49" charset="0"/>
                <a:cs typeface="Courier New" panose="02070309020205020404" pitchFamily="49" charset="0"/>
              </a:rPr>
              <a:t>}</a:t>
            </a:r>
          </a:p>
          <a:p>
            <a:pPr marL="201612" lvl="1" indent="0">
              <a:buNone/>
            </a:pPr>
            <a:r>
              <a:rPr lang="en-GB" sz="900" dirty="0">
                <a:latin typeface="Courier New" panose="02070309020205020404" pitchFamily="49" charset="0"/>
                <a:cs typeface="Courier New" panose="02070309020205020404" pitchFamily="49" charset="0"/>
              </a:rPr>
              <a:t>Manifest   3.0.0.0    </a:t>
            </a:r>
            <a:r>
              <a:rPr lang="en-GB" sz="900" dirty="0" err="1">
                <a:latin typeface="Courier New" panose="02070309020205020404" pitchFamily="49" charset="0"/>
                <a:cs typeface="Courier New" panose="02070309020205020404" pitchFamily="49" charset="0"/>
              </a:rPr>
              <a:t>Microsoft.PowerShell.Diagnostics</a:t>
            </a:r>
            <a:r>
              <a:rPr lang="en-GB" sz="900" dirty="0">
                <a:latin typeface="Courier New" panose="02070309020205020404" pitchFamily="49" charset="0"/>
                <a:cs typeface="Courier New" panose="02070309020205020404" pitchFamily="49" charset="0"/>
              </a:rPr>
              <a:t>    {Get-</a:t>
            </a:r>
            <a:r>
              <a:rPr lang="en-GB" sz="900" dirty="0" err="1">
                <a:latin typeface="Courier New" panose="02070309020205020404" pitchFamily="49" charset="0"/>
                <a:cs typeface="Courier New" panose="02070309020205020404" pitchFamily="49" charset="0"/>
              </a:rPr>
              <a:t>WinEvent</a:t>
            </a:r>
            <a:r>
              <a:rPr lang="en-GB" sz="900" dirty="0">
                <a:latin typeface="Courier New" panose="02070309020205020404" pitchFamily="49" charset="0"/>
                <a:cs typeface="Courier New" panose="02070309020205020404" pitchFamily="49" charset="0"/>
              </a:rPr>
              <a:t>, Get-Counter, Import-Counter, Export-Counter...</a:t>
            </a:r>
          </a:p>
          <a:p>
            <a:pPr marL="201612" lvl="1" indent="0">
              <a:buNone/>
            </a:pPr>
            <a:r>
              <a:rPr lang="en-GB" sz="900" dirty="0">
                <a:latin typeface="Courier New" panose="02070309020205020404" pitchFamily="49" charset="0"/>
                <a:cs typeface="Courier New" panose="02070309020205020404" pitchFamily="49" charset="0"/>
              </a:rPr>
              <a:t>Manifest   3.0.0.0    </a:t>
            </a:r>
            <a:r>
              <a:rPr lang="en-GB" sz="900" dirty="0" err="1">
                <a:latin typeface="Courier New" panose="02070309020205020404" pitchFamily="49" charset="0"/>
                <a:cs typeface="Courier New" panose="02070309020205020404" pitchFamily="49" charset="0"/>
              </a:rPr>
              <a:t>Microsoft.PowerShell.Host</a:t>
            </a:r>
            <a:r>
              <a:rPr lang="en-GB" sz="900" dirty="0">
                <a:latin typeface="Courier New" panose="02070309020205020404" pitchFamily="49" charset="0"/>
                <a:cs typeface="Courier New" panose="02070309020205020404" pitchFamily="49" charset="0"/>
              </a:rPr>
              <a:t>           {Start-Transcript, Stop-Transcript}</a:t>
            </a:r>
          </a:p>
          <a:p>
            <a:pPr marL="201612" lvl="1" indent="0">
              <a:buNone/>
            </a:pPr>
            <a:r>
              <a:rPr lang="en-GB" sz="900" dirty="0">
                <a:latin typeface="Courier New" panose="02070309020205020404" pitchFamily="49" charset="0"/>
                <a:cs typeface="Courier New" panose="02070309020205020404" pitchFamily="49" charset="0"/>
              </a:rPr>
              <a:t>Manifest   3.1.0.0    </a:t>
            </a:r>
            <a:r>
              <a:rPr lang="en-GB" sz="900" dirty="0" err="1">
                <a:latin typeface="Courier New" panose="02070309020205020404" pitchFamily="49" charset="0"/>
                <a:cs typeface="Courier New" panose="02070309020205020404" pitchFamily="49" charset="0"/>
              </a:rPr>
              <a:t>Microsoft.PowerShell.Management</a:t>
            </a:r>
            <a:r>
              <a:rPr lang="en-GB" sz="900" dirty="0">
                <a:latin typeface="Courier New" panose="02070309020205020404" pitchFamily="49" charset="0"/>
                <a:cs typeface="Courier New" panose="02070309020205020404" pitchFamily="49" charset="0"/>
              </a:rPr>
              <a:t>     {Add-Content, Clear-Content, Clear-</a:t>
            </a:r>
            <a:r>
              <a:rPr lang="en-GB" sz="900" dirty="0" err="1">
                <a:latin typeface="Courier New" panose="02070309020205020404" pitchFamily="49" charset="0"/>
                <a:cs typeface="Courier New" panose="02070309020205020404" pitchFamily="49" charset="0"/>
              </a:rPr>
              <a:t>ItemProperty</a:t>
            </a:r>
            <a:r>
              <a:rPr lang="en-GB" sz="900" dirty="0">
                <a:latin typeface="Courier New" panose="02070309020205020404" pitchFamily="49" charset="0"/>
                <a:cs typeface="Courier New" panose="02070309020205020404" pitchFamily="49" charset="0"/>
              </a:rPr>
              <a:t>, Join-Path...</a:t>
            </a:r>
          </a:p>
          <a:p>
            <a:pPr marL="201612" lvl="1" indent="0">
              <a:buNone/>
            </a:pPr>
            <a:r>
              <a:rPr lang="en-GB" sz="900" dirty="0">
                <a:latin typeface="Courier New" panose="02070309020205020404" pitchFamily="49" charset="0"/>
                <a:cs typeface="Courier New" panose="02070309020205020404" pitchFamily="49" charset="0"/>
              </a:rPr>
              <a:t>Manifest   3.0.0.0    </a:t>
            </a:r>
            <a:r>
              <a:rPr lang="en-GB" sz="900" dirty="0" err="1">
                <a:latin typeface="Courier New" panose="02070309020205020404" pitchFamily="49" charset="0"/>
                <a:cs typeface="Courier New" panose="02070309020205020404" pitchFamily="49" charset="0"/>
              </a:rPr>
              <a:t>Microsoft.PowerShell.Security</a:t>
            </a:r>
            <a:r>
              <a:rPr lang="en-GB" sz="900" dirty="0">
                <a:latin typeface="Courier New" panose="02070309020205020404" pitchFamily="49" charset="0"/>
                <a:cs typeface="Courier New" panose="02070309020205020404" pitchFamily="49" charset="0"/>
              </a:rPr>
              <a:t>       {Get-</a:t>
            </a:r>
            <a:r>
              <a:rPr lang="en-GB" sz="900" dirty="0" err="1">
                <a:latin typeface="Courier New" panose="02070309020205020404" pitchFamily="49" charset="0"/>
                <a:cs typeface="Courier New" panose="02070309020205020404" pitchFamily="49" charset="0"/>
              </a:rPr>
              <a:t>Acl</a:t>
            </a:r>
            <a:r>
              <a:rPr lang="en-GB" sz="900" dirty="0">
                <a:latin typeface="Courier New" panose="02070309020205020404" pitchFamily="49" charset="0"/>
                <a:cs typeface="Courier New" panose="02070309020205020404" pitchFamily="49" charset="0"/>
              </a:rPr>
              <a:t>, Set-</a:t>
            </a:r>
            <a:r>
              <a:rPr lang="en-GB" sz="900" dirty="0" err="1">
                <a:latin typeface="Courier New" panose="02070309020205020404" pitchFamily="49" charset="0"/>
                <a:cs typeface="Courier New" panose="02070309020205020404" pitchFamily="49" charset="0"/>
              </a:rPr>
              <a:t>Acl</a:t>
            </a:r>
            <a:r>
              <a:rPr lang="en-GB" sz="900" dirty="0">
                <a:latin typeface="Courier New" panose="02070309020205020404" pitchFamily="49" charset="0"/>
                <a:cs typeface="Courier New" panose="02070309020205020404" pitchFamily="49" charset="0"/>
              </a:rPr>
              <a:t>, Get-</a:t>
            </a:r>
            <a:r>
              <a:rPr lang="en-GB" sz="900" dirty="0" err="1">
                <a:latin typeface="Courier New" panose="02070309020205020404" pitchFamily="49" charset="0"/>
                <a:cs typeface="Courier New" panose="02070309020205020404" pitchFamily="49" charset="0"/>
              </a:rPr>
              <a:t>PfxCertificate</a:t>
            </a:r>
            <a:r>
              <a:rPr lang="en-GB" sz="900" dirty="0">
                <a:latin typeface="Courier New" panose="02070309020205020404" pitchFamily="49" charset="0"/>
                <a:cs typeface="Courier New" panose="02070309020205020404" pitchFamily="49" charset="0"/>
              </a:rPr>
              <a:t>, Get-Credential...}</a:t>
            </a:r>
          </a:p>
          <a:p>
            <a:pPr marL="201612" lvl="1" indent="0">
              <a:buNone/>
            </a:pPr>
            <a:r>
              <a:rPr lang="en-GB" sz="900" dirty="0">
                <a:latin typeface="Courier New" panose="02070309020205020404" pitchFamily="49" charset="0"/>
                <a:cs typeface="Courier New" panose="02070309020205020404" pitchFamily="49" charset="0"/>
              </a:rPr>
              <a:t>Manifest   3.1.0.0    </a:t>
            </a:r>
            <a:r>
              <a:rPr lang="en-GB" sz="900" dirty="0" err="1">
                <a:latin typeface="Courier New" panose="02070309020205020404" pitchFamily="49" charset="0"/>
                <a:cs typeface="Courier New" panose="02070309020205020404" pitchFamily="49" charset="0"/>
              </a:rPr>
              <a:t>Microsoft.PowerShell.Utility</a:t>
            </a:r>
            <a:r>
              <a:rPr lang="en-GB" sz="900" dirty="0">
                <a:latin typeface="Courier New" panose="02070309020205020404" pitchFamily="49" charset="0"/>
                <a:cs typeface="Courier New" panose="02070309020205020404" pitchFamily="49" charset="0"/>
              </a:rPr>
              <a:t>        {Format-List, Format-Custom, Format-Table, Format-Wide...}</a:t>
            </a:r>
            <a:endParaRPr lang="en-GB" sz="600" dirty="0">
              <a:latin typeface="Courier New" panose="02070309020205020404" pitchFamily="49" charset="0"/>
              <a:cs typeface="Courier New" panose="02070309020205020404" pitchFamily="49" charset="0"/>
            </a:endParaRPr>
          </a:p>
        </p:txBody>
      </p:sp>
      <p:sp>
        <p:nvSpPr>
          <p:cNvPr id="4" name="Slide Number Placeholder 3"/>
          <p:cNvSpPr>
            <a:spLocks noGrp="1"/>
          </p:cNvSpPr>
          <p:nvPr>
            <p:ph type="sldNum" sz="quarter" idx="12"/>
          </p:nvPr>
        </p:nvSpPr>
        <p:spPr/>
        <p:txBody>
          <a:bodyPr/>
          <a:lstStyle/>
          <a:p>
            <a:pPr>
              <a:defRPr/>
            </a:pPr>
            <a:fld id="{35630681-BF6A-4AB6-9232-917C9BC58612}" type="slidenum">
              <a:rPr lang="en-GB" smtClean="0"/>
              <a:pPr>
                <a:defRPr/>
              </a:pPr>
              <a:t>9</a:t>
            </a:fld>
            <a:endParaRPr lang="en-GB" dirty="0"/>
          </a:p>
        </p:txBody>
      </p:sp>
    </p:spTree>
    <p:extLst>
      <p:ext uri="{BB962C8B-B14F-4D97-AF65-F5344CB8AC3E}">
        <p14:creationId xmlns:p14="http://schemas.microsoft.com/office/powerpoint/2010/main" val="21721136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LP_234006D73DF84329BB07D59B9EFBFA70" val="18/01/2005 00:57:44"/>
  <p:tag name="LP_C8D488C0CFC54CB7A8F75D939575549C" val="18/01/2005 00:57:33"/>
  <p:tag name="LP_AE328C596DA34E6EA2A786B95EBE0000" val="1/18/2005 12:14:21 AM"/>
  <p:tag name="LP_584778F9573A4D51A337D9A3F6C780B9" val="1/18/2005 12:12:22 AM"/>
  <p:tag name="LP_C2CFB14FF31A44AEB9B34C0BF423C60" val="1/17/2005 11:42:36 PM"/>
  <p:tag name="LP_87FBF0831F934614B2F1AA4BD3BE39E6" val="17/01/2005 16:47:05"/>
  <p:tag name="LP_62E58BD0269B44398247336C6800086F" val="17/01/2005 16:06:26"/>
  <p:tag name="LP_E32BBA1F51CC4F7C9B184B54DA8764F9" val="17/01/2005 10:13:24"/>
</p:tagLst>
</file>

<file path=ppt/theme/theme1.xml><?xml version="1.0" encoding="utf-8"?>
<a:theme xmlns:a="http://schemas.openxmlformats.org/drawingml/2006/main" name="Office Theme">
  <a:themeElements>
    <a:clrScheme name="Blue Green">
      <a:dk1>
        <a:sysClr val="windowText" lastClr="000000"/>
      </a:dk1>
      <a:lt1>
        <a:sysClr val="window" lastClr="FFFFFF"/>
      </a:lt1>
      <a:dk2>
        <a:srgbClr val="373545"/>
      </a:dk2>
      <a:lt2>
        <a:srgbClr val="CEDBE6"/>
      </a:lt2>
      <a:accent1>
        <a:srgbClr val="3494BA"/>
      </a:accent1>
      <a:accent2>
        <a:srgbClr val="58B6C0"/>
      </a:accent2>
      <a:accent3>
        <a:srgbClr val="75BDA7"/>
      </a:accent3>
      <a:accent4>
        <a:srgbClr val="7A8C8E"/>
      </a:accent4>
      <a:accent5>
        <a:srgbClr val="84ACB6"/>
      </a:accent5>
      <a:accent6>
        <a:srgbClr val="2683C6"/>
      </a:accent6>
      <a:hlink>
        <a:srgbClr val="6B9F25"/>
      </a:hlink>
      <a:folHlink>
        <a:srgbClr val="9F6715"/>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A1A83321B3CBDF41B8D3074859AC02DF" ma:contentTypeVersion="0" ma:contentTypeDescription="Create a new document." ma:contentTypeScope="" ma:versionID="2cf76c6ae71d7b98d7a8f2b0e4bf30b7">
  <xsd:schema xmlns:xsd="http://www.w3.org/2001/XMLSchema" xmlns:xs="http://www.w3.org/2001/XMLSchema" xmlns:p="http://schemas.microsoft.com/office/2006/metadata/properties" targetNamespace="http://schemas.microsoft.com/office/2006/metadata/properties" ma:root="true" ma:fieldsID="c64490b4aec6201516c3a874156f37b2">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AE87CC-6DB8-4303-BA0D-4D0FDE5E180B}">
  <ds:schemaRefs>
    <ds:schemaRef ds:uri="http://schemas.microsoft.com/office/2006/metadata/properties"/>
    <ds:schemaRef ds:uri="http://schemas.openxmlformats.org/package/2006/metadata/core-properties"/>
    <ds:schemaRef ds:uri="http://www.w3.org/XML/1998/namespace"/>
    <ds:schemaRef ds:uri="http://purl.org/dc/elements/1.1/"/>
    <ds:schemaRef ds:uri="http://schemas.microsoft.com/office/2006/documentManagement/types"/>
    <ds:schemaRef ds:uri="http://schemas.microsoft.com/office/infopath/2007/PartnerControls"/>
    <ds:schemaRef ds:uri="http://purl.org/dc/dcmitype/"/>
    <ds:schemaRef ds:uri="http://purl.org/dc/terms/"/>
  </ds:schemaRefs>
</ds:datastoreItem>
</file>

<file path=customXml/itemProps2.xml><?xml version="1.0" encoding="utf-8"?>
<ds:datastoreItem xmlns:ds="http://schemas.openxmlformats.org/officeDocument/2006/customXml" ds:itemID="{8563F025-7765-472D-A7CA-74AD8BEDC031}">
  <ds:schemaRefs>
    <ds:schemaRef ds:uri="http://schemas.microsoft.com/sharepoint/v3/contenttype/forms"/>
  </ds:schemaRefs>
</ds:datastoreItem>
</file>

<file path=customXml/itemProps3.xml><?xml version="1.0" encoding="utf-8"?>
<ds:datastoreItem xmlns:ds="http://schemas.openxmlformats.org/officeDocument/2006/customXml" ds:itemID="{4A45CA86-3914-486C-A753-C9BF6738BB9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62062</TotalTime>
  <Words>4092</Words>
  <Application>Microsoft Office PowerPoint</Application>
  <PresentationFormat>A4 Paper (210x297 mm)</PresentationFormat>
  <Paragraphs>416</Paragraphs>
  <Slides>34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34</vt:i4>
      </vt:variant>
    </vt:vector>
  </HeadingPairs>
  <TitlesOfParts>
    <vt:vector size="41" baseType="lpstr">
      <vt:lpstr>Arial</vt:lpstr>
      <vt:lpstr>Calibri</vt:lpstr>
      <vt:lpstr>Calibri Light</vt:lpstr>
      <vt:lpstr>Courier New</vt:lpstr>
      <vt:lpstr>Times New Roman</vt:lpstr>
      <vt:lpstr>Wingdings</vt:lpstr>
      <vt:lpstr>Office Theme</vt:lpstr>
      <vt:lpstr>Windows PowerShell An Introduction </vt:lpstr>
      <vt:lpstr>Background</vt:lpstr>
      <vt:lpstr>Introduction – What is PowerShell?</vt:lpstr>
      <vt:lpstr>Running Powershell</vt:lpstr>
      <vt:lpstr>Commands / Cmdlets</vt:lpstr>
      <vt:lpstr>Cmdlets – continued</vt:lpstr>
      <vt:lpstr>Cmdlets - continued</vt:lpstr>
      <vt:lpstr>Discovery Cmdlets</vt:lpstr>
      <vt:lpstr>Discovery Cmdlets – continued</vt:lpstr>
      <vt:lpstr>It’s all about the objects…</vt:lpstr>
      <vt:lpstr>It’s all about the objects… part II</vt:lpstr>
      <vt:lpstr>So what can I do with objects? </vt:lpstr>
      <vt:lpstr>Automatic Variables</vt:lpstr>
      <vt:lpstr>Variable Typing/Casting</vt:lpstr>
      <vt:lpstr>Manipulating objects</vt:lpstr>
      <vt:lpstr>What’s in the pipeline…?</vt:lpstr>
      <vt:lpstr>Working with the pipeline - continued</vt:lpstr>
      <vt:lpstr>Working with the pipeline – continued</vt:lpstr>
      <vt:lpstr>Working with strings</vt:lpstr>
      <vt:lpstr>Working with strings – continued </vt:lpstr>
      <vt:lpstr>Working with strings – continued </vt:lpstr>
      <vt:lpstr>Working with dates and times</vt:lpstr>
      <vt:lpstr>Working with dates and times (continued)</vt:lpstr>
      <vt:lpstr>Working with files</vt:lpstr>
      <vt:lpstr>Working with the console</vt:lpstr>
      <vt:lpstr>Scripting/Debugging and the ISE</vt:lpstr>
      <vt:lpstr>Functions</vt:lpstr>
      <vt:lpstr>Modules</vt:lpstr>
      <vt:lpstr>Working with COM objects</vt:lpstr>
      <vt:lpstr>Working with .NET</vt:lpstr>
      <vt:lpstr>Examples</vt:lpstr>
      <vt:lpstr>Running scripts in batch mode</vt:lpstr>
      <vt:lpstr>Forms and Graphics</vt:lpstr>
      <vt:lpstr>Reference Info and additional learning</vt:lpstr>
    </vt:vector>
  </TitlesOfParts>
  <Company>Prudential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Prudential plc</dc:title>
  <dc:creator>Gold Graham</dc:creator>
  <cp:lastModifiedBy>Gold Graham</cp:lastModifiedBy>
  <cp:revision>3765</cp:revision>
  <cp:lastPrinted>2013-09-13T12:01:26Z</cp:lastPrinted>
  <dcterms:created xsi:type="dcterms:W3CDTF">2004-10-14T09:00:43Z</dcterms:created>
  <dcterms:modified xsi:type="dcterms:W3CDTF">2019-08-24T22:29:30Z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0x010100A1A83321B3CBDF41B8D3074859AC02DF</vt:lpwstr>
  </property>
</Properties>
</file>